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6" roundtripDataSignature="AMtx7mjXpEHe6RTQJAHxOqC8ulpxZTpsI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b6216033a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b6216033a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b6216033ac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b6216033a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b6216033ac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b6216033ac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b6216033ac_0_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b6216033ac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18"/>
          <p:cNvGrpSpPr/>
          <p:nvPr/>
        </p:nvGrpSpPr>
        <p:grpSpPr>
          <a:xfrm>
            <a:off x="-8466" y="-8468"/>
            <a:ext cx="9169804" cy="6874935"/>
            <a:chOff x="-8466" y="-8468"/>
            <a:chExt cx="9169804" cy="6874935"/>
          </a:xfrm>
        </p:grpSpPr>
        <p:cxnSp>
          <p:nvCxnSpPr>
            <p:cNvPr id="24" name="Google Shape;24;p18"/>
            <p:cNvCxnSpPr/>
            <p:nvPr/>
          </p:nvCxnSpPr>
          <p:spPr>
            <a:xfrm flipH="1" rot="10800000">
              <a:off x="5130830" y="4175605"/>
              <a:ext cx="4022475" cy="2682396"/>
            </a:xfrm>
            <a:prstGeom prst="straightConnector1">
              <a:avLst/>
            </a:prstGeom>
            <a:noFill/>
            <a:ln cap="flat" cmpd="sng" w="9525">
              <a:solidFill>
                <a:srgbClr val="D8D8D8"/>
              </a:solidFill>
              <a:prstDash val="solid"/>
              <a:round/>
              <a:headEnd len="sm" w="sm" type="none"/>
              <a:tailEnd len="sm" w="sm" type="none"/>
            </a:ln>
          </p:spPr>
        </p:cxnSp>
        <p:cxnSp>
          <p:nvCxnSpPr>
            <p:cNvPr id="25" name="Google Shape;25;p18"/>
            <p:cNvCxnSpPr/>
            <p:nvPr/>
          </p:nvCxnSpPr>
          <p:spPr>
            <a:xfrm>
              <a:off x="7042707" y="0"/>
              <a:ext cx="1219200" cy="6858000"/>
            </a:xfrm>
            <a:prstGeom prst="straightConnector1">
              <a:avLst/>
            </a:prstGeom>
            <a:noFill/>
            <a:ln cap="flat" cmpd="sng" w="9525">
              <a:solidFill>
                <a:srgbClr val="BFBFBF"/>
              </a:solidFill>
              <a:prstDash val="solid"/>
              <a:round/>
              <a:headEnd len="sm" w="sm" type="none"/>
              <a:tailEnd len="sm" w="sm" type="none"/>
            </a:ln>
          </p:spPr>
        </p:cxnSp>
        <p:sp>
          <p:nvSpPr>
            <p:cNvPr id="26" name="Google Shape;26;p18"/>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18"/>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18"/>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8"/>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30" name="Google Shape;30;p18"/>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18"/>
            <p:cNvSpPr/>
            <p:nvPr/>
          </p:nvSpPr>
          <p:spPr>
            <a:xfrm>
              <a:off x="8077231"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18"/>
            <p:cNvSpPr/>
            <p:nvPr/>
          </p:nvSpPr>
          <p:spPr>
            <a:xfrm>
              <a:off x="8060297"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8"/>
            <p:cNvSpPr/>
            <p:nvPr/>
          </p:nvSpPr>
          <p:spPr>
            <a:xfrm>
              <a:off x="-8466" y="-8468"/>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84705"/>
              </a:schemeClr>
            </a:solidFill>
            <a:ln>
              <a:noFill/>
            </a:ln>
          </p:spPr>
        </p:sp>
      </p:grpSp>
      <p:sp>
        <p:nvSpPr>
          <p:cNvPr id="34" name="Google Shape;34;p18"/>
          <p:cNvSpPr txBox="1"/>
          <p:nvPr>
            <p:ph type="ctrTitle"/>
          </p:nvPr>
        </p:nvSpPr>
        <p:spPr>
          <a:xfrm>
            <a:off x="1130595" y="2404534"/>
            <a:ext cx="5826719"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8"/>
          <p:cNvSpPr txBox="1"/>
          <p:nvPr>
            <p:ph idx="1" type="subTitle"/>
          </p:nvPr>
        </p:nvSpPr>
        <p:spPr>
          <a:xfrm>
            <a:off x="1130595" y="4050834"/>
            <a:ext cx="5826719"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36" name="Google Shape;36;p18"/>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8"/>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8"/>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27"/>
          <p:cNvSpPr txBox="1"/>
          <p:nvPr>
            <p:ph type="title"/>
          </p:nvPr>
        </p:nvSpPr>
        <p:spPr>
          <a:xfrm>
            <a:off x="609600" y="609600"/>
            <a:ext cx="6347714"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7"/>
          <p:cNvSpPr txBox="1"/>
          <p:nvPr>
            <p:ph idx="1" type="body"/>
          </p:nvPr>
        </p:nvSpPr>
        <p:spPr>
          <a:xfrm>
            <a:off x="609600" y="4470400"/>
            <a:ext cx="6347714"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3" name="Google Shape;93;p27"/>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7"/>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7"/>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28"/>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8"/>
          <p:cNvSpPr txBox="1"/>
          <p:nvPr>
            <p:ph idx="1" type="body"/>
          </p:nvPr>
        </p:nvSpPr>
        <p:spPr>
          <a:xfrm>
            <a:off x="1101074" y="3632200"/>
            <a:ext cx="541980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99" name="Google Shape;99;p28"/>
          <p:cNvSpPr txBox="1"/>
          <p:nvPr>
            <p:ph idx="2" type="body"/>
          </p:nvPr>
        </p:nvSpPr>
        <p:spPr>
          <a:xfrm>
            <a:off x="609598" y="4470400"/>
            <a:ext cx="6347715"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0" name="Google Shape;100;p28"/>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8"/>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8"/>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3" name="Google Shape;103;p28"/>
          <p:cNvSpPr txBox="1"/>
          <p:nvPr/>
        </p:nvSpPr>
        <p:spPr>
          <a:xfrm>
            <a:off x="482711" y="790378"/>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04" name="Google Shape;104;p28"/>
          <p:cNvSpPr txBox="1"/>
          <p:nvPr/>
        </p:nvSpPr>
        <p:spPr>
          <a:xfrm>
            <a:off x="6747699" y="2886556"/>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29"/>
          <p:cNvSpPr txBox="1"/>
          <p:nvPr>
            <p:ph type="title"/>
          </p:nvPr>
        </p:nvSpPr>
        <p:spPr>
          <a:xfrm>
            <a:off x="609598" y="1931988"/>
            <a:ext cx="6347715"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9"/>
          <p:cNvSpPr txBox="1"/>
          <p:nvPr>
            <p:ph idx="1"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8" name="Google Shape;108;p29"/>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9"/>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9"/>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30"/>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30"/>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4" name="Google Shape;114;p30"/>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5" name="Google Shape;115;p30"/>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30"/>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30"/>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8" name="Google Shape;118;p30"/>
          <p:cNvSpPr txBox="1"/>
          <p:nvPr/>
        </p:nvSpPr>
        <p:spPr>
          <a:xfrm>
            <a:off x="482711" y="790378"/>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19" name="Google Shape;119;p30"/>
          <p:cNvSpPr txBox="1"/>
          <p:nvPr/>
        </p:nvSpPr>
        <p:spPr>
          <a:xfrm>
            <a:off x="6747699" y="2886556"/>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31"/>
          <p:cNvSpPr txBox="1"/>
          <p:nvPr>
            <p:ph type="title"/>
          </p:nvPr>
        </p:nvSpPr>
        <p:spPr>
          <a:xfrm>
            <a:off x="615848" y="609600"/>
            <a:ext cx="6341465"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31"/>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3" name="Google Shape;123;p31"/>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4" name="Google Shape;124;p31"/>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31"/>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3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32"/>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32"/>
          <p:cNvSpPr txBox="1"/>
          <p:nvPr>
            <p:ph idx="1" type="body"/>
          </p:nvPr>
        </p:nvSpPr>
        <p:spPr>
          <a:xfrm rot="5400000">
            <a:off x="1843070" y="927120"/>
            <a:ext cx="3880773" cy="6347714"/>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0" name="Google Shape;130;p32"/>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32"/>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3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33"/>
          <p:cNvSpPr txBox="1"/>
          <p:nvPr>
            <p:ph type="title"/>
          </p:nvPr>
        </p:nvSpPr>
        <p:spPr>
          <a:xfrm rot="5400000">
            <a:off x="3840993" y="2745919"/>
            <a:ext cx="5251451" cy="97881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33"/>
          <p:cNvSpPr txBox="1"/>
          <p:nvPr>
            <p:ph idx="1" type="body"/>
          </p:nvPr>
        </p:nvSpPr>
        <p:spPr>
          <a:xfrm rot="5400000">
            <a:off x="581386" y="637812"/>
            <a:ext cx="5251451" cy="5195026"/>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6" name="Google Shape;136;p33"/>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33"/>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19"/>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9"/>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2" name="Google Shape;42;p19"/>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9"/>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9"/>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20"/>
          <p:cNvSpPr txBox="1"/>
          <p:nvPr>
            <p:ph type="title"/>
          </p:nvPr>
        </p:nvSpPr>
        <p:spPr>
          <a:xfrm>
            <a:off x="609598" y="2700868"/>
            <a:ext cx="6347715"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0"/>
          <p:cNvSpPr txBox="1"/>
          <p:nvPr>
            <p:ph idx="1" type="body"/>
          </p:nvPr>
        </p:nvSpPr>
        <p:spPr>
          <a:xfrm>
            <a:off x="609598" y="4527448"/>
            <a:ext cx="6347715"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48" name="Google Shape;48;p20"/>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0"/>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0"/>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21"/>
          <p:cNvSpPr txBox="1"/>
          <p:nvPr>
            <p:ph type="title"/>
          </p:nvPr>
        </p:nvSpPr>
        <p:spPr>
          <a:xfrm>
            <a:off x="609600" y="609600"/>
            <a:ext cx="6347714"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1"/>
          <p:cNvSpPr txBox="1"/>
          <p:nvPr>
            <p:ph idx="1" type="body"/>
          </p:nvPr>
        </p:nvSpPr>
        <p:spPr>
          <a:xfrm>
            <a:off x="609600" y="2160589"/>
            <a:ext cx="3088109"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54" name="Google Shape;54;p21"/>
          <p:cNvSpPr txBox="1"/>
          <p:nvPr>
            <p:ph idx="2" type="body"/>
          </p:nvPr>
        </p:nvSpPr>
        <p:spPr>
          <a:xfrm>
            <a:off x="3869204" y="2160590"/>
            <a:ext cx="3088110"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55" name="Google Shape;55;p21"/>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1"/>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22"/>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2"/>
          <p:cNvSpPr txBox="1"/>
          <p:nvPr>
            <p:ph idx="1" type="body"/>
          </p:nvPr>
        </p:nvSpPr>
        <p:spPr>
          <a:xfrm>
            <a:off x="609599"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1" name="Google Shape;61;p22"/>
          <p:cNvSpPr txBox="1"/>
          <p:nvPr>
            <p:ph idx="2" type="body"/>
          </p:nvPr>
        </p:nvSpPr>
        <p:spPr>
          <a:xfrm>
            <a:off x="609599" y="2737246"/>
            <a:ext cx="3090672"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2" name="Google Shape;62;p22"/>
          <p:cNvSpPr txBox="1"/>
          <p:nvPr>
            <p:ph idx="3" type="body"/>
          </p:nvPr>
        </p:nvSpPr>
        <p:spPr>
          <a:xfrm>
            <a:off x="3866640"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3" name="Google Shape;63;p22"/>
          <p:cNvSpPr txBox="1"/>
          <p:nvPr>
            <p:ph idx="4" type="body"/>
          </p:nvPr>
        </p:nvSpPr>
        <p:spPr>
          <a:xfrm>
            <a:off x="3866640" y="2737246"/>
            <a:ext cx="3090672"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4" name="Google Shape;64;p22"/>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2"/>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23"/>
          <p:cNvSpPr txBox="1"/>
          <p:nvPr>
            <p:ph type="title"/>
          </p:nvPr>
        </p:nvSpPr>
        <p:spPr>
          <a:xfrm>
            <a:off x="609599" y="609600"/>
            <a:ext cx="6347714"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3"/>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3"/>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24"/>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4"/>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4"/>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25"/>
          <p:cNvSpPr txBox="1"/>
          <p:nvPr>
            <p:ph type="title"/>
          </p:nvPr>
        </p:nvSpPr>
        <p:spPr>
          <a:xfrm>
            <a:off x="609599" y="1498604"/>
            <a:ext cx="2790182"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5"/>
          <p:cNvSpPr txBox="1"/>
          <p:nvPr>
            <p:ph idx="1" type="body"/>
          </p:nvPr>
        </p:nvSpPr>
        <p:spPr>
          <a:xfrm>
            <a:off x="3571275" y="514925"/>
            <a:ext cx="3386037"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9" name="Google Shape;79;p25"/>
          <p:cNvSpPr txBox="1"/>
          <p:nvPr>
            <p:ph idx="2" type="body"/>
          </p:nvPr>
        </p:nvSpPr>
        <p:spPr>
          <a:xfrm>
            <a:off x="609599" y="2777069"/>
            <a:ext cx="2790182"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840"/>
              <a:buNone/>
              <a:defRPr sz="1050"/>
            </a:lvl2pPr>
            <a:lvl3pPr indent="-228600" lvl="2" marL="1371600" algn="l">
              <a:spcBef>
                <a:spcPts val="1000"/>
              </a:spcBef>
              <a:spcAft>
                <a:spcPts val="0"/>
              </a:spcAft>
              <a:buSzPts val="720"/>
              <a:buNone/>
              <a:defRPr sz="900"/>
            </a:lvl3pPr>
            <a:lvl4pPr indent="-228600" lvl="3" marL="1828800" algn="l">
              <a:spcBef>
                <a:spcPts val="1000"/>
              </a:spcBef>
              <a:spcAft>
                <a:spcPts val="0"/>
              </a:spcAft>
              <a:buSzPts val="600"/>
              <a:buNone/>
              <a:defRPr sz="750"/>
            </a:lvl4pPr>
            <a:lvl5pPr indent="-228600" lvl="4" marL="2286000" algn="l">
              <a:spcBef>
                <a:spcPts val="1000"/>
              </a:spcBef>
              <a:spcAft>
                <a:spcPts val="0"/>
              </a:spcAft>
              <a:buSzPts val="600"/>
              <a:buNone/>
              <a:defRPr sz="750"/>
            </a:lvl5pPr>
            <a:lvl6pPr indent="-228600" lvl="5" marL="2743200" algn="l">
              <a:spcBef>
                <a:spcPts val="1000"/>
              </a:spcBef>
              <a:spcAft>
                <a:spcPts val="0"/>
              </a:spcAft>
              <a:buSzPts val="600"/>
              <a:buNone/>
              <a:defRPr sz="750"/>
            </a:lvl6pPr>
            <a:lvl7pPr indent="-228600" lvl="6" marL="3200400" algn="l">
              <a:spcBef>
                <a:spcPts val="1000"/>
              </a:spcBef>
              <a:spcAft>
                <a:spcPts val="0"/>
              </a:spcAft>
              <a:buSzPts val="600"/>
              <a:buNone/>
              <a:defRPr sz="750"/>
            </a:lvl7pPr>
            <a:lvl8pPr indent="-228600" lvl="7" marL="3657600" algn="l">
              <a:spcBef>
                <a:spcPts val="1000"/>
              </a:spcBef>
              <a:spcAft>
                <a:spcPts val="0"/>
              </a:spcAft>
              <a:buSzPts val="600"/>
              <a:buNone/>
              <a:defRPr sz="750"/>
            </a:lvl8pPr>
            <a:lvl9pPr indent="-228600" lvl="8" marL="4114800" algn="l">
              <a:spcBef>
                <a:spcPts val="1000"/>
              </a:spcBef>
              <a:spcAft>
                <a:spcPts val="0"/>
              </a:spcAft>
              <a:buSzPts val="600"/>
              <a:buNone/>
              <a:defRPr sz="750"/>
            </a:lvl9pPr>
          </a:lstStyle>
          <a:p/>
        </p:txBody>
      </p:sp>
      <p:sp>
        <p:nvSpPr>
          <p:cNvPr id="80" name="Google Shape;80;p25"/>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5"/>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5"/>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26"/>
          <p:cNvSpPr txBox="1"/>
          <p:nvPr>
            <p:ph type="title"/>
          </p:nvPr>
        </p:nvSpPr>
        <p:spPr>
          <a:xfrm>
            <a:off x="609599" y="4800600"/>
            <a:ext cx="6347714"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6"/>
          <p:cNvSpPr/>
          <p:nvPr>
            <p:ph idx="2" type="pic"/>
          </p:nvPr>
        </p:nvSpPr>
        <p:spPr>
          <a:xfrm>
            <a:off x="609599" y="609600"/>
            <a:ext cx="6347714" cy="3845718"/>
          </a:xfrm>
          <a:prstGeom prst="rect">
            <a:avLst/>
          </a:prstGeom>
          <a:noFill/>
          <a:ln>
            <a:noFill/>
          </a:ln>
        </p:spPr>
        <p:txBody>
          <a:bodyPr anchorCtr="0" anchor="t" bIns="45700" lIns="91425" spcFirstLastPara="1" rIns="91425" wrap="square" tIns="45700">
            <a:normAutofit/>
          </a:bodyPr>
          <a:lstStyle>
            <a:lvl1pPr lvl="0" marR="0" rtl="0"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86" name="Google Shape;86;p26"/>
          <p:cNvSpPr txBox="1"/>
          <p:nvPr>
            <p:ph idx="1" type="body"/>
          </p:nvPr>
        </p:nvSpPr>
        <p:spPr>
          <a:xfrm>
            <a:off x="609599" y="5367338"/>
            <a:ext cx="6347714"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87" name="Google Shape;87;p26"/>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6"/>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6"/>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7"/>
          <p:cNvGrpSpPr/>
          <p:nvPr/>
        </p:nvGrpSpPr>
        <p:grpSpPr>
          <a:xfrm>
            <a:off x="-8467" y="-8468"/>
            <a:ext cx="9169805" cy="6874935"/>
            <a:chOff x="-8467" y="-8468"/>
            <a:chExt cx="9169805" cy="6874935"/>
          </a:xfrm>
        </p:grpSpPr>
        <p:sp>
          <p:nvSpPr>
            <p:cNvPr id="7" name="Google Shape;7;p17"/>
            <p:cNvSpPr/>
            <p:nvPr/>
          </p:nvSpPr>
          <p:spPr>
            <a:xfrm>
              <a:off x="-8467" y="4013200"/>
              <a:ext cx="457200" cy="2853267"/>
            </a:xfrm>
            <a:custGeom>
              <a:rect b="b" l="l" r="r" t="t"/>
              <a:pathLst>
                <a:path extrusionOk="0" h="2853267" w="45720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 name="Google Shape;8;p17"/>
            <p:cNvCxnSpPr/>
            <p:nvPr/>
          </p:nvCxnSpPr>
          <p:spPr>
            <a:xfrm flipH="1" rot="10800000">
              <a:off x="5130830" y="4175605"/>
              <a:ext cx="4022475" cy="2682396"/>
            </a:xfrm>
            <a:prstGeom prst="straightConnector1">
              <a:avLst/>
            </a:prstGeom>
            <a:noFill/>
            <a:ln cap="flat" cmpd="sng" w="9525">
              <a:solidFill>
                <a:srgbClr val="D8D8D8"/>
              </a:solidFill>
              <a:prstDash val="solid"/>
              <a:round/>
              <a:headEnd len="sm" w="sm" type="none"/>
              <a:tailEnd len="sm" w="sm" type="none"/>
            </a:ln>
          </p:spPr>
        </p:cxnSp>
        <p:cxnSp>
          <p:nvCxnSpPr>
            <p:cNvPr id="9" name="Google Shape;9;p17"/>
            <p:cNvCxnSpPr/>
            <p:nvPr/>
          </p:nvCxnSpPr>
          <p:spPr>
            <a:xfrm>
              <a:off x="7042707" y="0"/>
              <a:ext cx="1219200" cy="6858000"/>
            </a:xfrm>
            <a:prstGeom prst="straightConnector1">
              <a:avLst/>
            </a:prstGeom>
            <a:noFill/>
            <a:ln cap="flat" cmpd="sng" w="9525">
              <a:solidFill>
                <a:srgbClr val="BFBFBF"/>
              </a:solidFill>
              <a:prstDash val="solid"/>
              <a:round/>
              <a:headEnd len="sm" w="sm" type="none"/>
              <a:tailEnd len="sm" w="sm" type="none"/>
            </a:ln>
          </p:spPr>
        </p:cxnSp>
        <p:sp>
          <p:nvSpPr>
            <p:cNvPr id="10" name="Google Shape;10;p17"/>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7"/>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7"/>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7"/>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14" name="Google Shape;14;p17"/>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7"/>
            <p:cNvSpPr/>
            <p:nvPr/>
          </p:nvSpPr>
          <p:spPr>
            <a:xfrm>
              <a:off x="8077231"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7"/>
            <p:cNvSpPr/>
            <p:nvPr/>
          </p:nvSpPr>
          <p:spPr>
            <a:xfrm>
              <a:off x="8060297"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17"/>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17"/>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7"/>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7"/>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7"/>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130595" y="2404534"/>
            <a:ext cx="5826719" cy="164630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Trebuchet MS"/>
              <a:buNone/>
            </a:pPr>
            <a:r>
              <a:rPr lang="en-US"/>
              <a:t>1.2.1 - Lecture</a:t>
            </a:r>
            <a:endParaRPr/>
          </a:p>
        </p:txBody>
      </p:sp>
      <p:sp>
        <p:nvSpPr>
          <p:cNvPr id="144" name="Google Shape;144;p1"/>
          <p:cNvSpPr txBox="1"/>
          <p:nvPr>
            <p:ph idx="1" type="subTitle"/>
          </p:nvPr>
        </p:nvSpPr>
        <p:spPr>
          <a:xfrm>
            <a:off x="1130595" y="4050834"/>
            <a:ext cx="5826719" cy="1096899"/>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1440"/>
              <a:buNone/>
            </a:pPr>
            <a:r>
              <a:rPr lang="en-US"/>
              <a:t>Lessons for Unit 1, Week 2, Day 1 or Mr. Valentine’s English Class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0"/>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1 – Words 16-20</a:t>
            </a:r>
            <a:endParaRPr/>
          </a:p>
        </p:txBody>
      </p:sp>
      <p:sp>
        <p:nvSpPr>
          <p:cNvPr id="198" name="Google Shape;198;p10"/>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116"/>
              <a:buNone/>
            </a:pPr>
            <a:r>
              <a:rPr lang="en-US" sz="1395"/>
              <a:t>16.	Sentinel - (Noun) - a person or thing that watches or stands as if watching.</a:t>
            </a:r>
            <a:endParaRPr/>
          </a:p>
          <a:p>
            <a:pPr indent="0" lvl="0" marL="0" rtl="0" algn="l">
              <a:lnSpc>
                <a:spcPct val="80000"/>
              </a:lnSpc>
              <a:spcBef>
                <a:spcPts val="1000"/>
              </a:spcBef>
              <a:spcAft>
                <a:spcPts val="0"/>
              </a:spcAft>
              <a:buSzPts val="1116"/>
              <a:buNone/>
            </a:pPr>
            <a:r>
              <a:rPr lang="en-US" sz="1395"/>
              <a:t>Example - The </a:t>
            </a:r>
            <a:r>
              <a:rPr lang="en-US" sz="1395" u="sng"/>
              <a:t>sentinel </a:t>
            </a:r>
            <a:r>
              <a:rPr lang="en-US" sz="1395"/>
              <a:t>stood at the top of the tower, looking for signs of approaching enemies.</a:t>
            </a:r>
            <a:endParaRPr/>
          </a:p>
          <a:p>
            <a:pPr indent="0" lvl="0" marL="0" rtl="0" algn="l">
              <a:lnSpc>
                <a:spcPct val="80000"/>
              </a:lnSpc>
              <a:spcBef>
                <a:spcPts val="1000"/>
              </a:spcBef>
              <a:spcAft>
                <a:spcPts val="0"/>
              </a:spcAft>
              <a:buSzPts val="1116"/>
              <a:buNone/>
            </a:pPr>
            <a:r>
              <a:rPr lang="en-US" sz="1395"/>
              <a:t>Synonyms - Sentry, watchman, guard, lookout.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17.	Succor - (Noun) - help; relief; aid; assistance.</a:t>
            </a:r>
            <a:endParaRPr/>
          </a:p>
          <a:p>
            <a:pPr indent="0" lvl="0" marL="0" rtl="0" algn="l">
              <a:lnSpc>
                <a:spcPct val="80000"/>
              </a:lnSpc>
              <a:spcBef>
                <a:spcPts val="1000"/>
              </a:spcBef>
              <a:spcAft>
                <a:spcPts val="0"/>
              </a:spcAft>
              <a:buSzPts val="1116"/>
              <a:buNone/>
            </a:pPr>
            <a:r>
              <a:rPr lang="en-US" sz="1395"/>
              <a:t>Example - The water was a welcome </a:t>
            </a:r>
            <a:r>
              <a:rPr lang="en-US" sz="1395" u="sng"/>
              <a:t>succor</a:t>
            </a:r>
            <a:r>
              <a:rPr lang="en-US" sz="1395"/>
              <a:t> for the thirsty man.</a:t>
            </a:r>
            <a:endParaRPr/>
          </a:p>
          <a:p>
            <a:pPr indent="0" lvl="0" marL="0" rtl="0" algn="l">
              <a:lnSpc>
                <a:spcPct val="80000"/>
              </a:lnSpc>
              <a:spcBef>
                <a:spcPts val="1000"/>
              </a:spcBef>
              <a:spcAft>
                <a:spcPts val="0"/>
              </a:spcAft>
              <a:buSzPts val="1116"/>
              <a:buNone/>
            </a:pPr>
            <a:r>
              <a:rPr lang="en-US" sz="1395"/>
              <a:t>Synonyms - Help, relief, aid, assistance.		Antonyms - Hindrance, hurt, injury.</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18.	Wanton - (Adjective) - deliberate and without motive or provocation; uncalled-for; headstrong; willful.</a:t>
            </a:r>
            <a:endParaRPr/>
          </a:p>
          <a:p>
            <a:pPr indent="0" lvl="0" marL="0" rtl="0" algn="l">
              <a:lnSpc>
                <a:spcPct val="80000"/>
              </a:lnSpc>
              <a:spcBef>
                <a:spcPts val="1000"/>
              </a:spcBef>
              <a:spcAft>
                <a:spcPts val="0"/>
              </a:spcAft>
              <a:buSzPts val="1116"/>
              <a:buNone/>
            </a:pPr>
            <a:r>
              <a:rPr lang="en-US" sz="1395"/>
              <a:t>Example - He supposed her behavior was </a:t>
            </a:r>
            <a:r>
              <a:rPr lang="en-US" sz="1395" u="sng"/>
              <a:t>wanton</a:t>
            </a:r>
            <a:r>
              <a:rPr lang="en-US" sz="1395"/>
              <a:t>, for she defied the rules without any reason whatsoever.</a:t>
            </a:r>
            <a:endParaRPr/>
          </a:p>
          <a:p>
            <a:pPr indent="0" lvl="0" marL="0" rtl="0" algn="l">
              <a:lnSpc>
                <a:spcPct val="80000"/>
              </a:lnSpc>
              <a:spcBef>
                <a:spcPts val="1000"/>
              </a:spcBef>
              <a:spcAft>
                <a:spcPts val="0"/>
              </a:spcAft>
              <a:buSzPts val="1116"/>
              <a:buNone/>
            </a:pPr>
            <a:r>
              <a:rPr lang="en-US" sz="1395"/>
              <a:t>Synonyms - Uncalled for, headstrong, willful, rash, reckless.	Antonyms - Reasonable, sensible, careful, wise.</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19.	Winsome - (Adjective) - sweetly or innocently charming; winning; engaging.</a:t>
            </a:r>
            <a:endParaRPr/>
          </a:p>
          <a:p>
            <a:pPr indent="0" lvl="0" marL="0" rtl="0" algn="l">
              <a:lnSpc>
                <a:spcPct val="80000"/>
              </a:lnSpc>
              <a:spcBef>
                <a:spcPts val="1000"/>
              </a:spcBef>
              <a:spcAft>
                <a:spcPts val="0"/>
              </a:spcAft>
              <a:buSzPts val="1116"/>
              <a:buNone/>
            </a:pPr>
            <a:r>
              <a:rPr lang="en-US" sz="1395"/>
              <a:t>Example - She won the crowd over with a </a:t>
            </a:r>
            <a:r>
              <a:rPr lang="en-US" sz="1395" u="sng"/>
              <a:t>winsome</a:t>
            </a:r>
            <a:r>
              <a:rPr lang="en-US" sz="1395"/>
              <a:t> smile.</a:t>
            </a:r>
            <a:endParaRPr/>
          </a:p>
          <a:p>
            <a:pPr indent="0" lvl="0" marL="0" rtl="0" algn="l">
              <a:lnSpc>
                <a:spcPct val="80000"/>
              </a:lnSpc>
              <a:spcBef>
                <a:spcPts val="1000"/>
              </a:spcBef>
              <a:spcAft>
                <a:spcPts val="0"/>
              </a:spcAft>
              <a:buSzPts val="1116"/>
              <a:buNone/>
            </a:pPr>
            <a:r>
              <a:rPr lang="en-US" sz="1395"/>
              <a:t>Synonyms - charming, winning, engaging.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20.	Ween - (Verb) - to think, suppose, expect, hope, or intend.</a:t>
            </a:r>
            <a:endParaRPr/>
          </a:p>
          <a:p>
            <a:pPr indent="0" lvl="0" marL="0" rtl="0" algn="l">
              <a:lnSpc>
                <a:spcPct val="80000"/>
              </a:lnSpc>
              <a:spcBef>
                <a:spcPts val="1000"/>
              </a:spcBef>
              <a:spcAft>
                <a:spcPts val="0"/>
              </a:spcAft>
              <a:buSzPts val="1116"/>
              <a:buNone/>
            </a:pPr>
            <a:r>
              <a:rPr lang="en-US" sz="1395"/>
              <a:t>Example - He is on vacation, I </a:t>
            </a:r>
            <a:r>
              <a:rPr lang="en-US" sz="1395" u="sng"/>
              <a:t>ween</a:t>
            </a:r>
            <a:r>
              <a:rPr lang="en-US" sz="1395"/>
              <a:t>.</a:t>
            </a:r>
            <a:endParaRPr/>
          </a:p>
          <a:p>
            <a:pPr indent="0" lvl="0" marL="0" rtl="0" algn="l">
              <a:lnSpc>
                <a:spcPct val="80000"/>
              </a:lnSpc>
              <a:spcBef>
                <a:spcPts val="1000"/>
              </a:spcBef>
              <a:spcAft>
                <a:spcPts val="0"/>
              </a:spcAft>
              <a:buSzPts val="1116"/>
              <a:buNone/>
            </a:pPr>
            <a:r>
              <a:rPr lang="en-US" sz="1395"/>
              <a:t>Synonyms - Think, suppose.					Antonyms - N/A</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1"/>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2</a:t>
            </a:r>
            <a:endParaRPr/>
          </a:p>
        </p:txBody>
      </p:sp>
      <p:sp>
        <p:nvSpPr>
          <p:cNvPr id="204" name="Google Shape;204;p11"/>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80000"/>
              </a:lnSpc>
              <a:spcBef>
                <a:spcPts val="0"/>
              </a:spcBef>
              <a:spcAft>
                <a:spcPts val="0"/>
              </a:spcAft>
              <a:buSzPts val="791"/>
              <a:buChar char="►"/>
            </a:pPr>
            <a:r>
              <a:rPr lang="en-US" sz="989"/>
              <a:t>This week, we’re going to dive into the first epic in the English language, </a:t>
            </a:r>
            <a:r>
              <a:rPr i="1" lang="en-US" sz="989"/>
              <a:t>Beowulf</a:t>
            </a:r>
            <a:r>
              <a:rPr lang="en-US" sz="989"/>
              <a:t>.</a:t>
            </a:r>
            <a:endParaRPr/>
          </a:p>
          <a:p>
            <a:pPr indent="-342900" lvl="0" marL="342900" rtl="0" algn="l">
              <a:lnSpc>
                <a:spcPct val="80000"/>
              </a:lnSpc>
              <a:spcBef>
                <a:spcPts val="1000"/>
              </a:spcBef>
              <a:spcAft>
                <a:spcPts val="0"/>
              </a:spcAft>
              <a:buSzPts val="791"/>
              <a:buChar char="►"/>
            </a:pPr>
            <a:r>
              <a:rPr i="1" lang="en-US" sz="989"/>
              <a:t>Beowulf</a:t>
            </a:r>
            <a:r>
              <a:rPr lang="en-US" sz="989"/>
              <a:t> is an epic originally written in Old-English by an anonymous monk.</a:t>
            </a:r>
            <a:endParaRPr/>
          </a:p>
          <a:p>
            <a:pPr indent="-342900" lvl="0" marL="342900" rtl="0" algn="l">
              <a:lnSpc>
                <a:spcPct val="80000"/>
              </a:lnSpc>
              <a:spcBef>
                <a:spcPts val="1000"/>
              </a:spcBef>
              <a:spcAft>
                <a:spcPts val="0"/>
              </a:spcAft>
              <a:buSzPts val="791"/>
              <a:buChar char="►"/>
            </a:pPr>
            <a:r>
              <a:rPr lang="en-US" sz="989"/>
              <a:t>It was written in England around 800 AD, but the story is set in Sweden and Denmark around 500 AD.</a:t>
            </a:r>
            <a:endParaRPr/>
          </a:p>
          <a:p>
            <a:pPr indent="-342900" lvl="0" marL="342900" rtl="0" algn="l">
              <a:lnSpc>
                <a:spcPct val="80000"/>
              </a:lnSpc>
              <a:spcBef>
                <a:spcPts val="1000"/>
              </a:spcBef>
              <a:spcAft>
                <a:spcPts val="0"/>
              </a:spcAft>
              <a:buSzPts val="791"/>
              <a:buChar char="►"/>
            </a:pPr>
            <a:r>
              <a:rPr lang="en-US" sz="989"/>
              <a:t>Though the story is about pre-Christian Vikings, it is written by a Christian monk.  Thus, there will be a mish-mash of the two cultures in the story, and everything is written / viewed through the lens of a Christian author, not a Viking author.  You may notice this when the author looks down upon sacrificing to Viking gods, or neglects to even name a specific Viking god when narrating these sacrifices.  However, the author does not strictly scold his subjects.  He also praises their virtues:  strength, bravery, loyalty, generosity, and friendship.  Thus, the author’s view of the Viking culture is ambivalent – mixed – torn between lamenting their pagan religious practices and thirst for vengeance killing and missing their virtuous qualities.  The epic could be said to be an elegy for this side of the Viking way of life.</a:t>
            </a:r>
            <a:endParaRPr/>
          </a:p>
          <a:p>
            <a:pPr indent="-342900" lvl="0" marL="342900" rtl="0" algn="l">
              <a:lnSpc>
                <a:spcPct val="80000"/>
              </a:lnSpc>
              <a:spcBef>
                <a:spcPts val="1000"/>
              </a:spcBef>
              <a:spcAft>
                <a:spcPts val="0"/>
              </a:spcAft>
              <a:buSzPts val="791"/>
              <a:buChar char="►"/>
            </a:pPr>
            <a:r>
              <a:rPr lang="en-US" sz="989"/>
              <a:t>Back in the story’s time, places like Sweden and Denmark were not whole united countries, but lands divided into Viking clan territories.  Each clan had its own warrior king, who fought alongside them in battle.  Each king selected thanes, loyal warriors that would fight alongside him and never leave the battlefield before he did.  In exchange, they would be given lands, titles, weapons, armor, gold, etc.</a:t>
            </a:r>
            <a:endParaRPr/>
          </a:p>
          <a:p>
            <a:pPr indent="-342900" lvl="0" marL="342900" rtl="0" algn="l">
              <a:lnSpc>
                <a:spcPct val="80000"/>
              </a:lnSpc>
              <a:spcBef>
                <a:spcPts val="1000"/>
              </a:spcBef>
              <a:spcAft>
                <a:spcPts val="0"/>
              </a:spcAft>
              <a:buSzPts val="791"/>
              <a:buChar char="►"/>
            </a:pPr>
            <a:r>
              <a:rPr lang="en-US" sz="989"/>
              <a:t>For a thane to leave his king on the battlefield was treason, punished usually by banishment.</a:t>
            </a:r>
            <a:endParaRPr/>
          </a:p>
          <a:p>
            <a:pPr indent="-342900" lvl="0" marL="342900" rtl="0" algn="l">
              <a:lnSpc>
                <a:spcPct val="80000"/>
              </a:lnSpc>
              <a:spcBef>
                <a:spcPts val="1000"/>
              </a:spcBef>
              <a:spcAft>
                <a:spcPts val="0"/>
              </a:spcAft>
              <a:buSzPts val="791"/>
              <a:buChar char="►"/>
            </a:pPr>
            <a:r>
              <a:rPr lang="en-US" sz="989"/>
              <a:t>Vikings killed each other frequently, and for various reasons:  conquest, gold, vengeance.  It is this last one, vengeance, that </a:t>
            </a:r>
            <a:r>
              <a:rPr i="1" lang="en-US" sz="989"/>
              <a:t>Beowulf </a:t>
            </a:r>
            <a:r>
              <a:rPr lang="en-US" sz="989"/>
              <a:t>focuses on the most.  The story has a fantasy side – heroes killing monsters – but it also has a deeper side – the endless cycle of vengeance killing and vendetta in Viking culture.  Just as Beowulf must always face another monster, no matter how many he kills, the Viking clans’ vengeance was also never ending.  No matter how many times one clan got back at the other for an old feud, someone would remember the grudge, and begin the feud again.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2"/>
          <p:cNvSpPr txBox="1"/>
          <p:nvPr>
            <p:ph type="title"/>
          </p:nvPr>
        </p:nvSpPr>
        <p:spPr>
          <a:xfrm>
            <a:off x="228600" y="228600"/>
            <a:ext cx="8458200"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2 – Study Guide</a:t>
            </a:r>
            <a:endParaRPr/>
          </a:p>
        </p:txBody>
      </p:sp>
      <p:sp>
        <p:nvSpPr>
          <p:cNvPr id="210" name="Google Shape;210;p12"/>
          <p:cNvSpPr txBox="1"/>
          <p:nvPr>
            <p:ph idx="1" type="body"/>
          </p:nvPr>
        </p:nvSpPr>
        <p:spPr>
          <a:xfrm>
            <a:off x="304800" y="928295"/>
            <a:ext cx="9067800" cy="4570482"/>
          </a:xfrm>
          <a:prstGeom prst="rect">
            <a:avLst/>
          </a:prstGeom>
          <a:noFill/>
          <a:ln>
            <a:noFill/>
          </a:ln>
        </p:spPr>
        <p:txBody>
          <a:bodyPr anchorCtr="0" anchor="ctr" bIns="45700" lIns="91425" spcFirstLastPara="1" rIns="91425" wrap="square" tIns="45700">
            <a:spAutoFit/>
          </a:bodyPr>
          <a:lstStyle/>
          <a:p>
            <a:pPr indent="0" lvl="0" marL="0" rtl="0" algn="l">
              <a:spcBef>
                <a:spcPts val="0"/>
              </a:spcBef>
              <a:spcAft>
                <a:spcPts val="0"/>
              </a:spcAft>
              <a:buSzPts val="1440"/>
              <a:buNone/>
            </a:pPr>
            <a:r>
              <a:rPr lang="en-US"/>
              <a:t>1.  (From Vocab and Review) - Know alliteration, kennings, epic heroes, and the Anglo-Saxon virtues from last week.</a:t>
            </a:r>
            <a:endParaRPr/>
          </a:p>
          <a:p>
            <a:pPr indent="0" lvl="0" marL="0" rtl="0" algn="l">
              <a:spcBef>
                <a:spcPts val="1000"/>
              </a:spcBef>
              <a:spcAft>
                <a:spcPts val="0"/>
              </a:spcAft>
              <a:buSzPts val="1440"/>
              <a:buNone/>
            </a:pPr>
            <a:r>
              <a:rPr lang="en-US"/>
              <a:t>2.  Who, according to scholars, wrote </a:t>
            </a:r>
            <a:r>
              <a:rPr i="1" lang="en-US"/>
              <a:t>Beowulf</a:t>
            </a:r>
            <a:r>
              <a:rPr lang="en-US"/>
              <a:t>?</a:t>
            </a:r>
            <a:endParaRPr/>
          </a:p>
          <a:p>
            <a:pPr indent="0" lvl="0" marL="0" rtl="0" algn="l">
              <a:spcBef>
                <a:spcPts val="1000"/>
              </a:spcBef>
              <a:spcAft>
                <a:spcPts val="0"/>
              </a:spcAft>
              <a:buSzPts val="1440"/>
              <a:buNone/>
            </a:pPr>
            <a:r>
              <a:rPr lang="en-US"/>
              <a:t>3.  Why does King Hrothgar of the Danes build Heorot?</a:t>
            </a:r>
            <a:endParaRPr/>
          </a:p>
          <a:p>
            <a:pPr indent="0" lvl="0" marL="0" rtl="0" algn="l">
              <a:spcBef>
                <a:spcPts val="1000"/>
              </a:spcBef>
              <a:spcAft>
                <a:spcPts val="0"/>
              </a:spcAft>
              <a:buSzPts val="1440"/>
              <a:buNone/>
            </a:pPr>
            <a:r>
              <a:rPr lang="en-US"/>
              <a:t>4.  Who attacks Heorot, and why?</a:t>
            </a:r>
            <a:endParaRPr/>
          </a:p>
          <a:p>
            <a:pPr indent="0" lvl="0" marL="0" rtl="0" algn="l">
              <a:spcBef>
                <a:spcPts val="1000"/>
              </a:spcBef>
              <a:spcAft>
                <a:spcPts val="0"/>
              </a:spcAft>
              <a:buSzPts val="1440"/>
              <a:buNone/>
            </a:pPr>
            <a:r>
              <a:rPr lang="en-US"/>
              <a:t>5.  What biblical figure does the monster descend from, and what was his crime?</a:t>
            </a:r>
            <a:endParaRPr/>
          </a:p>
          <a:p>
            <a:pPr indent="0" lvl="0" marL="0" rtl="0" algn="l">
              <a:spcBef>
                <a:spcPts val="1000"/>
              </a:spcBef>
              <a:spcAft>
                <a:spcPts val="0"/>
              </a:spcAft>
              <a:buSzPts val="1440"/>
              <a:buNone/>
            </a:pPr>
            <a:r>
              <a:rPr lang="en-US"/>
              <a:t>6.  Who comes to slay the monster, and why?</a:t>
            </a:r>
            <a:endParaRPr/>
          </a:p>
          <a:p>
            <a:pPr indent="0" lvl="0" marL="0" rtl="0" algn="l">
              <a:spcBef>
                <a:spcPts val="1000"/>
              </a:spcBef>
              <a:spcAft>
                <a:spcPts val="0"/>
              </a:spcAft>
              <a:buSzPts val="1440"/>
              <a:buNone/>
            </a:pPr>
            <a:r>
              <a:rPr lang="en-US"/>
              <a:t>7.  What does Unferth claim about Beowulf, and how does he respond?</a:t>
            </a:r>
            <a:endParaRPr/>
          </a:p>
          <a:p>
            <a:pPr indent="0" lvl="0" marL="0" rtl="0" algn="l">
              <a:spcBef>
                <a:spcPts val="1000"/>
              </a:spcBef>
              <a:spcAft>
                <a:spcPts val="0"/>
              </a:spcAft>
              <a:buSzPts val="1440"/>
              <a:buNone/>
            </a:pPr>
            <a:r>
              <a:rPr lang="en-US"/>
              <a:t>8.  How many serpents did Beowulf slay?</a:t>
            </a:r>
            <a:endParaRPr/>
          </a:p>
          <a:p>
            <a:pPr indent="0" lvl="0" marL="0" rtl="0" algn="l">
              <a:spcBef>
                <a:spcPts val="1000"/>
              </a:spcBef>
              <a:spcAft>
                <a:spcPts val="0"/>
              </a:spcAft>
              <a:buSzPts val="1440"/>
              <a:buNone/>
            </a:pPr>
            <a:r>
              <a:rPr lang="en-US"/>
              <a:t>9.  How does Beowulf show strength and courage in the swimming match?</a:t>
            </a:r>
            <a:endParaRPr/>
          </a:p>
          <a:p>
            <a:pPr indent="0" lvl="0" marL="0" rtl="0" algn="l">
              <a:spcBef>
                <a:spcPts val="1000"/>
              </a:spcBef>
              <a:spcAft>
                <a:spcPts val="0"/>
              </a:spcAft>
              <a:buSzPts val="1440"/>
              <a:buNone/>
            </a:pPr>
            <a:r>
              <a:rPr lang="en-US"/>
              <a:t>10.  Why does Beowulf not use weapons against Grendel, and what virtues does this show?</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3"/>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2 – Beowulf Reading</a:t>
            </a:r>
            <a:endParaRPr/>
          </a:p>
        </p:txBody>
      </p:sp>
      <p:sp>
        <p:nvSpPr>
          <p:cNvPr id="216" name="Google Shape;216;p13"/>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Accompanying this slide-show today is a reading from Beowulf.  It is titled 1.2.1 – Reading.  Use the study guide to assist you in taking notes on this particular reading.  Hunt for the answers as you go along.  Jot them down.  Also, be aware that you will not answer all the study guide questions in one day.  They are meant to span the entire week’s lecture and readings.  </a:t>
            </a:r>
            <a:endParaRPr/>
          </a:p>
          <a:p>
            <a:pPr indent="-342900" lvl="0" marL="342900" rtl="0" algn="l">
              <a:spcBef>
                <a:spcPts val="1000"/>
              </a:spcBef>
              <a:spcAft>
                <a:spcPts val="0"/>
              </a:spcAft>
              <a:buSzPts val="1440"/>
              <a:buChar char="►"/>
            </a:pPr>
            <a:r>
              <a:rPr lang="en-US"/>
              <a:t>Each day’s “exercise” portion will ask about the study guide questions relevant to that day’s lecture and readings.  If it hasn’t asked one of them yet, you’ll likely see it on the next day’s exercises, or the day after that.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gb6216033ac_0_0"/>
          <p:cNvSpPr txBox="1"/>
          <p:nvPr>
            <p:ph type="title"/>
          </p:nvPr>
        </p:nvSpPr>
        <p:spPr>
          <a:xfrm>
            <a:off x="0" y="0"/>
            <a:ext cx="85344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Option B - Cuchulain, </a:t>
            </a:r>
            <a:endParaRPr/>
          </a:p>
          <a:p>
            <a:pPr indent="0" lvl="0" marL="0" rtl="0" algn="l">
              <a:spcBef>
                <a:spcPts val="0"/>
              </a:spcBef>
              <a:spcAft>
                <a:spcPts val="0"/>
              </a:spcAft>
              <a:buNone/>
            </a:pPr>
            <a:r>
              <a:rPr lang="en-US"/>
              <a:t>Hero of Ireland</a:t>
            </a:r>
            <a:endParaRPr/>
          </a:p>
        </p:txBody>
      </p:sp>
      <p:sp>
        <p:nvSpPr>
          <p:cNvPr id="222" name="Google Shape;222;gb6216033ac_0_0"/>
          <p:cNvSpPr txBox="1"/>
          <p:nvPr>
            <p:ph idx="1" type="body"/>
          </p:nvPr>
        </p:nvSpPr>
        <p:spPr>
          <a:xfrm>
            <a:off x="0" y="1291500"/>
            <a:ext cx="9144000" cy="55665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a:t>Let’s say that Beowulf isn’t your thing, or that you’re looking for an additional challenge.  If so, you may complete the readings, exercise questions, and assessments labeled “Option B” instead of the readings, exercise questions, and assessments on Beowulf.  All grammar and vocabulary would be exactly the same.</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If you choose this option, be sure to read the sections titled “Reading 1,” “Reading 2,” and “Reading 3” (pg 1-30 in the pdf) for this week.  The remainder will be read for next week.</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Please bear in mind and be forewarned, this option involves twice the reading.  If you’re not sure if this story is for you, watch the Option B video titled, “Overly Sarcastic Productions - A Summary of Cuchulain.”  Also be warned, this video contains some swear words.  If you are offended by swear words, do not watch this video.  You have been warned.</a:t>
            </a:r>
            <a:endParaRPr/>
          </a:p>
          <a:p>
            <a:pPr indent="0" lvl="0" marL="0" rtl="0" algn="l">
              <a:spcBef>
                <a:spcPts val="1000"/>
              </a:spcBef>
              <a:spcAft>
                <a:spcPts val="0"/>
              </a:spcAft>
              <a:buNone/>
            </a:pPr>
            <a:r>
              <a:rPr lang="en-US"/>
              <a:t>If you are not interested in this option, feel free to skip all the slides and items labelled Option B.  The writing section of this lecture follows soon after.  Don’t skip that part.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gb6216033ac_0_5"/>
          <p:cNvSpPr txBox="1"/>
          <p:nvPr>
            <p:ph type="title"/>
          </p:nvPr>
        </p:nvSpPr>
        <p:spPr>
          <a:xfrm>
            <a:off x="0" y="0"/>
            <a:ext cx="9144000" cy="14892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Option B - Pronunciation Guide</a:t>
            </a:r>
            <a:endParaRPr/>
          </a:p>
        </p:txBody>
      </p:sp>
      <p:sp>
        <p:nvSpPr>
          <p:cNvPr id="228" name="Google Shape;228;gb6216033ac_0_5"/>
          <p:cNvSpPr txBox="1"/>
          <p:nvPr>
            <p:ph idx="1" type="body"/>
          </p:nvPr>
        </p:nvSpPr>
        <p:spPr>
          <a:xfrm>
            <a:off x="270700" y="834300"/>
            <a:ext cx="8699100" cy="5844900"/>
          </a:xfrm>
          <a:prstGeom prst="rect">
            <a:avLst/>
          </a:prstGeom>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Cuchulain (aka Cuchulainn, Cu Chulainn) – Pronounced either </a:t>
            </a:r>
            <a:r>
              <a:rPr b="1" lang="en-US" sz="1200">
                <a:solidFill>
                  <a:schemeClr val="dk1"/>
                </a:solidFill>
                <a:latin typeface="Times New Roman"/>
                <a:ea typeface="Times New Roman"/>
                <a:cs typeface="Times New Roman"/>
                <a:sym typeface="Times New Roman"/>
              </a:rPr>
              <a:t>Coo – Cullen</a:t>
            </a:r>
            <a:r>
              <a:rPr lang="en-US" sz="1200">
                <a:solidFill>
                  <a:schemeClr val="dk1"/>
                </a:solidFill>
                <a:latin typeface="Times New Roman"/>
                <a:ea typeface="Times New Roman"/>
                <a:cs typeface="Times New Roman"/>
                <a:sym typeface="Times New Roman"/>
              </a:rPr>
              <a:t>.</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Muirthemne – Pronounced </a:t>
            </a:r>
            <a:r>
              <a:rPr b="1" lang="en-US" sz="1200">
                <a:solidFill>
                  <a:schemeClr val="dk1"/>
                </a:solidFill>
                <a:latin typeface="Times New Roman"/>
                <a:ea typeface="Times New Roman"/>
                <a:cs typeface="Times New Roman"/>
                <a:sym typeface="Times New Roman"/>
              </a:rPr>
              <a:t>Myur-thum-na</a:t>
            </a:r>
            <a:r>
              <a:rPr lang="en-US" sz="1200">
                <a:solidFill>
                  <a:schemeClr val="dk1"/>
                </a:solidFill>
                <a:latin typeface="Times New Roman"/>
                <a:ea typeface="Times New Roman"/>
                <a:cs typeface="Times New Roman"/>
                <a:sym typeface="Times New Roman"/>
              </a:rPr>
              <a:t>.</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Scathach – Pronounced </a:t>
            </a:r>
            <a:r>
              <a:rPr b="1" lang="en-US" sz="1200">
                <a:solidFill>
                  <a:schemeClr val="dk1"/>
                </a:solidFill>
                <a:latin typeface="Times New Roman"/>
                <a:ea typeface="Times New Roman"/>
                <a:cs typeface="Times New Roman"/>
                <a:sym typeface="Times New Roman"/>
              </a:rPr>
              <a:t>Ska-hawk.</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Emain Macha – Pronounced either </a:t>
            </a:r>
            <a:r>
              <a:rPr b="1" lang="en-US" sz="1200">
                <a:solidFill>
                  <a:schemeClr val="dk1"/>
                </a:solidFill>
                <a:latin typeface="Times New Roman"/>
                <a:ea typeface="Times New Roman"/>
                <a:cs typeface="Times New Roman"/>
                <a:sym typeface="Times New Roman"/>
              </a:rPr>
              <a:t>Eh-mon Maka</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Cruachan – Pronounced either </a:t>
            </a:r>
            <a:r>
              <a:rPr b="1" lang="en-US" sz="1200">
                <a:solidFill>
                  <a:schemeClr val="dk1"/>
                </a:solidFill>
                <a:latin typeface="Times New Roman"/>
                <a:ea typeface="Times New Roman"/>
                <a:cs typeface="Times New Roman"/>
                <a:sym typeface="Times New Roman"/>
              </a:rPr>
              <a:t>Croo-uh-kan</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Maeve (aka Medb) – Pronounced </a:t>
            </a:r>
            <a:r>
              <a:rPr b="1" lang="en-US" sz="1200">
                <a:solidFill>
                  <a:schemeClr val="dk1"/>
                </a:solidFill>
                <a:latin typeface="Times New Roman"/>
                <a:ea typeface="Times New Roman"/>
                <a:cs typeface="Times New Roman"/>
                <a:sym typeface="Times New Roman"/>
              </a:rPr>
              <a:t>May-v</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Connacht – Pronounced Cah-nut or </a:t>
            </a:r>
            <a:r>
              <a:rPr b="1" lang="en-US" sz="1200">
                <a:solidFill>
                  <a:schemeClr val="dk1"/>
                </a:solidFill>
                <a:latin typeface="Times New Roman"/>
                <a:ea typeface="Times New Roman"/>
                <a:cs typeface="Times New Roman"/>
                <a:sym typeface="Times New Roman"/>
              </a:rPr>
              <a:t>Cah-not</a:t>
            </a:r>
            <a:r>
              <a:rPr lang="en-US" sz="1200">
                <a:solidFill>
                  <a:schemeClr val="dk1"/>
                </a:solidFill>
                <a:latin typeface="Times New Roman"/>
                <a:ea typeface="Times New Roman"/>
                <a:cs typeface="Times New Roman"/>
                <a:sym typeface="Times New Roman"/>
              </a:rPr>
              <a:t>.</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Conchubar – </a:t>
            </a:r>
            <a:r>
              <a:rPr b="1" lang="en-US" sz="1200">
                <a:solidFill>
                  <a:schemeClr val="dk1"/>
                </a:solidFill>
                <a:latin typeface="Times New Roman"/>
                <a:ea typeface="Times New Roman"/>
                <a:cs typeface="Times New Roman"/>
                <a:sym typeface="Times New Roman"/>
              </a:rPr>
              <a:t>Conn-ka-bar</a:t>
            </a:r>
            <a:r>
              <a:rPr lang="en-US" sz="1200">
                <a:solidFill>
                  <a:schemeClr val="dk1"/>
                </a:solidFill>
                <a:latin typeface="Times New Roman"/>
                <a:ea typeface="Times New Roman"/>
                <a:cs typeface="Times New Roman"/>
                <a:sym typeface="Times New Roman"/>
              </a:rPr>
              <a:t>, conn-cha-var, or con-a-choor</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Lugh  – Pronounced </a:t>
            </a:r>
            <a:r>
              <a:rPr b="1" lang="en-US" sz="1200">
                <a:solidFill>
                  <a:schemeClr val="dk1"/>
                </a:solidFill>
                <a:latin typeface="Times New Roman"/>
                <a:ea typeface="Times New Roman"/>
                <a:cs typeface="Times New Roman"/>
                <a:sym typeface="Times New Roman"/>
              </a:rPr>
              <a:t>Loo</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Morrigan / Morrigu – Pronounced either </a:t>
            </a:r>
            <a:r>
              <a:rPr b="1" lang="en-US" sz="1200">
                <a:solidFill>
                  <a:schemeClr val="dk1"/>
                </a:solidFill>
                <a:latin typeface="Times New Roman"/>
                <a:ea typeface="Times New Roman"/>
                <a:cs typeface="Times New Roman"/>
                <a:sym typeface="Times New Roman"/>
              </a:rPr>
              <a:t>Morr-ih-gun</a:t>
            </a:r>
            <a:r>
              <a:rPr lang="en-US" sz="1200">
                <a:solidFill>
                  <a:schemeClr val="dk1"/>
                </a:solidFill>
                <a:latin typeface="Times New Roman"/>
                <a:ea typeface="Times New Roman"/>
                <a:cs typeface="Times New Roman"/>
                <a:sym typeface="Times New Roman"/>
              </a:rPr>
              <a:t> or MOR-ree-gun.</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Cuailgne – </a:t>
            </a:r>
            <a:r>
              <a:rPr b="1" lang="en-US" sz="1200">
                <a:solidFill>
                  <a:schemeClr val="dk1"/>
                </a:solidFill>
                <a:latin typeface="Times New Roman"/>
                <a:ea typeface="Times New Roman"/>
                <a:cs typeface="Times New Roman"/>
                <a:sym typeface="Times New Roman"/>
              </a:rPr>
              <a:t>Cooley</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Aoife – </a:t>
            </a:r>
            <a:r>
              <a:rPr b="1" lang="en-US" sz="1200">
                <a:solidFill>
                  <a:schemeClr val="dk1"/>
                </a:solidFill>
                <a:latin typeface="Times New Roman"/>
                <a:ea typeface="Times New Roman"/>
                <a:cs typeface="Times New Roman"/>
                <a:sym typeface="Times New Roman"/>
              </a:rPr>
              <a:t>Ee-fa</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Conlaoch / Connla – </a:t>
            </a:r>
            <a:r>
              <a:rPr b="1" lang="en-US" sz="1200">
                <a:solidFill>
                  <a:schemeClr val="dk1"/>
                </a:solidFill>
                <a:latin typeface="Times New Roman"/>
                <a:ea typeface="Times New Roman"/>
                <a:cs typeface="Times New Roman"/>
                <a:sym typeface="Times New Roman"/>
              </a:rPr>
              <a:t>Conn-lock</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Geasa – </a:t>
            </a:r>
            <a:r>
              <a:rPr b="1" lang="en-US" sz="1200">
                <a:solidFill>
                  <a:schemeClr val="dk1"/>
                </a:solidFill>
                <a:latin typeface="Times New Roman"/>
                <a:ea typeface="Times New Roman"/>
                <a:cs typeface="Times New Roman"/>
                <a:sym typeface="Times New Roman"/>
              </a:rPr>
              <a:t>Gay-ess</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Setanta – </a:t>
            </a:r>
            <a:r>
              <a:rPr b="1" lang="en-US" sz="1200">
                <a:solidFill>
                  <a:schemeClr val="dk1"/>
                </a:solidFill>
                <a:latin typeface="Times New Roman"/>
                <a:ea typeface="Times New Roman"/>
                <a:cs typeface="Times New Roman"/>
                <a:sym typeface="Times New Roman"/>
              </a:rPr>
              <a:t>Say-tonn-tuh</a:t>
            </a:r>
            <a:endParaRPr b="1" sz="1200">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gb6216033ac_0_11"/>
          <p:cNvSpPr txBox="1"/>
          <p:nvPr>
            <p:ph type="title"/>
          </p:nvPr>
        </p:nvSpPr>
        <p:spPr>
          <a:xfrm>
            <a:off x="0" y="0"/>
            <a:ext cx="91440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Option B - Important Characters</a:t>
            </a:r>
            <a:endParaRPr/>
          </a:p>
          <a:p>
            <a:pPr indent="0" lvl="0" marL="0" rtl="0" algn="l">
              <a:spcBef>
                <a:spcPts val="0"/>
              </a:spcBef>
              <a:spcAft>
                <a:spcPts val="0"/>
              </a:spcAft>
              <a:buNone/>
            </a:pPr>
            <a:r>
              <a:rPr lang="en-US"/>
              <a:t>and Places</a:t>
            </a:r>
            <a:endParaRPr/>
          </a:p>
        </p:txBody>
      </p:sp>
      <p:sp>
        <p:nvSpPr>
          <p:cNvPr id="234" name="Google Shape;234;gb6216033ac_0_11"/>
          <p:cNvSpPr txBox="1"/>
          <p:nvPr>
            <p:ph idx="1" type="body"/>
          </p:nvPr>
        </p:nvSpPr>
        <p:spPr>
          <a:xfrm>
            <a:off x="0" y="1104750"/>
            <a:ext cx="9144000" cy="5894100"/>
          </a:xfrm>
          <a:prstGeom prst="rect">
            <a:avLst/>
          </a:prstGeom>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Setting:  Ireland (Mainly Connacht and Ulster) and the Isle of Sky (Scotland) around the 1</a:t>
            </a:r>
            <a:r>
              <a:rPr baseline="30000" lang="en-US" sz="1200">
                <a:solidFill>
                  <a:schemeClr val="dk1"/>
                </a:solidFill>
                <a:latin typeface="Times New Roman"/>
                <a:ea typeface="Times New Roman"/>
                <a:cs typeface="Times New Roman"/>
                <a:sym typeface="Times New Roman"/>
              </a:rPr>
              <a:t>st</a:t>
            </a:r>
            <a:r>
              <a:rPr lang="en-US" sz="1200">
                <a:solidFill>
                  <a:schemeClr val="dk1"/>
                </a:solidFill>
                <a:latin typeface="Times New Roman"/>
                <a:ea typeface="Times New Roman"/>
                <a:cs typeface="Times New Roman"/>
                <a:sym typeface="Times New Roman"/>
              </a:rPr>
              <a:t> Century BC.</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Cuchulain (formerly Setanta) – Epic Hero / Folk Hero of Ireland, son of Lugh (god of light) and Deichtine  (aka Dechtire) (sister of King Conchobar).  He later marries a lady named Emer, daughter of a nobleman.  Cuchulain’s famous spear-weapon is called the Gae Bulg (spear of mortal pain / spear of death).  He is 17 years old at the time of the Battle of Cuailnge (Cattle Raid of Cooley).</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 Conchubar – (aka Conor) King of Ulster (capital Emain Macha) and uncle of Cuchulain.  His top knights are called the “Red Branch Knights” or “Knights of the Red Branch.” </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 Maeve and Ailell – Queen and King of Connacht (capital Cruachan).  She’s really in charge in this relationship / kingdom, more so than Ailill.  She really wants Ulster’s cattle, especially a massive brown bull.  She also has a daughter, Findabair, whom she tries to use to bribe warriors into fighting Cuchulain.</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 Scathach – (means “the shadowy one”) Warrior woman, instructs warriors in the way of the spear.  Lives on a mountain, on an island far to the north (Modern-day Isle of Skye, Scotland).  Cuchulain must train with her to impress Emer’s father if he wants to marry her.  Scathach also has a daughter, Uathach.  We also meet Scathach’s rival / enemy / sister, a warrior lady named Aoife.</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 Uathach – Scathach’s daughter.</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 Aoife / Aife (Ee-fah) – Scathach’s rival / enemy (in some stories, also Scathach’s sister).</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 Conlaoch – (or Connla) Cuchulain’s son by Aife.</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 Fergus – One of Cuchulain’s many foster fathers / teachers and formerly of the kingdom of Ulster; later, he has a falling out with King Conchobar and leaves to serve at Maeve’s court instead.  There, he tries to warn her not to go against Cuchulain, telling her the many stories of his feats of strength.</a:t>
            </a:r>
            <a:endParaRPr sz="1200">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gb6216033ac_0_17"/>
          <p:cNvSpPr txBox="1"/>
          <p:nvPr>
            <p:ph type="title"/>
          </p:nvPr>
        </p:nvSpPr>
        <p:spPr>
          <a:xfrm>
            <a:off x="1066799" y="247150"/>
            <a:ext cx="63477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Option B Study Guide</a:t>
            </a:r>
            <a:endParaRPr/>
          </a:p>
        </p:txBody>
      </p:sp>
      <p:sp>
        <p:nvSpPr>
          <p:cNvPr id="240" name="Google Shape;240;gb6216033ac_0_17"/>
          <p:cNvSpPr txBox="1"/>
          <p:nvPr>
            <p:ph idx="1" type="body"/>
          </p:nvPr>
        </p:nvSpPr>
        <p:spPr>
          <a:xfrm>
            <a:off x="0" y="918050"/>
            <a:ext cx="9093300" cy="5868000"/>
          </a:xfrm>
          <a:prstGeom prst="rect">
            <a:avLst/>
          </a:prstGeom>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1.     	How does Setanta gain the name Cuchulain? </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2.     	What is a geas / geasa / geis, and what is the nature of the one placed on Cuchulain?</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3.     	What curse does the druid Cathbad speak of, and how does Cuchulain get it?</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4.     	How do the people stop young Cuchulain when he comes back in his chariot filled with battle rage?</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5.     	What are some of Cuchulain’s powers / abilities / talents as an epic hero?</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6.     	When Cuchulain goes to the court of Emer to win her hand, what does her father say to trick him?</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7.     	How does Cuchulain cross the bridge to reach Scathach?</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8.     	What does Scathach teach Cuchulain?</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9.     	With whom does Cuchulain have a son while he’s training with Scathach?</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10.   	What happens when Cuchulain meets his son later in life, and why does this happen?</a:t>
            </a:r>
            <a:endParaRPr sz="1200">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14"/>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Writing - Week 2 – Journal Reflections</a:t>
            </a:r>
            <a:endParaRPr/>
          </a:p>
        </p:txBody>
      </p:sp>
      <p:sp>
        <p:nvSpPr>
          <p:cNvPr id="246" name="Google Shape;246;p14"/>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SzPts val="1224"/>
              <a:buChar char="►"/>
            </a:pPr>
            <a:r>
              <a:rPr lang="en-US" sz="1530"/>
              <a:t>Each week, we do a bit of grammar, vocabulary, literature, and writing.</a:t>
            </a:r>
            <a:endParaRPr/>
          </a:p>
          <a:p>
            <a:pPr indent="-342900" lvl="0" marL="342900" rtl="0" algn="l">
              <a:lnSpc>
                <a:spcPct val="90000"/>
              </a:lnSpc>
              <a:spcBef>
                <a:spcPts val="1000"/>
              </a:spcBef>
              <a:spcAft>
                <a:spcPts val="0"/>
              </a:spcAft>
              <a:buSzPts val="1224"/>
              <a:buChar char="►"/>
            </a:pPr>
            <a:r>
              <a:rPr lang="en-US" sz="1530"/>
              <a:t>Each week, unless a major writing assignment is due (i.e. a paper or project), you will have a journal writing assignment.</a:t>
            </a:r>
            <a:endParaRPr/>
          </a:p>
          <a:p>
            <a:pPr indent="-342900" lvl="0" marL="342900" rtl="0" algn="l">
              <a:lnSpc>
                <a:spcPct val="90000"/>
              </a:lnSpc>
              <a:spcBef>
                <a:spcPts val="1000"/>
              </a:spcBef>
              <a:spcAft>
                <a:spcPts val="0"/>
              </a:spcAft>
              <a:buSzPts val="1224"/>
              <a:buChar char="►"/>
            </a:pPr>
            <a:r>
              <a:rPr lang="en-US" sz="1530"/>
              <a:t>Journal assignments are short written responses in answer to a question, generally relating to that week’s readings / topics.</a:t>
            </a:r>
            <a:endParaRPr/>
          </a:p>
          <a:p>
            <a:pPr indent="-342900" lvl="0" marL="342900" rtl="0" algn="l">
              <a:lnSpc>
                <a:spcPct val="90000"/>
              </a:lnSpc>
              <a:spcBef>
                <a:spcPts val="1000"/>
              </a:spcBef>
              <a:spcAft>
                <a:spcPts val="0"/>
              </a:spcAft>
              <a:buSzPts val="1224"/>
              <a:buChar char="►"/>
            </a:pPr>
            <a:r>
              <a:rPr lang="en-US" sz="1530"/>
              <a:t>Journals will not be graded as harshly or strictly as formal essays.  As long as you address the topic in a full paragraph (6 – 10 sentences) and submit the journal on time, you will receive full credit.  Feel free to write more than that, but bear in mind that I may only comment on the first 6 – 10 sentences for the sake of time.</a:t>
            </a:r>
            <a:endParaRPr/>
          </a:p>
          <a:p>
            <a:pPr indent="-342900" lvl="0" marL="342900" rtl="0" algn="l">
              <a:lnSpc>
                <a:spcPct val="90000"/>
              </a:lnSpc>
              <a:spcBef>
                <a:spcPts val="1000"/>
              </a:spcBef>
              <a:spcAft>
                <a:spcPts val="0"/>
              </a:spcAft>
              <a:buSzPts val="1224"/>
              <a:buChar char="►"/>
            </a:pPr>
            <a:r>
              <a:rPr lang="en-US" sz="1530"/>
              <a:t>I might mark or comment on various things, but this is typically to help you improve for next time, and eventually, for the essays, where such things really count.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15"/>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Writing for Week 2 – Journal Topics</a:t>
            </a:r>
            <a:endParaRPr/>
          </a:p>
        </p:txBody>
      </p:sp>
      <p:sp>
        <p:nvSpPr>
          <p:cNvPr id="252" name="Google Shape;252;p15"/>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SzPts val="1440"/>
              <a:buChar char="►"/>
            </a:pPr>
            <a:r>
              <a:rPr lang="en-US"/>
              <a:t>Option 1 – What are your thoughts on this week’s readings?</a:t>
            </a:r>
            <a:endParaRPr/>
          </a:p>
          <a:p>
            <a:pPr indent="-251459" lvl="0" marL="342900" rtl="0" algn="l">
              <a:lnSpc>
                <a:spcPct val="90000"/>
              </a:lnSpc>
              <a:spcBef>
                <a:spcPts val="1000"/>
              </a:spcBef>
              <a:spcAft>
                <a:spcPts val="0"/>
              </a:spcAft>
              <a:buSzPts val="1440"/>
              <a:buNone/>
            </a:pPr>
            <a:r>
              <a:t/>
            </a:r>
            <a:endParaRPr/>
          </a:p>
          <a:p>
            <a:pPr indent="-342900" lvl="0" marL="342900" rtl="0" algn="l">
              <a:lnSpc>
                <a:spcPct val="90000"/>
              </a:lnSpc>
              <a:spcBef>
                <a:spcPts val="1000"/>
              </a:spcBef>
              <a:spcAft>
                <a:spcPts val="0"/>
              </a:spcAft>
              <a:buSzPts val="1440"/>
              <a:buChar char="►"/>
            </a:pPr>
            <a:r>
              <a:rPr lang="en-US"/>
              <a:t>Option 2 – In Beowulf this week, we’re reading about a story that has heroes fighting magical monsters on the surface, but a lesson about vengeance beneath the surface.  What’s another story you’re familiar with that has fantasy on the surface, but a deeper real-world meaning beneath the surface?</a:t>
            </a:r>
            <a:endParaRPr/>
          </a:p>
          <a:p>
            <a:pPr indent="-251459" lvl="0" marL="342900" rtl="0" algn="l">
              <a:lnSpc>
                <a:spcPct val="90000"/>
              </a:lnSpc>
              <a:spcBef>
                <a:spcPts val="1000"/>
              </a:spcBef>
              <a:spcAft>
                <a:spcPts val="0"/>
              </a:spcAft>
              <a:buSzPts val="1440"/>
              <a:buNone/>
            </a:pPr>
            <a:r>
              <a:t/>
            </a:r>
            <a:endParaRPr/>
          </a:p>
          <a:p>
            <a:pPr indent="-342900" lvl="0" marL="342900" rtl="0" algn="l">
              <a:lnSpc>
                <a:spcPct val="90000"/>
              </a:lnSpc>
              <a:spcBef>
                <a:spcPts val="1000"/>
              </a:spcBef>
              <a:spcAft>
                <a:spcPts val="0"/>
              </a:spcAft>
              <a:buSzPts val="1440"/>
              <a:buChar char="►"/>
            </a:pPr>
            <a:r>
              <a:rPr lang="en-US"/>
              <a:t>Option 3 – How is balancing online classes with the rest of your daily life going?  Do you have to juggle a job or housework or other such things on top of it?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
          <p:cNvSpPr txBox="1"/>
          <p:nvPr>
            <p:ph type="title"/>
          </p:nvPr>
        </p:nvSpPr>
        <p:spPr>
          <a:xfrm>
            <a:off x="609599" y="609600"/>
            <a:ext cx="6781801"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Unit 1 – Week 2 – Day 1 - Lecture</a:t>
            </a:r>
            <a:endParaRPr/>
          </a:p>
        </p:txBody>
      </p:sp>
      <p:sp>
        <p:nvSpPr>
          <p:cNvPr id="150" name="Google Shape;150;p2"/>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Today, we will cover the following topics:</a:t>
            </a:r>
            <a:endParaRPr/>
          </a:p>
          <a:p>
            <a:pPr indent="-285750" lvl="1" marL="742950" rtl="0" algn="l">
              <a:spcBef>
                <a:spcPts val="1000"/>
              </a:spcBef>
              <a:spcAft>
                <a:spcPts val="0"/>
              </a:spcAft>
              <a:buSzPts val="1280"/>
              <a:buChar char="►"/>
            </a:pPr>
            <a:r>
              <a:rPr lang="en-US"/>
              <a:t>Grammar - Verbs</a:t>
            </a:r>
            <a:endParaRPr/>
          </a:p>
          <a:p>
            <a:pPr indent="-285750" lvl="1" marL="742950" rtl="0" algn="l">
              <a:spcBef>
                <a:spcPts val="1000"/>
              </a:spcBef>
              <a:spcAft>
                <a:spcPts val="0"/>
              </a:spcAft>
              <a:buSzPts val="1280"/>
              <a:buChar char="►"/>
            </a:pPr>
            <a:r>
              <a:rPr lang="en-US"/>
              <a:t>Vocabulary - List 2</a:t>
            </a:r>
            <a:endParaRPr/>
          </a:p>
          <a:p>
            <a:pPr indent="-285750" lvl="1" marL="742950" rtl="0" algn="l">
              <a:spcBef>
                <a:spcPts val="1000"/>
              </a:spcBef>
              <a:spcAft>
                <a:spcPts val="0"/>
              </a:spcAft>
              <a:buSzPts val="1280"/>
              <a:buChar char="►"/>
            </a:pPr>
            <a:r>
              <a:rPr lang="en-US"/>
              <a:t>Literature – Begin reading </a:t>
            </a:r>
            <a:r>
              <a:rPr i="1" lang="en-US"/>
              <a:t>Beowulf</a:t>
            </a:r>
            <a:endParaRPr i="1"/>
          </a:p>
          <a:p>
            <a:pPr indent="-285750" lvl="1" marL="742950" rtl="0" algn="l">
              <a:spcBef>
                <a:spcPts val="1000"/>
              </a:spcBef>
              <a:spcAft>
                <a:spcPts val="0"/>
              </a:spcAft>
              <a:buSzPts val="1280"/>
              <a:buChar char="►"/>
            </a:pPr>
            <a:r>
              <a:rPr lang="en-US"/>
              <a:t>Writing – Journal 2</a:t>
            </a:r>
            <a:endParaRPr/>
          </a:p>
          <a:p>
            <a:pPr indent="-204469" lvl="1" marL="742950" rtl="0" algn="l">
              <a:spcBef>
                <a:spcPts val="1000"/>
              </a:spcBef>
              <a:spcAft>
                <a:spcPts val="0"/>
              </a:spcAft>
              <a:buSzPts val="128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16"/>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In Conclusion</a:t>
            </a:r>
            <a:endParaRPr/>
          </a:p>
        </p:txBody>
      </p:sp>
      <p:sp>
        <p:nvSpPr>
          <p:cNvPr id="258" name="Google Shape;258;p16"/>
          <p:cNvSpPr txBox="1"/>
          <p:nvPr>
            <p:ph idx="1" type="body"/>
          </p:nvPr>
        </p:nvSpPr>
        <p:spPr>
          <a:xfrm>
            <a:off x="457200" y="1600200"/>
            <a:ext cx="8229600" cy="50292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This week in grammar, we’re covering verbs.  Study these lecture slides, take notes on them to assist you with that, use them to complete today’s exercises, and review them for the weekly quiz.</a:t>
            </a:r>
            <a:endParaRPr/>
          </a:p>
          <a:p>
            <a:pPr indent="-342900" lvl="0" marL="342900" rtl="0" algn="l">
              <a:spcBef>
                <a:spcPts val="1000"/>
              </a:spcBef>
              <a:spcAft>
                <a:spcPts val="0"/>
              </a:spcAft>
              <a:buSzPts val="1440"/>
              <a:buChar char="►"/>
            </a:pPr>
            <a:r>
              <a:rPr lang="en-US"/>
              <a:t>This week in vocabulary, you have list 2 – ten words, including unfamiliar words and literary concepts relevant to upcoming readings in the Early Middle Ages.  Complete the practice problems in today’s exercises.  Study them on your own in preparation for the weekly quiz.</a:t>
            </a:r>
            <a:endParaRPr/>
          </a:p>
          <a:p>
            <a:pPr indent="-342900" lvl="0" marL="342900" rtl="0" algn="l">
              <a:spcBef>
                <a:spcPts val="1000"/>
              </a:spcBef>
              <a:spcAft>
                <a:spcPts val="0"/>
              </a:spcAft>
              <a:buSzPts val="1440"/>
              <a:buChar char="►"/>
            </a:pPr>
            <a:r>
              <a:rPr lang="en-US"/>
              <a:t>This week in literature, start by completing the attendance and reading “What To Do and How To Do It.”  Afterward, read these slides and today’s readings from Beowulf.  Use the provided study guide to help you with note taking over the course of the week, submit answers to the study guide questions in each day’s exercises, and study them for the weekly quiz.</a:t>
            </a:r>
            <a:endParaRPr/>
          </a:p>
          <a:p>
            <a:pPr indent="-342900" lvl="0" marL="342900" rtl="0" algn="l">
              <a:spcBef>
                <a:spcPts val="1000"/>
              </a:spcBef>
              <a:spcAft>
                <a:spcPts val="0"/>
              </a:spcAft>
              <a:buSzPts val="1440"/>
              <a:buChar char="►"/>
            </a:pPr>
            <a:r>
              <a:rPr lang="en-US"/>
              <a:t>This week in writing, we will have one journal reflection / response.  Choose a topic from the selection, write your thoughts on that topic, then submit it in day 4’s exercises for credit.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4"/>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1 - Verbs</a:t>
            </a:r>
            <a:endParaRPr/>
          </a:p>
        </p:txBody>
      </p:sp>
      <p:sp>
        <p:nvSpPr>
          <p:cNvPr id="156" name="Google Shape;156;p4"/>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The </a:t>
            </a:r>
            <a:r>
              <a:rPr lang="en-US" u="sng"/>
              <a:t>verb</a:t>
            </a:r>
            <a:r>
              <a:rPr lang="en-US"/>
              <a:t> of a sentence usually expresses action (jump, think) or being (is, become).  It is composed of a main verb possibly preceded by one or more helping verbs:</a:t>
            </a:r>
            <a:endParaRPr/>
          </a:p>
          <a:p>
            <a:pPr indent="-285750" lvl="1" marL="742950" rtl="0" algn="l">
              <a:spcBef>
                <a:spcPts val="1000"/>
              </a:spcBef>
              <a:spcAft>
                <a:spcPts val="0"/>
              </a:spcAft>
              <a:buSzPts val="1280"/>
              <a:buChar char="►"/>
            </a:pPr>
            <a:r>
              <a:rPr lang="en-US"/>
              <a:t>The best fish </a:t>
            </a:r>
            <a:r>
              <a:rPr lang="en-US" u="sng"/>
              <a:t>swim</a:t>
            </a:r>
            <a:r>
              <a:rPr lang="en-US"/>
              <a:t> near the bottom.</a:t>
            </a:r>
            <a:endParaRPr/>
          </a:p>
          <a:p>
            <a:pPr indent="-285750" lvl="1" marL="742950" rtl="0" algn="l">
              <a:spcBef>
                <a:spcPts val="1000"/>
              </a:spcBef>
              <a:spcAft>
                <a:spcPts val="0"/>
              </a:spcAft>
              <a:buSzPts val="1280"/>
              <a:buChar char="►"/>
            </a:pPr>
            <a:r>
              <a:rPr lang="en-US"/>
              <a:t>A marriage </a:t>
            </a:r>
            <a:r>
              <a:rPr lang="en-US" u="sng"/>
              <a:t>is</a:t>
            </a:r>
            <a:r>
              <a:rPr lang="en-US"/>
              <a:t> not </a:t>
            </a:r>
            <a:r>
              <a:rPr lang="en-US" u="sng"/>
              <a:t>built </a:t>
            </a:r>
            <a:r>
              <a:rPr lang="en-US"/>
              <a:t>in a day.</a:t>
            </a:r>
            <a:endParaRPr/>
          </a:p>
          <a:p>
            <a:pPr indent="-285750" lvl="1" marL="742950" rtl="0" algn="l">
              <a:spcBef>
                <a:spcPts val="1000"/>
              </a:spcBef>
              <a:spcAft>
                <a:spcPts val="0"/>
              </a:spcAft>
              <a:buSzPts val="1280"/>
              <a:buChar char="►"/>
            </a:pPr>
            <a:r>
              <a:rPr i="1" lang="en-US"/>
              <a:t>Beowulf</a:t>
            </a:r>
            <a:r>
              <a:rPr lang="en-US"/>
              <a:t> </a:t>
            </a:r>
            <a:r>
              <a:rPr lang="en-US" u="sng"/>
              <a:t>is</a:t>
            </a:r>
            <a:r>
              <a:rPr lang="en-US"/>
              <a:t> a poem, an epic, and an elegy.</a:t>
            </a:r>
            <a:endParaRPr i="1"/>
          </a:p>
          <a:p>
            <a:pPr indent="-251459" lvl="0" marL="342900" rtl="0" algn="l">
              <a:spcBef>
                <a:spcPts val="1000"/>
              </a:spcBef>
              <a:spcAft>
                <a:spcPts val="0"/>
              </a:spcAft>
              <a:buSzPts val="144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5"/>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1 – Action and Linking Verbs</a:t>
            </a:r>
            <a:endParaRPr/>
          </a:p>
        </p:txBody>
      </p:sp>
      <p:sp>
        <p:nvSpPr>
          <p:cNvPr id="162" name="Google Shape;162;p5"/>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SzPts val="1332"/>
              <a:buChar char="►"/>
            </a:pPr>
            <a:r>
              <a:rPr lang="en-US" sz="1665"/>
              <a:t>There are three main types of verbs—action, linking, and helping.</a:t>
            </a:r>
            <a:endParaRPr/>
          </a:p>
          <a:p>
            <a:pPr indent="-258318" lvl="0" marL="342900" rtl="0" algn="l">
              <a:lnSpc>
                <a:spcPct val="90000"/>
              </a:lnSpc>
              <a:spcBef>
                <a:spcPts val="1000"/>
              </a:spcBef>
              <a:spcAft>
                <a:spcPts val="0"/>
              </a:spcAft>
              <a:buSzPts val="1332"/>
              <a:buNone/>
            </a:pPr>
            <a:r>
              <a:t/>
            </a:r>
            <a:endParaRPr sz="1665"/>
          </a:p>
          <a:p>
            <a:pPr indent="-342900" lvl="0" marL="342900" rtl="0" algn="l">
              <a:lnSpc>
                <a:spcPct val="90000"/>
              </a:lnSpc>
              <a:spcBef>
                <a:spcPts val="1000"/>
              </a:spcBef>
              <a:spcAft>
                <a:spcPts val="0"/>
              </a:spcAft>
              <a:buSzPts val="1332"/>
              <a:buChar char="►"/>
            </a:pPr>
            <a:r>
              <a:rPr lang="en-US" sz="1665"/>
              <a:t>Action verbs denote action, whether external or internal:</a:t>
            </a:r>
            <a:endParaRPr/>
          </a:p>
          <a:p>
            <a:pPr indent="-285750" lvl="1" marL="742950" rtl="0" algn="l">
              <a:lnSpc>
                <a:spcPct val="90000"/>
              </a:lnSpc>
              <a:spcBef>
                <a:spcPts val="1000"/>
              </a:spcBef>
              <a:spcAft>
                <a:spcPts val="0"/>
              </a:spcAft>
              <a:buSzPts val="1184"/>
              <a:buChar char="►"/>
            </a:pPr>
            <a:r>
              <a:rPr lang="en-US" sz="1480"/>
              <a:t>The man </a:t>
            </a:r>
            <a:r>
              <a:rPr lang="en-US" sz="1480" u="sng"/>
              <a:t>ate </a:t>
            </a:r>
            <a:r>
              <a:rPr lang="en-US" sz="1480"/>
              <a:t>the cheeseburger.</a:t>
            </a:r>
            <a:endParaRPr/>
          </a:p>
          <a:p>
            <a:pPr indent="-285750" lvl="1" marL="742950" rtl="0" algn="l">
              <a:lnSpc>
                <a:spcPct val="90000"/>
              </a:lnSpc>
              <a:spcBef>
                <a:spcPts val="1000"/>
              </a:spcBef>
              <a:spcAft>
                <a:spcPts val="0"/>
              </a:spcAft>
              <a:buSzPts val="1184"/>
              <a:buChar char="►"/>
            </a:pPr>
            <a:r>
              <a:rPr lang="en-US" sz="1480"/>
              <a:t>The lady </a:t>
            </a:r>
            <a:r>
              <a:rPr lang="en-US" sz="1480" u="sng"/>
              <a:t>thought</a:t>
            </a:r>
            <a:r>
              <a:rPr lang="en-US" sz="1480"/>
              <a:t> about the matter.</a:t>
            </a:r>
            <a:endParaRPr/>
          </a:p>
          <a:p>
            <a:pPr indent="-210566" lvl="1" marL="742950" rtl="0" algn="l">
              <a:lnSpc>
                <a:spcPct val="90000"/>
              </a:lnSpc>
              <a:spcBef>
                <a:spcPts val="1000"/>
              </a:spcBef>
              <a:spcAft>
                <a:spcPts val="0"/>
              </a:spcAft>
              <a:buSzPts val="1184"/>
              <a:buNone/>
            </a:pPr>
            <a:r>
              <a:t/>
            </a:r>
            <a:endParaRPr sz="1480"/>
          </a:p>
          <a:p>
            <a:pPr indent="-342900" lvl="0" marL="342900" rtl="0" algn="l">
              <a:lnSpc>
                <a:spcPct val="90000"/>
              </a:lnSpc>
              <a:spcBef>
                <a:spcPts val="1000"/>
              </a:spcBef>
              <a:spcAft>
                <a:spcPts val="0"/>
              </a:spcAft>
              <a:buSzPts val="1332"/>
              <a:buChar char="►"/>
            </a:pPr>
            <a:r>
              <a:rPr lang="en-US" sz="1665"/>
              <a:t>Linking verbs equate the subject with a state of being (appearance, mood, etc):</a:t>
            </a:r>
            <a:endParaRPr/>
          </a:p>
          <a:p>
            <a:pPr indent="-285750" lvl="1" marL="742950" rtl="0" algn="l">
              <a:lnSpc>
                <a:spcPct val="90000"/>
              </a:lnSpc>
              <a:spcBef>
                <a:spcPts val="1000"/>
              </a:spcBef>
              <a:spcAft>
                <a:spcPts val="0"/>
              </a:spcAft>
              <a:buSzPts val="1184"/>
              <a:buChar char="►"/>
            </a:pPr>
            <a:r>
              <a:rPr lang="en-US" sz="1480"/>
              <a:t>The lizard </a:t>
            </a:r>
            <a:r>
              <a:rPr lang="en-US" sz="1480" u="sng"/>
              <a:t>is </a:t>
            </a:r>
            <a:r>
              <a:rPr lang="en-US" sz="1480"/>
              <a:t>green.</a:t>
            </a:r>
            <a:endParaRPr/>
          </a:p>
          <a:p>
            <a:pPr indent="-285750" lvl="1" marL="742950" rtl="0" algn="l">
              <a:lnSpc>
                <a:spcPct val="90000"/>
              </a:lnSpc>
              <a:spcBef>
                <a:spcPts val="1000"/>
              </a:spcBef>
              <a:spcAft>
                <a:spcPts val="0"/>
              </a:spcAft>
              <a:buSzPts val="1184"/>
              <a:buChar char="►"/>
            </a:pPr>
            <a:r>
              <a:rPr lang="en-US" sz="1480"/>
              <a:t>The person </a:t>
            </a:r>
            <a:r>
              <a:rPr lang="en-US" sz="1480" u="sng"/>
              <a:t>was</a:t>
            </a:r>
            <a:r>
              <a:rPr lang="en-US" sz="1480"/>
              <a:t> tired.</a:t>
            </a:r>
            <a:endParaRPr/>
          </a:p>
          <a:p>
            <a:pPr indent="-285750" lvl="1" marL="742950" rtl="0" algn="l">
              <a:lnSpc>
                <a:spcPct val="90000"/>
              </a:lnSpc>
              <a:spcBef>
                <a:spcPts val="1000"/>
              </a:spcBef>
              <a:spcAft>
                <a:spcPts val="0"/>
              </a:spcAft>
              <a:buSzPts val="1184"/>
              <a:buChar char="►"/>
            </a:pPr>
            <a:r>
              <a:rPr lang="en-US" sz="1480"/>
              <a:t>The man </a:t>
            </a:r>
            <a:r>
              <a:rPr lang="en-US" sz="1480" u="sng"/>
              <a:t>has</a:t>
            </a:r>
            <a:r>
              <a:rPr lang="en-US" sz="1480"/>
              <a:t> a parking ticket.</a:t>
            </a:r>
            <a:endParaRPr/>
          </a:p>
          <a:p>
            <a:pPr indent="-210566" lvl="1" marL="742950" rtl="0" algn="l">
              <a:lnSpc>
                <a:spcPct val="90000"/>
              </a:lnSpc>
              <a:spcBef>
                <a:spcPts val="1000"/>
              </a:spcBef>
              <a:spcAft>
                <a:spcPts val="0"/>
              </a:spcAft>
              <a:buSzPts val="1184"/>
              <a:buNone/>
            </a:pPr>
            <a:r>
              <a:t/>
            </a:r>
            <a:endParaRPr sz="1480"/>
          </a:p>
          <a:p>
            <a:pPr indent="-210566" lvl="1" marL="742950" rtl="0" algn="l">
              <a:lnSpc>
                <a:spcPct val="90000"/>
              </a:lnSpc>
              <a:spcBef>
                <a:spcPts val="1000"/>
              </a:spcBef>
              <a:spcAft>
                <a:spcPts val="0"/>
              </a:spcAft>
              <a:buSzPts val="1184"/>
              <a:buNone/>
            </a:pPr>
            <a:r>
              <a:t/>
            </a:r>
            <a:endParaRPr sz="148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6"/>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1 – Helping Verbs</a:t>
            </a:r>
            <a:endParaRPr/>
          </a:p>
        </p:txBody>
      </p:sp>
      <p:sp>
        <p:nvSpPr>
          <p:cNvPr id="168" name="Google Shape;168;p6"/>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SzPts val="1332"/>
              <a:buChar char="►"/>
            </a:pPr>
            <a:r>
              <a:rPr lang="en-US" sz="1665"/>
              <a:t>The third type of verb is the helping verb.</a:t>
            </a:r>
            <a:endParaRPr/>
          </a:p>
          <a:p>
            <a:pPr indent="-342900" lvl="0" marL="342900" rtl="0" algn="l">
              <a:lnSpc>
                <a:spcPct val="90000"/>
              </a:lnSpc>
              <a:spcBef>
                <a:spcPts val="1000"/>
              </a:spcBef>
              <a:spcAft>
                <a:spcPts val="0"/>
              </a:spcAft>
              <a:buSzPts val="1332"/>
              <a:buChar char="►"/>
            </a:pPr>
            <a:r>
              <a:rPr lang="en-US" sz="1665"/>
              <a:t>Helping verbs do not act alone in a sentence, but help other verbs to do their job.</a:t>
            </a:r>
            <a:endParaRPr/>
          </a:p>
          <a:p>
            <a:pPr indent="-285750" lvl="1" marL="742950" rtl="0" algn="l">
              <a:lnSpc>
                <a:spcPct val="90000"/>
              </a:lnSpc>
              <a:spcBef>
                <a:spcPts val="1000"/>
              </a:spcBef>
              <a:spcAft>
                <a:spcPts val="0"/>
              </a:spcAft>
              <a:buSzPts val="1184"/>
              <a:buChar char="►"/>
            </a:pPr>
            <a:r>
              <a:rPr lang="en-US" sz="1480"/>
              <a:t>I </a:t>
            </a:r>
            <a:r>
              <a:rPr lang="en-US" sz="1480" u="sng"/>
              <a:t>will</a:t>
            </a:r>
            <a:r>
              <a:rPr lang="en-US" sz="1480"/>
              <a:t> eat the sandwich.</a:t>
            </a:r>
            <a:endParaRPr/>
          </a:p>
          <a:p>
            <a:pPr indent="-285750" lvl="1" marL="742950" rtl="0" algn="l">
              <a:lnSpc>
                <a:spcPct val="90000"/>
              </a:lnSpc>
              <a:spcBef>
                <a:spcPts val="1000"/>
              </a:spcBef>
              <a:spcAft>
                <a:spcPts val="0"/>
              </a:spcAft>
              <a:buSzPts val="1184"/>
              <a:buChar char="►"/>
            </a:pPr>
            <a:r>
              <a:rPr lang="en-US" sz="1480"/>
              <a:t>I </a:t>
            </a:r>
            <a:r>
              <a:rPr lang="en-US" sz="1480" u="sng"/>
              <a:t>have </a:t>
            </a:r>
            <a:r>
              <a:rPr lang="en-US" sz="1480"/>
              <a:t>drank the coffee.</a:t>
            </a:r>
            <a:endParaRPr/>
          </a:p>
          <a:p>
            <a:pPr indent="-285750" lvl="1" marL="742950" rtl="0" algn="l">
              <a:lnSpc>
                <a:spcPct val="90000"/>
              </a:lnSpc>
              <a:spcBef>
                <a:spcPts val="1000"/>
              </a:spcBef>
              <a:spcAft>
                <a:spcPts val="0"/>
              </a:spcAft>
              <a:buSzPts val="1184"/>
              <a:buChar char="►"/>
            </a:pPr>
            <a:r>
              <a:rPr lang="en-US" sz="1480"/>
              <a:t>We </a:t>
            </a:r>
            <a:r>
              <a:rPr lang="en-US" sz="1480" u="sng"/>
              <a:t>were </a:t>
            </a:r>
            <a:r>
              <a:rPr lang="en-US" sz="1480"/>
              <a:t>headed the wrong way.</a:t>
            </a:r>
            <a:endParaRPr/>
          </a:p>
          <a:p>
            <a:pPr indent="-342900" lvl="0" marL="342900" rtl="0" algn="l">
              <a:lnSpc>
                <a:spcPct val="90000"/>
              </a:lnSpc>
              <a:spcBef>
                <a:spcPts val="1000"/>
              </a:spcBef>
              <a:spcAft>
                <a:spcPts val="0"/>
              </a:spcAft>
              <a:buSzPts val="1332"/>
              <a:buChar char="►"/>
            </a:pPr>
            <a:r>
              <a:rPr lang="en-US" sz="1665"/>
              <a:t>Some of the same words are used for linking or helping verbs, depending on the context.</a:t>
            </a:r>
            <a:endParaRPr/>
          </a:p>
          <a:p>
            <a:pPr indent="-285750" lvl="1" marL="742950" rtl="0" algn="l">
              <a:lnSpc>
                <a:spcPct val="90000"/>
              </a:lnSpc>
              <a:spcBef>
                <a:spcPts val="1000"/>
              </a:spcBef>
              <a:spcAft>
                <a:spcPts val="0"/>
              </a:spcAft>
              <a:buSzPts val="1184"/>
              <a:buChar char="►"/>
            </a:pPr>
            <a:r>
              <a:rPr lang="en-US" sz="1480"/>
              <a:t>LINKING – I </a:t>
            </a:r>
            <a:r>
              <a:rPr lang="en-US" sz="1480" u="sng"/>
              <a:t>am </a:t>
            </a:r>
            <a:r>
              <a:rPr lang="en-US" sz="1480"/>
              <a:t>hungry.</a:t>
            </a:r>
            <a:endParaRPr/>
          </a:p>
          <a:p>
            <a:pPr indent="-285750" lvl="1" marL="742950" rtl="0" algn="l">
              <a:lnSpc>
                <a:spcPct val="90000"/>
              </a:lnSpc>
              <a:spcBef>
                <a:spcPts val="1000"/>
              </a:spcBef>
              <a:spcAft>
                <a:spcPts val="0"/>
              </a:spcAft>
              <a:buSzPts val="1184"/>
              <a:buChar char="►"/>
            </a:pPr>
            <a:r>
              <a:rPr lang="en-US" sz="1480"/>
              <a:t>HELPING – I </a:t>
            </a:r>
            <a:r>
              <a:rPr lang="en-US" sz="1480" u="sng"/>
              <a:t>will</a:t>
            </a:r>
            <a:r>
              <a:rPr b="1" lang="en-US" sz="1480"/>
              <a:t> </a:t>
            </a:r>
            <a:r>
              <a:rPr lang="en-US" sz="1480"/>
              <a:t>be hungry.</a:t>
            </a:r>
            <a:endParaRPr/>
          </a:p>
          <a:p>
            <a:pPr indent="-285750" lvl="1" marL="742950" rtl="0" algn="l">
              <a:lnSpc>
                <a:spcPct val="90000"/>
              </a:lnSpc>
              <a:spcBef>
                <a:spcPts val="1000"/>
              </a:spcBef>
              <a:spcAft>
                <a:spcPts val="0"/>
              </a:spcAft>
              <a:buSzPts val="1184"/>
              <a:buChar char="►"/>
            </a:pPr>
            <a:r>
              <a:rPr lang="en-US" sz="1480"/>
              <a:t>LINKING – I </a:t>
            </a:r>
            <a:r>
              <a:rPr lang="en-US" sz="1480" u="sng"/>
              <a:t>had </a:t>
            </a:r>
            <a:r>
              <a:rPr lang="en-US" sz="1480"/>
              <a:t>a wrench.</a:t>
            </a:r>
            <a:endParaRPr/>
          </a:p>
          <a:p>
            <a:pPr indent="-285750" lvl="1" marL="742950" rtl="0" algn="l">
              <a:lnSpc>
                <a:spcPct val="90000"/>
              </a:lnSpc>
              <a:spcBef>
                <a:spcPts val="1000"/>
              </a:spcBef>
              <a:spcAft>
                <a:spcPts val="0"/>
              </a:spcAft>
              <a:buSzPts val="1184"/>
              <a:buChar char="►"/>
            </a:pPr>
            <a:r>
              <a:rPr lang="en-US" sz="1480"/>
              <a:t>HELPING – I </a:t>
            </a:r>
            <a:r>
              <a:rPr lang="en-US" sz="1480" u="sng"/>
              <a:t>had </a:t>
            </a:r>
            <a:r>
              <a:rPr lang="en-US" sz="1480"/>
              <a:t>used a wrench.</a:t>
            </a:r>
            <a:endParaRPr sz="1480"/>
          </a:p>
          <a:p>
            <a:pPr indent="-210566" lvl="1" marL="742950" rtl="0" algn="l">
              <a:lnSpc>
                <a:spcPct val="90000"/>
              </a:lnSpc>
              <a:spcBef>
                <a:spcPts val="1000"/>
              </a:spcBef>
              <a:spcAft>
                <a:spcPts val="0"/>
              </a:spcAft>
              <a:buSzPts val="1184"/>
              <a:buNone/>
            </a:pPr>
            <a:r>
              <a:t/>
            </a:r>
            <a:endParaRPr sz="148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 List 2</a:t>
            </a:r>
            <a:endParaRPr/>
          </a:p>
        </p:txBody>
      </p:sp>
      <p:sp>
        <p:nvSpPr>
          <p:cNvPr id="174" name="Google Shape;174;p3"/>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Your vocabulary words for the week are as follows.  Complete the practice problems as part of today’s exercises, but know that you will need to study these words on your own to be fully prepared for the vocabulary section of this week’s quiz.</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7"/>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2 – Words 1-5</a:t>
            </a:r>
            <a:endParaRPr/>
          </a:p>
        </p:txBody>
      </p:sp>
      <p:sp>
        <p:nvSpPr>
          <p:cNvPr id="180" name="Google Shape;180;p7"/>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116"/>
              <a:buNone/>
            </a:pPr>
            <a:r>
              <a:rPr lang="en-US" sz="1395"/>
              <a:t>1.	Bairn - (Noun) - A child; a son or daughter.</a:t>
            </a:r>
            <a:endParaRPr/>
          </a:p>
          <a:p>
            <a:pPr indent="0" lvl="0" marL="0" rtl="0" algn="l">
              <a:lnSpc>
                <a:spcPct val="80000"/>
              </a:lnSpc>
              <a:spcBef>
                <a:spcPts val="1000"/>
              </a:spcBef>
              <a:spcAft>
                <a:spcPts val="0"/>
              </a:spcAft>
              <a:buSzPts val="1116"/>
              <a:buNone/>
            </a:pPr>
            <a:r>
              <a:rPr lang="en-US" sz="1395"/>
              <a:t>Example - Joe-Bob had three </a:t>
            </a:r>
            <a:r>
              <a:rPr lang="en-US" sz="1395" u="sng"/>
              <a:t>bairn</a:t>
            </a:r>
            <a:r>
              <a:rPr lang="en-US" sz="1395"/>
              <a:t>s:  Gilbert, Suzie, and Anna-Jo.</a:t>
            </a:r>
            <a:endParaRPr/>
          </a:p>
          <a:p>
            <a:pPr indent="0" lvl="0" marL="0" rtl="0" algn="l">
              <a:lnSpc>
                <a:spcPct val="80000"/>
              </a:lnSpc>
              <a:spcBef>
                <a:spcPts val="1000"/>
              </a:spcBef>
              <a:spcAft>
                <a:spcPts val="0"/>
              </a:spcAft>
              <a:buSzPts val="1116"/>
              <a:buNone/>
            </a:pPr>
            <a:r>
              <a:rPr lang="en-US" sz="1395"/>
              <a:t>Synonyms - Child, son, daughter, offspring.			Antonyms - Adult.</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2.	Bane - (Noun) - Death, destruction, ruin.</a:t>
            </a:r>
            <a:endParaRPr/>
          </a:p>
          <a:p>
            <a:pPr indent="0" lvl="0" marL="0" rtl="0" algn="l">
              <a:lnSpc>
                <a:spcPct val="80000"/>
              </a:lnSpc>
              <a:spcBef>
                <a:spcPts val="1000"/>
              </a:spcBef>
              <a:spcAft>
                <a:spcPts val="0"/>
              </a:spcAft>
              <a:buSzPts val="1116"/>
              <a:buNone/>
            </a:pPr>
            <a:r>
              <a:rPr lang="en-US" sz="1395"/>
              <a:t>Example - When Anna-Jo killed the dragon, she named her sword the dragon’s </a:t>
            </a:r>
            <a:r>
              <a:rPr lang="en-US" sz="1395" u="sng"/>
              <a:t>bane</a:t>
            </a:r>
            <a:r>
              <a:rPr lang="en-US" sz="1395"/>
              <a:t>.</a:t>
            </a:r>
            <a:endParaRPr/>
          </a:p>
          <a:p>
            <a:pPr indent="0" lvl="0" marL="0" rtl="0" algn="l">
              <a:lnSpc>
                <a:spcPct val="80000"/>
              </a:lnSpc>
              <a:spcBef>
                <a:spcPts val="1000"/>
              </a:spcBef>
              <a:spcAft>
                <a:spcPts val="0"/>
              </a:spcAft>
              <a:buSzPts val="1116"/>
              <a:buNone/>
            </a:pPr>
            <a:r>
              <a:rPr lang="en-US" sz="1395"/>
              <a:t>Synonyms - Death, destruction, ruin.			Antonyms - Aid, boon, blessing, benefit.</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3.	Billow - (Noun) - A great wave or surge of the sea.</a:t>
            </a:r>
            <a:endParaRPr/>
          </a:p>
          <a:p>
            <a:pPr indent="0" lvl="0" marL="0" rtl="0" algn="l">
              <a:lnSpc>
                <a:spcPct val="80000"/>
              </a:lnSpc>
              <a:spcBef>
                <a:spcPts val="1000"/>
              </a:spcBef>
              <a:spcAft>
                <a:spcPts val="0"/>
              </a:spcAft>
              <a:buSzPts val="1116"/>
              <a:buNone/>
            </a:pPr>
            <a:r>
              <a:rPr lang="en-US" sz="1395"/>
              <a:t>Example - Gilbert sailed across the mighty billows of the stormy sea.</a:t>
            </a:r>
            <a:endParaRPr/>
          </a:p>
          <a:p>
            <a:pPr indent="0" lvl="0" marL="0" rtl="0" algn="l">
              <a:lnSpc>
                <a:spcPct val="80000"/>
              </a:lnSpc>
              <a:spcBef>
                <a:spcPts val="1000"/>
              </a:spcBef>
              <a:spcAft>
                <a:spcPts val="0"/>
              </a:spcAft>
              <a:buSzPts val="1116"/>
              <a:buNone/>
            </a:pPr>
            <a:r>
              <a:rPr lang="en-US" sz="1395"/>
              <a:t>Synonyms - Breaker, crest, roller, surge, swell, tide, wave.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4.	Blithe - (Adjective) - joyous, merry, or gay in disposition; glad; cheerful.</a:t>
            </a:r>
            <a:endParaRPr/>
          </a:p>
          <a:p>
            <a:pPr indent="0" lvl="0" marL="0" rtl="0" algn="l">
              <a:lnSpc>
                <a:spcPct val="80000"/>
              </a:lnSpc>
              <a:spcBef>
                <a:spcPts val="1000"/>
              </a:spcBef>
              <a:spcAft>
                <a:spcPts val="0"/>
              </a:spcAft>
              <a:buSzPts val="1116"/>
              <a:buNone/>
            </a:pPr>
            <a:r>
              <a:rPr lang="en-US" sz="1395"/>
              <a:t>Example - Everyone loved her for her blithe spirit.</a:t>
            </a:r>
            <a:endParaRPr/>
          </a:p>
          <a:p>
            <a:pPr indent="0" lvl="0" marL="0" rtl="0" algn="l">
              <a:lnSpc>
                <a:spcPct val="80000"/>
              </a:lnSpc>
              <a:spcBef>
                <a:spcPts val="1000"/>
              </a:spcBef>
              <a:spcAft>
                <a:spcPts val="0"/>
              </a:spcAft>
              <a:buSzPts val="1116"/>
              <a:buNone/>
            </a:pPr>
            <a:r>
              <a:rPr lang="en-US" sz="1395"/>
              <a:t>Synonyms - Carefree, joyous, merry.			Antonyms - Depressed, troubled, worried.</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5.	Boon - (Noun) - something to be thankful for; a blessing, favor, benefit, or gift.</a:t>
            </a:r>
            <a:endParaRPr/>
          </a:p>
          <a:p>
            <a:pPr indent="0" lvl="0" marL="0" rtl="0" algn="l">
              <a:lnSpc>
                <a:spcPct val="80000"/>
              </a:lnSpc>
              <a:spcBef>
                <a:spcPts val="1000"/>
              </a:spcBef>
              <a:spcAft>
                <a:spcPts val="0"/>
              </a:spcAft>
              <a:buSzPts val="1116"/>
              <a:buNone/>
            </a:pPr>
            <a:r>
              <a:rPr lang="en-US" sz="1395"/>
              <a:t>Example - The knight asked for the boon of a kiss should he return from his quest.</a:t>
            </a:r>
            <a:endParaRPr/>
          </a:p>
          <a:p>
            <a:pPr indent="0" lvl="0" marL="0" rtl="0" algn="l">
              <a:lnSpc>
                <a:spcPct val="80000"/>
              </a:lnSpc>
              <a:spcBef>
                <a:spcPts val="1000"/>
              </a:spcBef>
              <a:spcAft>
                <a:spcPts val="0"/>
              </a:spcAft>
              <a:buSzPts val="1116"/>
              <a:buNone/>
            </a:pPr>
            <a:r>
              <a:rPr lang="en-US" sz="1395"/>
              <a:t>Synonyms - Blessing, favor, benefit, gift.		Antonyms - Disadvantage, loss, hindrance, misfortune.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8"/>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2 – Words 6-10</a:t>
            </a:r>
            <a:endParaRPr/>
          </a:p>
        </p:txBody>
      </p:sp>
      <p:sp>
        <p:nvSpPr>
          <p:cNvPr id="186" name="Google Shape;186;p8"/>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116"/>
              <a:buNone/>
            </a:pPr>
            <a:r>
              <a:rPr lang="en-US" sz="1395"/>
              <a:t>6.	Breastplate - (Noun) - a piece of plate armor partially or completely covering the front of the torso.</a:t>
            </a:r>
            <a:endParaRPr/>
          </a:p>
          <a:p>
            <a:pPr indent="0" lvl="0" marL="0" rtl="0" algn="l">
              <a:lnSpc>
                <a:spcPct val="80000"/>
              </a:lnSpc>
              <a:spcBef>
                <a:spcPts val="1000"/>
              </a:spcBef>
              <a:spcAft>
                <a:spcPts val="0"/>
              </a:spcAft>
              <a:buSzPts val="1116"/>
              <a:buNone/>
            </a:pPr>
            <a:r>
              <a:rPr lang="en-US" sz="1395"/>
              <a:t>Synonyms - Sark, mail, armor, cuirass, corselet.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7.	Chainmail - (Noun) - A flexible armor of interlinked rings.</a:t>
            </a:r>
            <a:endParaRPr/>
          </a:p>
          <a:p>
            <a:pPr indent="0" lvl="0" marL="0" rtl="0" algn="l">
              <a:lnSpc>
                <a:spcPct val="80000"/>
              </a:lnSpc>
              <a:spcBef>
                <a:spcPts val="1000"/>
              </a:spcBef>
              <a:spcAft>
                <a:spcPts val="0"/>
              </a:spcAft>
              <a:buSzPts val="1116"/>
              <a:buNone/>
            </a:pPr>
            <a:r>
              <a:rPr lang="en-US" sz="1395"/>
              <a:t>Example - The warrior wore the </a:t>
            </a:r>
            <a:r>
              <a:rPr lang="en-US" sz="1395" u="sng"/>
              <a:t>chainmail</a:t>
            </a:r>
            <a:r>
              <a:rPr lang="en-US" sz="1395"/>
              <a:t> underneath his heavy armor for added protection.</a:t>
            </a:r>
            <a:endParaRPr/>
          </a:p>
          <a:p>
            <a:pPr indent="0" lvl="0" marL="0" rtl="0" algn="l">
              <a:lnSpc>
                <a:spcPct val="80000"/>
              </a:lnSpc>
              <a:spcBef>
                <a:spcPts val="1000"/>
              </a:spcBef>
              <a:spcAft>
                <a:spcPts val="0"/>
              </a:spcAft>
              <a:buSzPts val="1116"/>
              <a:buNone/>
            </a:pPr>
            <a:r>
              <a:rPr lang="en-US" sz="1395"/>
              <a:t>Synonyms - Mail, armor.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8.	Courtier - (Noun) - A person who is often in attendance at the court of a king or other royal personage.</a:t>
            </a:r>
            <a:endParaRPr/>
          </a:p>
          <a:p>
            <a:pPr indent="0" lvl="0" marL="0" rtl="0" algn="l">
              <a:lnSpc>
                <a:spcPct val="80000"/>
              </a:lnSpc>
              <a:spcBef>
                <a:spcPts val="1000"/>
              </a:spcBef>
              <a:spcAft>
                <a:spcPts val="0"/>
              </a:spcAft>
              <a:buSzPts val="1116"/>
              <a:buNone/>
            </a:pPr>
            <a:r>
              <a:rPr lang="en-US" sz="1395"/>
              <a:t>Example - When the theater group was hired to stay at the king’s court permanently, they want from being simple penniless actors to </a:t>
            </a:r>
            <a:r>
              <a:rPr lang="en-US" sz="1395" u="sng"/>
              <a:t>courtiers.</a:t>
            </a:r>
            <a:endParaRPr sz="1395"/>
          </a:p>
          <a:p>
            <a:pPr indent="0" lvl="0" marL="0" rtl="0" algn="l">
              <a:lnSpc>
                <a:spcPct val="80000"/>
              </a:lnSpc>
              <a:spcBef>
                <a:spcPts val="1000"/>
              </a:spcBef>
              <a:spcAft>
                <a:spcPts val="0"/>
              </a:spcAft>
              <a:buSzPts val="1116"/>
              <a:buNone/>
            </a:pPr>
            <a:r>
              <a:rPr lang="en-US" sz="1395"/>
              <a:t>Synonyms - Attendant, train, retinue.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9.	Doughty - (Adjective) - Steadfastly courageous and resolute; valiant.</a:t>
            </a:r>
            <a:endParaRPr/>
          </a:p>
          <a:p>
            <a:pPr indent="0" lvl="0" marL="0" rtl="0" algn="l">
              <a:lnSpc>
                <a:spcPct val="80000"/>
              </a:lnSpc>
              <a:spcBef>
                <a:spcPts val="1000"/>
              </a:spcBef>
              <a:spcAft>
                <a:spcPts val="0"/>
              </a:spcAft>
              <a:buSzPts val="1116"/>
              <a:buNone/>
            </a:pPr>
            <a:r>
              <a:rPr lang="en-US" sz="1395"/>
              <a:t>Example - The </a:t>
            </a:r>
            <a:r>
              <a:rPr lang="en-US" sz="1395" u="sng"/>
              <a:t>doughty</a:t>
            </a:r>
            <a:r>
              <a:rPr lang="en-US" sz="1395"/>
              <a:t> warrior faced the hundred dragons rather than running away.</a:t>
            </a:r>
            <a:endParaRPr/>
          </a:p>
          <a:p>
            <a:pPr indent="0" lvl="0" marL="0" rtl="0" algn="l">
              <a:lnSpc>
                <a:spcPct val="80000"/>
              </a:lnSpc>
              <a:spcBef>
                <a:spcPts val="1000"/>
              </a:spcBef>
              <a:spcAft>
                <a:spcPts val="0"/>
              </a:spcAft>
              <a:buSzPts val="1116"/>
              <a:buNone/>
            </a:pPr>
            <a:r>
              <a:rPr lang="en-US" sz="1395"/>
              <a:t>Synonyms - Courageous, brave, valiant.			Antonyms - Cowardly, craven, fearful.</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10.	Hoary - (Adjective) - gray or white with age.</a:t>
            </a:r>
            <a:endParaRPr/>
          </a:p>
          <a:p>
            <a:pPr indent="0" lvl="0" marL="0" rtl="0" algn="l">
              <a:lnSpc>
                <a:spcPct val="80000"/>
              </a:lnSpc>
              <a:spcBef>
                <a:spcPts val="1000"/>
              </a:spcBef>
              <a:spcAft>
                <a:spcPts val="0"/>
              </a:spcAft>
              <a:buSzPts val="1116"/>
              <a:buNone/>
            </a:pPr>
            <a:r>
              <a:rPr lang="en-US" sz="1395"/>
              <a:t>Example - As the man became old, his hair grew </a:t>
            </a:r>
            <a:r>
              <a:rPr lang="en-US" sz="1395" u="sng"/>
              <a:t>hoary</a:t>
            </a:r>
            <a:r>
              <a:rPr lang="en-US" sz="1395"/>
              <a:t>.</a:t>
            </a:r>
            <a:endParaRPr/>
          </a:p>
          <a:p>
            <a:pPr indent="0" lvl="0" marL="0" rtl="0" algn="l">
              <a:lnSpc>
                <a:spcPct val="80000"/>
              </a:lnSpc>
              <a:spcBef>
                <a:spcPts val="1000"/>
              </a:spcBef>
              <a:spcAft>
                <a:spcPts val="0"/>
              </a:spcAft>
              <a:buSzPts val="1116"/>
              <a:buNone/>
            </a:pPr>
            <a:r>
              <a:rPr lang="en-US" sz="1395"/>
              <a:t>Synonyms - White, old.						Antonyms - New, young.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9"/>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2 – Words 11-15</a:t>
            </a:r>
            <a:endParaRPr/>
          </a:p>
        </p:txBody>
      </p:sp>
      <p:sp>
        <p:nvSpPr>
          <p:cNvPr id="192" name="Google Shape;192;p9"/>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008"/>
              <a:buNone/>
            </a:pPr>
            <a:r>
              <a:rPr lang="en-US" sz="1260"/>
              <a:t>11.	Linden - (Noun) - A tree having fragrant yellowish-white flowers and heart-shaped leaves.</a:t>
            </a:r>
            <a:endParaRPr/>
          </a:p>
          <a:p>
            <a:pPr indent="0" lvl="0" marL="0" rtl="0" algn="l">
              <a:lnSpc>
                <a:spcPct val="80000"/>
              </a:lnSpc>
              <a:spcBef>
                <a:spcPts val="1000"/>
              </a:spcBef>
              <a:spcAft>
                <a:spcPts val="0"/>
              </a:spcAft>
              <a:buSzPts val="1008"/>
              <a:buNone/>
            </a:pPr>
            <a:r>
              <a:rPr lang="en-US" sz="1260"/>
              <a:t>Example - The warrior carried spear and shield made from </a:t>
            </a:r>
            <a:r>
              <a:rPr lang="en-US" sz="1260" u="sng"/>
              <a:t>linden</a:t>
            </a:r>
            <a:r>
              <a:rPr lang="en-US" sz="1260"/>
              <a:t>.</a:t>
            </a:r>
            <a:endParaRPr/>
          </a:p>
          <a:p>
            <a:pPr indent="0" lvl="0" marL="0" rtl="0" algn="l">
              <a:lnSpc>
                <a:spcPct val="80000"/>
              </a:lnSpc>
              <a:spcBef>
                <a:spcPts val="1000"/>
              </a:spcBef>
              <a:spcAft>
                <a:spcPts val="0"/>
              </a:spcAft>
              <a:buSzPts val="1008"/>
              <a:buNone/>
            </a:pPr>
            <a:r>
              <a:rPr lang="en-US" sz="1260"/>
              <a:t>Synonyms - N/A						Antonyms - N/A</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12.	Mickle - (Adjective) - Great, large, much.</a:t>
            </a:r>
            <a:endParaRPr/>
          </a:p>
          <a:p>
            <a:pPr indent="0" lvl="0" marL="0" rtl="0" algn="l">
              <a:lnSpc>
                <a:spcPct val="80000"/>
              </a:lnSpc>
              <a:spcBef>
                <a:spcPts val="1000"/>
              </a:spcBef>
              <a:spcAft>
                <a:spcPts val="0"/>
              </a:spcAft>
              <a:buSzPts val="1008"/>
              <a:buNone/>
            </a:pPr>
            <a:r>
              <a:rPr lang="en-US" sz="1260"/>
              <a:t>Example - The journey to overcome the terrible dragon was a </a:t>
            </a:r>
            <a:r>
              <a:rPr lang="en-US" sz="1260" u="sng"/>
              <a:t>mickle</a:t>
            </a:r>
            <a:r>
              <a:rPr lang="en-US" sz="1260"/>
              <a:t> quest, but the journey to pick up a loaf of bread from the store was not.</a:t>
            </a:r>
            <a:endParaRPr/>
          </a:p>
          <a:p>
            <a:pPr indent="0" lvl="0" marL="0" rtl="0" algn="l">
              <a:lnSpc>
                <a:spcPct val="80000"/>
              </a:lnSpc>
              <a:spcBef>
                <a:spcPts val="1000"/>
              </a:spcBef>
              <a:spcAft>
                <a:spcPts val="0"/>
              </a:spcAft>
              <a:buSzPts val="1008"/>
              <a:buNone/>
            </a:pPr>
            <a:r>
              <a:rPr lang="en-US" sz="1260"/>
              <a:t>Synonyms - Great, large, much.				Antonyms - Small, unimportant, mundane.</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13.	Nicors - (Noun) - Sea-serpents.</a:t>
            </a:r>
            <a:endParaRPr/>
          </a:p>
          <a:p>
            <a:pPr indent="0" lvl="0" marL="0" rtl="0" algn="l">
              <a:lnSpc>
                <a:spcPct val="80000"/>
              </a:lnSpc>
              <a:spcBef>
                <a:spcPts val="1000"/>
              </a:spcBef>
              <a:spcAft>
                <a:spcPts val="0"/>
              </a:spcAft>
              <a:buSzPts val="1008"/>
              <a:buNone/>
            </a:pPr>
            <a:r>
              <a:rPr lang="en-US" sz="1260"/>
              <a:t>Example - The sailors were attacked by many ferocious</a:t>
            </a:r>
            <a:r>
              <a:rPr lang="en-US" sz="1260" u="sng"/>
              <a:t> nicors</a:t>
            </a:r>
            <a:r>
              <a:rPr lang="en-US" sz="1260"/>
              <a:t>.</a:t>
            </a:r>
            <a:endParaRPr/>
          </a:p>
          <a:p>
            <a:pPr indent="0" lvl="0" marL="0" rtl="0" algn="l">
              <a:lnSpc>
                <a:spcPct val="80000"/>
              </a:lnSpc>
              <a:spcBef>
                <a:spcPts val="1000"/>
              </a:spcBef>
              <a:spcAft>
                <a:spcPts val="0"/>
              </a:spcAft>
              <a:buSzPts val="1008"/>
              <a:buNone/>
            </a:pPr>
            <a:r>
              <a:rPr lang="en-US" sz="1260"/>
              <a:t>Synonyms - Sea-serpents, sea-monsters.		Antonyms - N/A</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14.	Prowess - (Noun) - exceptional valor, bravery, or ability, especially in combat or battle.</a:t>
            </a:r>
            <a:endParaRPr/>
          </a:p>
          <a:p>
            <a:pPr indent="0" lvl="0" marL="0" rtl="0" algn="l">
              <a:lnSpc>
                <a:spcPct val="80000"/>
              </a:lnSpc>
              <a:spcBef>
                <a:spcPts val="1000"/>
              </a:spcBef>
              <a:spcAft>
                <a:spcPts val="0"/>
              </a:spcAft>
              <a:buSzPts val="1008"/>
              <a:buNone/>
            </a:pPr>
            <a:r>
              <a:rPr lang="en-US" sz="1260"/>
              <a:t>Example - The warrior’s reputation for killing monsters and never running from battle showed his great </a:t>
            </a:r>
            <a:r>
              <a:rPr lang="en-US" sz="1260" u="sng"/>
              <a:t>prowess.</a:t>
            </a:r>
            <a:endParaRPr sz="1260"/>
          </a:p>
          <a:p>
            <a:pPr indent="0" lvl="0" marL="0" rtl="0" algn="l">
              <a:lnSpc>
                <a:spcPct val="80000"/>
              </a:lnSpc>
              <a:spcBef>
                <a:spcPts val="1000"/>
              </a:spcBef>
              <a:spcAft>
                <a:spcPts val="0"/>
              </a:spcAft>
              <a:buSzPts val="1008"/>
              <a:buNone/>
            </a:pPr>
            <a:r>
              <a:rPr lang="en-US" sz="1260"/>
              <a:t>Synonyms - Valor, bravery, courage.			Antonyms - Cowardice, weakness, inability.</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15.	Respite - (Noun) - a period of delay, rest, or relief from a difficult or tiring task.</a:t>
            </a:r>
            <a:endParaRPr/>
          </a:p>
          <a:p>
            <a:pPr indent="0" lvl="0" marL="0" rtl="0" algn="l">
              <a:lnSpc>
                <a:spcPct val="80000"/>
              </a:lnSpc>
              <a:spcBef>
                <a:spcPts val="1000"/>
              </a:spcBef>
              <a:spcAft>
                <a:spcPts val="0"/>
              </a:spcAft>
              <a:buSzPts val="1008"/>
              <a:buNone/>
            </a:pPr>
            <a:r>
              <a:rPr lang="en-US" sz="1260"/>
              <a:t>Example - The travellers had been on the road for days and required </a:t>
            </a:r>
            <a:r>
              <a:rPr lang="en-US" sz="1260" u="sng"/>
              <a:t>respite</a:t>
            </a:r>
            <a:r>
              <a:rPr lang="en-US" sz="1260"/>
              <a:t> at the nearest inn.</a:t>
            </a:r>
            <a:endParaRPr/>
          </a:p>
          <a:p>
            <a:pPr indent="0" lvl="0" marL="0" rtl="0" algn="l">
              <a:lnSpc>
                <a:spcPct val="80000"/>
              </a:lnSpc>
              <a:spcBef>
                <a:spcPts val="1000"/>
              </a:spcBef>
              <a:spcAft>
                <a:spcPts val="0"/>
              </a:spcAft>
              <a:buSzPts val="1008"/>
              <a:buNone/>
            </a:pPr>
            <a:r>
              <a:rPr lang="en-US" sz="1260"/>
              <a:t>Synonyms - Rest, delay, relief, breather.		Antonyms - Continuation, advance.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Lenny Valentine</dc:creator>
</cp:coreProperties>
</file>