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79" r:id="rId4"/>
    <p:sldId id="280" r:id="rId5"/>
    <p:sldId id="281" r:id="rId6"/>
    <p:sldId id="268" r:id="rId7"/>
    <p:sldId id="269" r:id="rId8"/>
    <p:sldId id="270" r:id="rId9"/>
    <p:sldId id="271" r:id="rId10"/>
    <p:sldId id="272" r:id="rId11"/>
    <p:sldId id="282" r:id="rId12"/>
    <p:sldId id="273" r:id="rId13"/>
    <p:sldId id="275"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p:cViewPr varScale="1">
        <p:scale>
          <a:sx n="109" d="100"/>
          <a:sy n="109" d="100"/>
        </p:scale>
        <p:origin x="190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8/26/2020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1.2.1 - Lecture</a:t>
            </a:r>
            <a:endParaRPr lang="en-US" dirty="0"/>
          </a:p>
        </p:txBody>
      </p:sp>
      <p:sp>
        <p:nvSpPr>
          <p:cNvPr id="3" name="Subtitle 2"/>
          <p:cNvSpPr>
            <a:spLocks noGrp="1"/>
          </p:cNvSpPr>
          <p:nvPr>
            <p:ph type="subTitle" idx="1"/>
          </p:nvPr>
        </p:nvSpPr>
        <p:spPr/>
        <p:txBody>
          <a:bodyPr/>
          <a:lstStyle/>
          <a:p>
            <a:r>
              <a:rPr lang="en-US" dirty="0" smtClean="0"/>
              <a:t>Lessons for Unit 1, Week 2, Day 1 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2 – Study Guide</a:t>
            </a:r>
            <a:endParaRPr lang="en-US" dirty="0"/>
          </a:p>
        </p:txBody>
      </p:sp>
      <p:sp>
        <p:nvSpPr>
          <p:cNvPr id="4" name="Rectangle 1"/>
          <p:cNvSpPr>
            <a:spLocks noGrp="1" noChangeArrowheads="1"/>
          </p:cNvSpPr>
          <p:nvPr>
            <p:ph idx="1"/>
          </p:nvPr>
        </p:nvSpPr>
        <p:spPr bwMode="auto">
          <a:xfrm>
            <a:off x="304800" y="928295"/>
            <a:ext cx="9067800"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(From Vocab and Review) - Know alliteration, kennings, epic heroes, and the Anglo-Saxon virtues from last week</a:t>
            </a:r>
            <a:r>
              <a:rPr lang="en-US" dirty="0" smtClean="0"/>
              <a:t>.</a:t>
            </a:r>
            <a:endParaRPr lang="en-US" dirty="0"/>
          </a:p>
          <a:p>
            <a:pPr marL="0" indent="0">
              <a:buNone/>
            </a:pPr>
            <a:r>
              <a:rPr lang="en-US" dirty="0"/>
              <a:t>2.  Who, according to scholars, wrote </a:t>
            </a:r>
            <a:r>
              <a:rPr lang="en-US" i="1" dirty="0"/>
              <a:t>Beowulf</a:t>
            </a:r>
            <a:r>
              <a:rPr lang="en-US" dirty="0" smtClean="0"/>
              <a:t>?</a:t>
            </a:r>
            <a:endParaRPr lang="en-US" dirty="0"/>
          </a:p>
          <a:p>
            <a:pPr marL="0" indent="0">
              <a:buNone/>
            </a:pPr>
            <a:r>
              <a:rPr lang="en-US" dirty="0"/>
              <a:t>3.  Why does King Hrothgar of the Danes build </a:t>
            </a:r>
            <a:r>
              <a:rPr lang="en-US" dirty="0" err="1"/>
              <a:t>Heorot</a:t>
            </a:r>
            <a:r>
              <a:rPr lang="en-US" dirty="0" smtClean="0"/>
              <a:t>?</a:t>
            </a:r>
            <a:endParaRPr lang="en-US" dirty="0"/>
          </a:p>
          <a:p>
            <a:pPr marL="0" indent="0">
              <a:buNone/>
            </a:pPr>
            <a:r>
              <a:rPr lang="en-US" dirty="0"/>
              <a:t>4.  Who attacks </a:t>
            </a:r>
            <a:r>
              <a:rPr lang="en-US" dirty="0" err="1"/>
              <a:t>Heorot</a:t>
            </a:r>
            <a:r>
              <a:rPr lang="en-US" dirty="0"/>
              <a:t>, and why</a:t>
            </a:r>
            <a:r>
              <a:rPr lang="en-US" dirty="0" smtClean="0"/>
              <a:t>?</a:t>
            </a:r>
            <a:endParaRPr lang="en-US" dirty="0"/>
          </a:p>
          <a:p>
            <a:pPr marL="0" indent="0">
              <a:buNone/>
            </a:pPr>
            <a:r>
              <a:rPr lang="en-US" dirty="0"/>
              <a:t>5.  What biblical figure does the monster descend from, and what was his crime</a:t>
            </a:r>
            <a:r>
              <a:rPr lang="en-US" dirty="0" smtClean="0"/>
              <a:t>?</a:t>
            </a:r>
            <a:endParaRPr lang="en-US" dirty="0"/>
          </a:p>
          <a:p>
            <a:pPr marL="0" indent="0">
              <a:buNone/>
            </a:pPr>
            <a:r>
              <a:rPr lang="en-US" dirty="0"/>
              <a:t>6.  Who comes to slay the monster, and why</a:t>
            </a:r>
            <a:r>
              <a:rPr lang="en-US" dirty="0" smtClean="0"/>
              <a:t>?</a:t>
            </a:r>
            <a:endParaRPr lang="en-US" dirty="0"/>
          </a:p>
          <a:p>
            <a:pPr marL="0" indent="0">
              <a:buNone/>
            </a:pPr>
            <a:r>
              <a:rPr lang="en-US" dirty="0"/>
              <a:t>7.  What does </a:t>
            </a:r>
            <a:r>
              <a:rPr lang="en-US" dirty="0" err="1"/>
              <a:t>Unferth</a:t>
            </a:r>
            <a:r>
              <a:rPr lang="en-US" dirty="0"/>
              <a:t> claim about Beowulf, and how does he respond</a:t>
            </a:r>
            <a:r>
              <a:rPr lang="en-US" dirty="0" smtClean="0"/>
              <a:t>?</a:t>
            </a:r>
            <a:endParaRPr lang="en-US" dirty="0"/>
          </a:p>
          <a:p>
            <a:pPr marL="0" indent="0">
              <a:buNone/>
            </a:pPr>
            <a:r>
              <a:rPr lang="en-US" dirty="0"/>
              <a:t>8.  How many serpents did Beowulf slay</a:t>
            </a:r>
            <a:r>
              <a:rPr lang="en-US" dirty="0" smtClean="0"/>
              <a:t>?</a:t>
            </a:r>
            <a:endParaRPr lang="en-US" dirty="0"/>
          </a:p>
          <a:p>
            <a:pPr marL="0" indent="0">
              <a:buNone/>
            </a:pPr>
            <a:r>
              <a:rPr lang="en-US" dirty="0"/>
              <a:t>9.  How does Beowulf show strength and courage in the swimming match</a:t>
            </a:r>
            <a:r>
              <a:rPr lang="en-US" dirty="0" smtClean="0"/>
              <a:t>?</a:t>
            </a:r>
            <a:endParaRPr lang="en-US" dirty="0"/>
          </a:p>
          <a:p>
            <a:pPr marL="0" indent="0">
              <a:buNone/>
            </a:pPr>
            <a:r>
              <a:rPr lang="en-US" dirty="0"/>
              <a:t>10.  Why does Beowulf not use weapons against Grendel, and what virtues does this show?</a:t>
            </a:r>
          </a:p>
        </p:txBody>
      </p:sp>
    </p:spTree>
    <p:extLst>
      <p:ext uri="{BB962C8B-B14F-4D97-AF65-F5344CB8AC3E}">
        <p14:creationId xmlns:p14="http://schemas.microsoft.com/office/powerpoint/2010/main" val="415319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 – Beowulf Reading</a:t>
            </a:r>
            <a:endParaRPr lang="en-US" dirty="0"/>
          </a:p>
        </p:txBody>
      </p:sp>
      <p:sp>
        <p:nvSpPr>
          <p:cNvPr id="3" name="Content Placeholder 2"/>
          <p:cNvSpPr>
            <a:spLocks noGrp="1"/>
          </p:cNvSpPr>
          <p:nvPr>
            <p:ph idx="1"/>
          </p:nvPr>
        </p:nvSpPr>
        <p:spPr/>
        <p:txBody>
          <a:bodyPr/>
          <a:lstStyle/>
          <a:p>
            <a:r>
              <a:rPr lang="en-US" dirty="0" smtClean="0"/>
              <a:t>Accompanying this slide-show today is a reading from Beowulf.  It is titled 1.2.1 –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p>
          <a:p>
            <a:r>
              <a:rPr lang="en-US" dirty="0" smtClean="0"/>
              <a:t>Each day’s “exercise” portion will ask about the study guide questions relevant to that day’s lecture and readings.  If it hasn’t asked one of them yet, you’ll likely see it on the next day’s exercises, or the day after that.</a:t>
            </a:r>
            <a:endParaRPr lang="en-US" dirty="0"/>
          </a:p>
        </p:txBody>
      </p:sp>
    </p:spTree>
    <p:extLst>
      <p:ext uri="{BB962C8B-B14F-4D97-AF65-F5344CB8AC3E}">
        <p14:creationId xmlns:p14="http://schemas.microsoft.com/office/powerpoint/2010/main" val="379521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2 – Journal Reflections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Each week, we do a bit of grammar, vocabulary, literature, and writing.</a:t>
            </a:r>
          </a:p>
          <a:p>
            <a:r>
              <a:rPr lang="en-US" dirty="0" smtClean="0"/>
              <a:t>Each week, unless a major writing assignment is due (i.e. a paper or project), you will have a journal writing assignment.</a:t>
            </a:r>
          </a:p>
          <a:p>
            <a:r>
              <a:rPr lang="en-US" dirty="0" smtClean="0"/>
              <a:t>Journal assignments are short written responses in answer to a question, generally relating to that week’s readings / topics.</a:t>
            </a:r>
          </a:p>
          <a:p>
            <a:r>
              <a:rPr lang="en-US" dirty="0" smtClean="0"/>
              <a:t>Journals will not be graded as harshly or strictly as formal essays.  As long as you address the topic in a full paragraph (6 – 10 sentences) and submit the journal on time, you will receive full credit.  Feel free to write more than that, but bear in mind that I may only comment on the first 6 – 10 sentences for the sake of time.</a:t>
            </a:r>
          </a:p>
          <a:p>
            <a:r>
              <a:rPr lang="en-US" dirty="0" smtClean="0"/>
              <a:t>I might mark or comment on various things, but this is typically to help you improve for next time, and eventually, for the essays, where such things really count.</a:t>
            </a:r>
          </a:p>
        </p:txBody>
      </p:sp>
    </p:spTree>
    <p:extLst>
      <p:ext uri="{BB962C8B-B14F-4D97-AF65-F5344CB8AC3E}">
        <p14:creationId xmlns:p14="http://schemas.microsoft.com/office/powerpoint/2010/main" val="706804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for Week 2 – Journal Topics</a:t>
            </a:r>
            <a:endParaRPr lang="en-US" dirty="0"/>
          </a:p>
        </p:txBody>
      </p:sp>
      <p:sp>
        <p:nvSpPr>
          <p:cNvPr id="3" name="Content Placeholder 2"/>
          <p:cNvSpPr>
            <a:spLocks noGrp="1"/>
          </p:cNvSpPr>
          <p:nvPr>
            <p:ph idx="1"/>
          </p:nvPr>
        </p:nvSpPr>
        <p:spPr/>
        <p:txBody>
          <a:bodyPr>
            <a:normAutofit lnSpcReduction="10000"/>
          </a:bodyPr>
          <a:lstStyle/>
          <a:p>
            <a:r>
              <a:rPr lang="en-US" dirty="0" smtClean="0"/>
              <a:t>Option 1 – What are your thoughts on this week’s readings?</a:t>
            </a:r>
          </a:p>
          <a:p>
            <a:endParaRPr lang="en-US" dirty="0"/>
          </a:p>
          <a:p>
            <a:r>
              <a:rPr lang="en-US" dirty="0" smtClean="0"/>
              <a:t>Option 2 – In Beowulf this week, we’re reading about a story that has heroes fighting magical monsters on the surface, but a lesson about vengeance beneath the surface.  What’s another story you’re familiar with that has fantasy on the surface, but a deeper real-world meaning beneath the surface?</a:t>
            </a:r>
          </a:p>
          <a:p>
            <a:endParaRPr lang="en-US" dirty="0"/>
          </a:p>
          <a:p>
            <a:r>
              <a:rPr lang="en-US" dirty="0" smtClean="0"/>
              <a:t>Option 3 – How is balancing online classes with the rest of your daily life going?  Do you have to juggle a job or housework or other such things on top of it? </a:t>
            </a:r>
            <a:endParaRPr lang="en-US" dirty="0"/>
          </a:p>
        </p:txBody>
      </p:sp>
    </p:spTree>
    <p:extLst>
      <p:ext uri="{BB962C8B-B14F-4D97-AF65-F5344CB8AC3E}">
        <p14:creationId xmlns:p14="http://schemas.microsoft.com/office/powerpoint/2010/main" val="427517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This week in grammar, we’re covering verbs.  Study these lecture slides, take notes on them to assist you with that, use them to complete today’s exercises, and review them for the weekly quiz.</a:t>
            </a:r>
          </a:p>
          <a:p>
            <a:r>
              <a:rPr lang="en-US" dirty="0" smtClean="0"/>
              <a:t>This week in vocabulary, you have list 2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start by completing the attendance and reading “What To Do and How To Do It.”  Afterward, read these slides and today’s readings from Beowulf.  Use the provided study guide to help you with note taking over the course of the week, submit answers to the study guide questions in each day’s exercises, and study them for the weekly quiz.</a:t>
            </a:r>
          </a:p>
          <a:p>
            <a:r>
              <a:rPr lang="en-US" dirty="0" smtClean="0"/>
              <a:t>This week in writing, we will have one journal reflection / response.  Choose a topic from the selection, write your thoughts on that topic, then submit it in day 4’s exercises for credit.</a:t>
            </a:r>
            <a:endParaRPr lang="en-US" dirty="0"/>
          </a:p>
        </p:txBody>
      </p:sp>
    </p:spTree>
    <p:extLst>
      <p:ext uri="{BB962C8B-B14F-4D97-AF65-F5344CB8AC3E}">
        <p14:creationId xmlns:p14="http://schemas.microsoft.com/office/powerpoint/2010/main" val="2811682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Week 2 – Day 1 -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Verbs</a:t>
            </a:r>
          </a:p>
          <a:p>
            <a:pPr lvl="1"/>
            <a:r>
              <a:rPr lang="en-US" dirty="0" smtClean="0"/>
              <a:t>Vocabulary - List 2</a:t>
            </a:r>
          </a:p>
          <a:p>
            <a:pPr lvl="1"/>
            <a:r>
              <a:rPr lang="en-US" dirty="0" smtClean="0"/>
              <a:t>Literature – Beowulf</a:t>
            </a:r>
          </a:p>
          <a:p>
            <a:pPr lvl="1"/>
            <a:r>
              <a:rPr lang="en-US" dirty="0" smtClean="0"/>
              <a:t>Writing – Journal 2</a:t>
            </a:r>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 Verbs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u="sng" dirty="0" smtClean="0"/>
              <a:t>verb</a:t>
            </a:r>
            <a:r>
              <a:rPr lang="en-US" dirty="0" smtClean="0"/>
              <a:t> of a sentence usually expresses action (jump, think) or being (is, become).  It is composed of a main verb possibly preceded by one or more helping verbs:</a:t>
            </a:r>
          </a:p>
          <a:p>
            <a:pPr lvl="1"/>
            <a:r>
              <a:rPr lang="en-US" dirty="0" smtClean="0"/>
              <a:t>The best fish </a:t>
            </a:r>
            <a:r>
              <a:rPr lang="en-US" u="sng" dirty="0" smtClean="0"/>
              <a:t>swim</a:t>
            </a:r>
            <a:r>
              <a:rPr lang="en-US" dirty="0" smtClean="0"/>
              <a:t> near the bottom.</a:t>
            </a:r>
          </a:p>
          <a:p>
            <a:pPr lvl="1"/>
            <a:r>
              <a:rPr lang="en-US" dirty="0" smtClean="0"/>
              <a:t>A marriage </a:t>
            </a:r>
            <a:r>
              <a:rPr lang="en-US" u="sng" dirty="0" smtClean="0"/>
              <a:t>is</a:t>
            </a:r>
            <a:r>
              <a:rPr lang="en-US" dirty="0" smtClean="0"/>
              <a:t> not </a:t>
            </a:r>
            <a:r>
              <a:rPr lang="en-US" u="sng" dirty="0" smtClean="0"/>
              <a:t>built </a:t>
            </a:r>
            <a:r>
              <a:rPr lang="en-US" dirty="0" smtClean="0"/>
              <a:t>in a day.</a:t>
            </a:r>
          </a:p>
          <a:p>
            <a:pPr lvl="1"/>
            <a:r>
              <a:rPr lang="en-US" i="1" dirty="0" smtClean="0"/>
              <a:t>Beowulf</a:t>
            </a:r>
            <a:r>
              <a:rPr lang="en-US" dirty="0" smtClean="0"/>
              <a:t> </a:t>
            </a:r>
            <a:r>
              <a:rPr lang="en-US" u="sng" dirty="0" smtClean="0"/>
              <a:t>is</a:t>
            </a:r>
            <a:r>
              <a:rPr lang="en-US" dirty="0" smtClean="0"/>
              <a:t> a poem, an epic, and an elegy.</a:t>
            </a:r>
            <a:endParaRPr lang="en-US" i="1" dirty="0" smtClean="0"/>
          </a:p>
          <a:p>
            <a:endParaRPr lang="en-US" dirty="0" smtClean="0"/>
          </a:p>
        </p:txBody>
      </p:sp>
    </p:spTree>
    <p:extLst>
      <p:ext uri="{BB962C8B-B14F-4D97-AF65-F5344CB8AC3E}">
        <p14:creationId xmlns:p14="http://schemas.microsoft.com/office/powerpoint/2010/main" val="2062649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 Action and Linking Verbs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three main types of verbs—action, linking, and helping.</a:t>
            </a:r>
          </a:p>
          <a:p>
            <a:endParaRPr lang="en-US" dirty="0" smtClean="0"/>
          </a:p>
          <a:p>
            <a:r>
              <a:rPr lang="en-US" dirty="0" smtClean="0"/>
              <a:t>Action verbs denote action, whether external or internal:</a:t>
            </a:r>
          </a:p>
          <a:p>
            <a:pPr lvl="1"/>
            <a:r>
              <a:rPr lang="en-US" dirty="0" smtClean="0"/>
              <a:t>The man </a:t>
            </a:r>
            <a:r>
              <a:rPr lang="en-US" u="sng" dirty="0" smtClean="0"/>
              <a:t>ate </a:t>
            </a:r>
            <a:r>
              <a:rPr lang="en-US" dirty="0" smtClean="0"/>
              <a:t>the cheeseburger.</a:t>
            </a:r>
          </a:p>
          <a:p>
            <a:pPr lvl="1"/>
            <a:r>
              <a:rPr lang="en-US" dirty="0" smtClean="0"/>
              <a:t>The lady </a:t>
            </a:r>
            <a:r>
              <a:rPr lang="en-US" u="sng" dirty="0" smtClean="0"/>
              <a:t>thought</a:t>
            </a:r>
            <a:r>
              <a:rPr lang="en-US" dirty="0" smtClean="0"/>
              <a:t> about the matter.</a:t>
            </a:r>
          </a:p>
          <a:p>
            <a:pPr lvl="1"/>
            <a:endParaRPr lang="en-US" dirty="0" smtClean="0"/>
          </a:p>
          <a:p>
            <a:r>
              <a:rPr lang="en-US" dirty="0" smtClean="0"/>
              <a:t>Linking verbs equate the subject with a state of being (appearance, mood, etc):</a:t>
            </a:r>
          </a:p>
          <a:p>
            <a:pPr lvl="1"/>
            <a:r>
              <a:rPr lang="en-US" dirty="0" smtClean="0"/>
              <a:t>The lizard </a:t>
            </a:r>
            <a:r>
              <a:rPr lang="en-US" u="sng" dirty="0" smtClean="0"/>
              <a:t>is </a:t>
            </a:r>
            <a:r>
              <a:rPr lang="en-US" dirty="0" smtClean="0"/>
              <a:t>green.</a:t>
            </a:r>
          </a:p>
          <a:p>
            <a:pPr lvl="1"/>
            <a:r>
              <a:rPr lang="en-US" dirty="0" smtClean="0"/>
              <a:t>The person </a:t>
            </a:r>
            <a:r>
              <a:rPr lang="en-US" u="sng" dirty="0" smtClean="0"/>
              <a:t>was</a:t>
            </a:r>
            <a:r>
              <a:rPr lang="en-US" dirty="0" smtClean="0"/>
              <a:t> tired.</a:t>
            </a:r>
          </a:p>
          <a:p>
            <a:pPr lvl="1"/>
            <a:r>
              <a:rPr lang="en-US" dirty="0" smtClean="0"/>
              <a:t>The man </a:t>
            </a:r>
            <a:r>
              <a:rPr lang="en-US" u="sng" dirty="0" smtClean="0"/>
              <a:t>has</a:t>
            </a:r>
            <a:r>
              <a:rPr lang="en-US" dirty="0" smtClean="0"/>
              <a:t> a parking ticket.</a:t>
            </a:r>
          </a:p>
          <a:p>
            <a:pPr lvl="1"/>
            <a:endParaRPr lang="en-US" dirty="0" smtClean="0"/>
          </a:p>
          <a:p>
            <a:pPr lvl="1"/>
            <a:endParaRPr lang="en-US" dirty="0" smtClean="0"/>
          </a:p>
        </p:txBody>
      </p:sp>
    </p:spTree>
    <p:extLst>
      <p:ext uri="{BB962C8B-B14F-4D97-AF65-F5344CB8AC3E}">
        <p14:creationId xmlns:p14="http://schemas.microsoft.com/office/powerpoint/2010/main" val="3712710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 Helping Verbs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third type of verb is the helping verb.</a:t>
            </a:r>
          </a:p>
          <a:p>
            <a:r>
              <a:rPr lang="en-US" dirty="0" smtClean="0"/>
              <a:t>Helping verbs do not act alone in a sentence, but help other verbs to do their job.</a:t>
            </a:r>
          </a:p>
          <a:p>
            <a:pPr lvl="1"/>
            <a:r>
              <a:rPr lang="en-US" dirty="0" smtClean="0"/>
              <a:t>I </a:t>
            </a:r>
            <a:r>
              <a:rPr lang="en-US" u="sng" dirty="0" smtClean="0"/>
              <a:t>will</a:t>
            </a:r>
            <a:r>
              <a:rPr lang="en-US" dirty="0" smtClean="0"/>
              <a:t> eat the sandwich.</a:t>
            </a:r>
          </a:p>
          <a:p>
            <a:pPr lvl="1"/>
            <a:r>
              <a:rPr lang="en-US" dirty="0" smtClean="0"/>
              <a:t>I </a:t>
            </a:r>
            <a:r>
              <a:rPr lang="en-US" u="sng" dirty="0" smtClean="0"/>
              <a:t>have </a:t>
            </a:r>
            <a:r>
              <a:rPr lang="en-US" dirty="0" smtClean="0"/>
              <a:t>drank the coffee.</a:t>
            </a:r>
          </a:p>
          <a:p>
            <a:pPr lvl="1"/>
            <a:r>
              <a:rPr lang="en-US" dirty="0" smtClean="0"/>
              <a:t>We </a:t>
            </a:r>
            <a:r>
              <a:rPr lang="en-US" u="sng" dirty="0" smtClean="0"/>
              <a:t>were </a:t>
            </a:r>
            <a:r>
              <a:rPr lang="en-US" dirty="0" smtClean="0"/>
              <a:t>headed the wrong way.</a:t>
            </a:r>
          </a:p>
          <a:p>
            <a:r>
              <a:rPr lang="en-US" dirty="0" smtClean="0"/>
              <a:t>Some of the same words are used for linking or helping verbs, depending on the context.</a:t>
            </a:r>
          </a:p>
          <a:p>
            <a:pPr lvl="1"/>
            <a:r>
              <a:rPr lang="en-US" dirty="0" smtClean="0"/>
              <a:t>LINKING – I </a:t>
            </a:r>
            <a:r>
              <a:rPr lang="en-US" u="sng" dirty="0" smtClean="0"/>
              <a:t>am </a:t>
            </a:r>
            <a:r>
              <a:rPr lang="en-US" dirty="0" smtClean="0"/>
              <a:t>hungry.</a:t>
            </a:r>
          </a:p>
          <a:p>
            <a:pPr lvl="1"/>
            <a:r>
              <a:rPr lang="en-US" dirty="0" smtClean="0"/>
              <a:t>HELPING – I </a:t>
            </a:r>
            <a:r>
              <a:rPr lang="en-US" u="sng" dirty="0" smtClean="0"/>
              <a:t>will</a:t>
            </a:r>
            <a:r>
              <a:rPr lang="en-US" b="1" dirty="0" smtClean="0"/>
              <a:t> </a:t>
            </a:r>
            <a:r>
              <a:rPr lang="en-US" dirty="0" smtClean="0"/>
              <a:t>be hungry.</a:t>
            </a:r>
          </a:p>
          <a:p>
            <a:pPr lvl="1"/>
            <a:r>
              <a:rPr lang="en-US" dirty="0" smtClean="0"/>
              <a:t>LINKING – I </a:t>
            </a:r>
            <a:r>
              <a:rPr lang="en-US" u="sng" dirty="0" smtClean="0"/>
              <a:t>had </a:t>
            </a:r>
            <a:r>
              <a:rPr lang="en-US" dirty="0" smtClean="0"/>
              <a:t>a wrench.</a:t>
            </a:r>
          </a:p>
          <a:p>
            <a:pPr lvl="1"/>
            <a:r>
              <a:rPr lang="en-US" smtClean="0"/>
              <a:t>HELPING – I </a:t>
            </a:r>
            <a:r>
              <a:rPr lang="en-US" u="sng" smtClean="0"/>
              <a:t>had </a:t>
            </a:r>
            <a:r>
              <a:rPr lang="en-US" smtClean="0"/>
              <a:t>used a wrench.</a:t>
            </a:r>
            <a:endParaRPr lang="en-US" dirty="0" smtClean="0"/>
          </a:p>
          <a:p>
            <a:pPr lvl="1"/>
            <a:endParaRPr lang="en-US" dirty="0" smtClean="0"/>
          </a:p>
        </p:txBody>
      </p:sp>
    </p:spTree>
    <p:extLst>
      <p:ext uri="{BB962C8B-B14F-4D97-AF65-F5344CB8AC3E}">
        <p14:creationId xmlns:p14="http://schemas.microsoft.com/office/powerpoint/2010/main" val="3681438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2</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1-5</a:t>
            </a:r>
            <a:endParaRPr lang="en-US" dirty="0"/>
          </a:p>
        </p:txBody>
      </p:sp>
      <p:sp>
        <p:nvSpPr>
          <p:cNvPr id="3" name="Content Placeholder 2"/>
          <p:cNvSpPr>
            <a:spLocks noGrp="1"/>
          </p:cNvSpPr>
          <p:nvPr>
            <p:ph idx="1"/>
          </p:nvPr>
        </p:nvSpPr>
        <p:spPr>
          <a:xfrm>
            <a:off x="0" y="1143000"/>
            <a:ext cx="9144000" cy="5715000"/>
          </a:xfrm>
        </p:spPr>
        <p:txBody>
          <a:bodyPr>
            <a:normAutofit fontScale="77500" lnSpcReduction="20000"/>
          </a:bodyPr>
          <a:lstStyle/>
          <a:p>
            <a:pPr marL="0" indent="0">
              <a:buNone/>
            </a:pPr>
            <a:r>
              <a:rPr lang="en-US" dirty="0"/>
              <a:t>1.	Assail - (Verb) - To attack vigorously or violently; to assault.</a:t>
            </a:r>
          </a:p>
          <a:p>
            <a:pPr marL="0" indent="0">
              <a:buNone/>
            </a:pPr>
            <a:r>
              <a:rPr lang="en-US" dirty="0"/>
              <a:t>Example - The warrior </a:t>
            </a:r>
            <a:r>
              <a:rPr lang="en-US" u="sng" dirty="0"/>
              <a:t>assail</a:t>
            </a:r>
            <a:r>
              <a:rPr lang="en-US" dirty="0"/>
              <a:t>ed the fortress where the evil wizard lived.</a:t>
            </a:r>
          </a:p>
          <a:p>
            <a:pPr marL="0" indent="0">
              <a:buNone/>
            </a:pPr>
            <a:r>
              <a:rPr lang="en-US" dirty="0"/>
              <a:t>Synonyms - Attack, assault, beset.				Antonyms - Uphold, protect, preserve.</a:t>
            </a:r>
          </a:p>
          <a:p>
            <a:pPr marL="0" indent="0">
              <a:buNone/>
            </a:pPr>
            <a:r>
              <a:rPr lang="en-US" dirty="0"/>
              <a:t> </a:t>
            </a:r>
          </a:p>
          <a:p>
            <a:pPr marL="0" indent="0">
              <a:buNone/>
            </a:pPr>
            <a:r>
              <a:rPr lang="en-US" dirty="0"/>
              <a:t>2.	</a:t>
            </a:r>
            <a:r>
              <a:rPr lang="en-US" dirty="0" err="1"/>
              <a:t>Bairn</a:t>
            </a:r>
            <a:r>
              <a:rPr lang="en-US" dirty="0"/>
              <a:t> - (Noun) - A child; a son or daughter.</a:t>
            </a:r>
          </a:p>
          <a:p>
            <a:pPr marL="0" indent="0">
              <a:buNone/>
            </a:pPr>
            <a:r>
              <a:rPr lang="en-US" dirty="0"/>
              <a:t>Example - Joe-Bob had three </a:t>
            </a:r>
            <a:r>
              <a:rPr lang="en-US" u="sng" dirty="0" err="1"/>
              <a:t>bairn</a:t>
            </a:r>
            <a:r>
              <a:rPr lang="en-US" dirty="0" err="1"/>
              <a:t>s</a:t>
            </a:r>
            <a:r>
              <a:rPr lang="en-US" dirty="0"/>
              <a:t>:  Gilbert, Suzie, and Anna-Jo.</a:t>
            </a:r>
          </a:p>
          <a:p>
            <a:pPr marL="0" indent="0">
              <a:buNone/>
            </a:pPr>
            <a:r>
              <a:rPr lang="en-US" dirty="0"/>
              <a:t>Synonyms - Child, son, daughter, offspring.			Antonyms - Adult.</a:t>
            </a:r>
          </a:p>
          <a:p>
            <a:pPr marL="0" indent="0">
              <a:buNone/>
            </a:pPr>
            <a:r>
              <a:rPr lang="en-US" dirty="0"/>
              <a:t> </a:t>
            </a:r>
          </a:p>
          <a:p>
            <a:pPr marL="0" indent="0">
              <a:buNone/>
            </a:pPr>
            <a:r>
              <a:rPr lang="en-US" dirty="0"/>
              <a:t>3.	Bane - (Noun) - Death, destruction, ruin.</a:t>
            </a:r>
          </a:p>
          <a:p>
            <a:pPr marL="0" indent="0">
              <a:buNone/>
            </a:pPr>
            <a:r>
              <a:rPr lang="en-US" dirty="0"/>
              <a:t>Example - When Anna-Jo killed the dragon, she named her sword the dragon’s </a:t>
            </a:r>
            <a:r>
              <a:rPr lang="en-US" u="sng" dirty="0"/>
              <a:t>bane</a:t>
            </a:r>
            <a:r>
              <a:rPr lang="en-US" dirty="0"/>
              <a:t>.</a:t>
            </a:r>
          </a:p>
          <a:p>
            <a:pPr marL="0" indent="0">
              <a:buNone/>
            </a:pPr>
            <a:r>
              <a:rPr lang="en-US" dirty="0"/>
              <a:t>Synonyms - Death, destruction, ruin.			Antonyms - Aid, boon, blessing, benefit.</a:t>
            </a:r>
          </a:p>
          <a:p>
            <a:pPr marL="0" indent="0">
              <a:buNone/>
            </a:pPr>
            <a:r>
              <a:rPr lang="en-US" dirty="0"/>
              <a:t> </a:t>
            </a:r>
          </a:p>
          <a:p>
            <a:pPr marL="0" indent="0">
              <a:buNone/>
            </a:pPr>
            <a:r>
              <a:rPr lang="en-US" dirty="0"/>
              <a:t>4.	Billow - (Noun) - A great wave or surge of the sea.</a:t>
            </a:r>
          </a:p>
          <a:p>
            <a:pPr marL="0" indent="0">
              <a:buNone/>
            </a:pPr>
            <a:r>
              <a:rPr lang="en-US" dirty="0"/>
              <a:t>Example - Gilbert sailed across the mighty billows of the stormy sea.</a:t>
            </a:r>
          </a:p>
          <a:p>
            <a:pPr marL="0" indent="0">
              <a:buNone/>
            </a:pPr>
            <a:r>
              <a:rPr lang="en-US" dirty="0"/>
              <a:t>Synonyms - Breaker, crest, roller, surge, swell, tide, wave.	Antonyms - N/A</a:t>
            </a:r>
          </a:p>
          <a:p>
            <a:pPr marL="0" indent="0">
              <a:buNone/>
            </a:pPr>
            <a:r>
              <a:rPr lang="en-US" dirty="0"/>
              <a:t> </a:t>
            </a:r>
          </a:p>
          <a:p>
            <a:pPr marL="0" indent="0">
              <a:buNone/>
            </a:pPr>
            <a:r>
              <a:rPr lang="en-US" dirty="0"/>
              <a:t>5.	Extol - (Verb) - to praise highly; laud; eulogize.</a:t>
            </a:r>
          </a:p>
          <a:p>
            <a:pPr marL="0" indent="0">
              <a:buNone/>
            </a:pPr>
            <a:r>
              <a:rPr lang="en-US" dirty="0"/>
              <a:t>Example - Mary-Lou liked the cake so much she </a:t>
            </a:r>
            <a:r>
              <a:rPr lang="en-US" u="sng" dirty="0"/>
              <a:t>extolled</a:t>
            </a:r>
            <a:r>
              <a:rPr lang="en-US" dirty="0"/>
              <a:t> the baker’s skills aloud.</a:t>
            </a:r>
          </a:p>
          <a:p>
            <a:pPr marL="0" indent="0">
              <a:buNone/>
            </a:pPr>
            <a:r>
              <a:rPr lang="en-US" dirty="0"/>
              <a:t>Synonyms - Praise, laud, acclaim, exalt.			Antonyms - Censure, condemn, criticize.</a:t>
            </a:r>
          </a:p>
        </p:txBody>
      </p:sp>
    </p:spTree>
    <p:extLst>
      <p:ext uri="{BB962C8B-B14F-4D97-AF65-F5344CB8AC3E}">
        <p14:creationId xmlns:p14="http://schemas.microsoft.com/office/powerpoint/2010/main" val="214680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2 – Words 6-10</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6.	Furl - (Verb) - to gather into a compact roll and bind securely, as with a sail or flag.</a:t>
            </a:r>
          </a:p>
          <a:p>
            <a:pPr marL="0" indent="0">
              <a:buNone/>
            </a:pPr>
            <a:r>
              <a:rPr lang="en-US" dirty="0"/>
              <a:t>Example - Since he was finished wrapping the present, the man </a:t>
            </a:r>
            <a:r>
              <a:rPr lang="en-US" u="sng" dirty="0"/>
              <a:t>furled</a:t>
            </a:r>
            <a:r>
              <a:rPr lang="en-US" dirty="0"/>
              <a:t> the excess wrapping paper.</a:t>
            </a:r>
          </a:p>
          <a:p>
            <a:pPr marL="0" indent="0">
              <a:buNone/>
            </a:pPr>
            <a:r>
              <a:rPr lang="en-US" dirty="0"/>
              <a:t>Synonyms - Curl, roll, roll up.				Antonyms - Unroll, unfurl, uncurl.</a:t>
            </a:r>
          </a:p>
          <a:p>
            <a:pPr marL="0" indent="0">
              <a:buNone/>
            </a:pPr>
            <a:r>
              <a:rPr lang="en-US" dirty="0"/>
              <a:t> </a:t>
            </a:r>
          </a:p>
          <a:p>
            <a:pPr marL="0" indent="0">
              <a:buNone/>
            </a:pPr>
            <a:r>
              <a:rPr lang="en-US" dirty="0"/>
              <a:t>7.	Lavish - (Adjective) - Occurring in excessive, profuse, or extravagant ways.</a:t>
            </a:r>
          </a:p>
          <a:p>
            <a:pPr marL="0" indent="0">
              <a:buNone/>
            </a:pPr>
            <a:r>
              <a:rPr lang="en-US" dirty="0"/>
              <a:t>Example - Joe-Bob thought Myrtle’s gift of a brand new car was far too </a:t>
            </a:r>
            <a:r>
              <a:rPr lang="en-US" u="sng" dirty="0"/>
              <a:t>lavish</a:t>
            </a:r>
            <a:r>
              <a:rPr lang="en-US" dirty="0"/>
              <a:t> for a first date.</a:t>
            </a:r>
          </a:p>
          <a:p>
            <a:pPr marL="0" indent="0">
              <a:buNone/>
            </a:pPr>
            <a:r>
              <a:rPr lang="en-US" dirty="0"/>
              <a:t>Synonyms - Excessive, profuse, extravagant.		Antonyms - Austere, stingy, wanting.</a:t>
            </a:r>
          </a:p>
          <a:p>
            <a:pPr marL="0" indent="0">
              <a:buNone/>
            </a:pPr>
            <a:r>
              <a:rPr lang="en-US" dirty="0"/>
              <a:t> </a:t>
            </a:r>
          </a:p>
          <a:p>
            <a:pPr marL="0" indent="0">
              <a:buNone/>
            </a:pPr>
            <a:r>
              <a:rPr lang="en-US" dirty="0"/>
              <a:t>8.	Resolute - (Adjective) - firmly resolved or determined; set in purpose or opinion.</a:t>
            </a:r>
          </a:p>
          <a:p>
            <a:pPr marL="0" indent="0">
              <a:buNone/>
            </a:pPr>
            <a:r>
              <a:rPr lang="en-US" dirty="0"/>
              <a:t>Example - Suzie kept trying to win, as she was </a:t>
            </a:r>
            <a:r>
              <a:rPr lang="en-US" u="sng" dirty="0"/>
              <a:t>resolute</a:t>
            </a:r>
            <a:r>
              <a:rPr lang="en-US" dirty="0"/>
              <a:t>. </a:t>
            </a:r>
          </a:p>
          <a:p>
            <a:pPr marL="0" indent="0">
              <a:buNone/>
            </a:pPr>
            <a:r>
              <a:rPr lang="en-US" dirty="0"/>
              <a:t>Synonyms - Resolved, determined, set.			Antonyms - Fearful, surrendering, yielding.	</a:t>
            </a:r>
          </a:p>
          <a:p>
            <a:pPr marL="0" indent="0">
              <a:buNone/>
            </a:pPr>
            <a:r>
              <a:rPr lang="en-US" dirty="0"/>
              <a:t> </a:t>
            </a:r>
          </a:p>
          <a:p>
            <a:pPr marL="0" indent="0">
              <a:buNone/>
            </a:pPr>
            <a:r>
              <a:rPr lang="en-US" dirty="0"/>
              <a:t>9.	Vehemently - (Adverb) - characterized by rancor or anger; violent.</a:t>
            </a:r>
          </a:p>
          <a:p>
            <a:pPr marL="0" indent="0">
              <a:buNone/>
            </a:pPr>
            <a:r>
              <a:rPr lang="en-US" dirty="0"/>
              <a:t>Example - After being slapped across the face a few times, the alligator snapped </a:t>
            </a:r>
            <a:r>
              <a:rPr lang="en-US" u="sng" dirty="0"/>
              <a:t>vehemently </a:t>
            </a:r>
            <a:r>
              <a:rPr lang="en-US" dirty="0"/>
              <a:t>at the foolish man.</a:t>
            </a:r>
          </a:p>
          <a:p>
            <a:pPr marL="0" indent="0">
              <a:buNone/>
            </a:pPr>
            <a:r>
              <a:rPr lang="en-US" dirty="0"/>
              <a:t>Synonyms - Angrily, fiercely, viciously.			Antonyms - Calmly, gently, mildly, tamely.</a:t>
            </a:r>
          </a:p>
          <a:p>
            <a:pPr marL="0" indent="0">
              <a:buNone/>
            </a:pPr>
            <a:r>
              <a:rPr lang="en-US" dirty="0"/>
              <a:t> </a:t>
            </a:r>
          </a:p>
          <a:p>
            <a:pPr marL="0" indent="0">
              <a:buNone/>
            </a:pPr>
            <a:r>
              <a:rPr lang="en-US" dirty="0"/>
              <a:t>10.	Welkin - the sky; the vault of heaven.</a:t>
            </a:r>
          </a:p>
          <a:p>
            <a:pPr marL="0" indent="0">
              <a:buNone/>
            </a:pPr>
            <a:r>
              <a:rPr lang="en-US" dirty="0"/>
              <a:t>Example - Clouds and birds and a shining sun were all that stood against the blue </a:t>
            </a:r>
            <a:r>
              <a:rPr lang="en-US" u="sng" dirty="0"/>
              <a:t>welkin</a:t>
            </a:r>
            <a:r>
              <a:rPr lang="en-US" dirty="0"/>
              <a:t> above.</a:t>
            </a:r>
          </a:p>
          <a:p>
            <a:pPr marL="0" indent="0">
              <a:buNone/>
            </a:pPr>
            <a:r>
              <a:rPr lang="en-US" dirty="0"/>
              <a:t>Synonyms - sky, heavens.				Antonym - Ground, earth.</a:t>
            </a:r>
          </a:p>
        </p:txBody>
      </p:sp>
    </p:spTree>
    <p:extLst>
      <p:ext uri="{BB962C8B-B14F-4D97-AF65-F5344CB8AC3E}">
        <p14:creationId xmlns:p14="http://schemas.microsoft.com/office/powerpoint/2010/main" val="401568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2</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This week, we’re going to dive into the first epic in the English language, </a:t>
            </a:r>
            <a:r>
              <a:rPr lang="en-US" i="1" dirty="0" smtClean="0"/>
              <a:t>Beowulf</a:t>
            </a:r>
            <a:r>
              <a:rPr lang="en-US" dirty="0" smtClean="0"/>
              <a:t>.</a:t>
            </a:r>
          </a:p>
          <a:p>
            <a:r>
              <a:rPr lang="en-US" i="1" dirty="0" smtClean="0"/>
              <a:t>Beowulf</a:t>
            </a:r>
            <a:r>
              <a:rPr lang="en-US" dirty="0" smtClean="0"/>
              <a:t> is an epic originally written in Old-English by an anonymous monk.</a:t>
            </a:r>
          </a:p>
          <a:p>
            <a:r>
              <a:rPr lang="en-US" dirty="0" smtClean="0"/>
              <a:t>It was written in England around 800 AD, but the story is set in Sweden and Denmark around 500 AD.</a:t>
            </a:r>
          </a:p>
          <a:p>
            <a:r>
              <a:rPr lang="en-US" dirty="0" smtClean="0"/>
              <a:t>Though the story is about pre-Christian Vikings, it is written by a Christian monk.  Thus, there will be a mish-mash of the two cultures in the story, and everything is written / viewed through the lens of a Christian author, not a Viking author.  You may notice this when the author looks down upon sacrificing to Viking gods, or neglects to even name a specific Viking god when narrating these sacrifices.  However, the author does not strictly scold his subjects.  He also praises their virtues:  strength, bravery, loyalty, generosity, and friendship.  Thus, the author’s view of the Viking culture is ambivalent – mixed – torn between lamenting their pagan religious practices and thirst for vengeance killing and missing their virtuous qualities.  The epic could be said to be an elegy for this side of the Viking way of life.</a:t>
            </a:r>
          </a:p>
          <a:p>
            <a:r>
              <a:rPr lang="en-US" dirty="0" smtClean="0"/>
              <a:t>Back in the story’s time, places like Sweden and Denmark were not whole united countries, but lands divided into Viking clan territories.  Each clan had its own warrior king, who fought alongside them in battle.  Each king selected thanes, loyal warriors that would fight alongside him and never leave the battlefield before he did.  In exchange, they would be given lands, titles, weapons, armor, gold, etc.</a:t>
            </a:r>
          </a:p>
          <a:p>
            <a:r>
              <a:rPr lang="en-US" dirty="0" smtClean="0"/>
              <a:t>For a thane to leave his king on the battlefield was treason, punished usually by banishment.</a:t>
            </a:r>
          </a:p>
          <a:p>
            <a:r>
              <a:rPr lang="en-US" dirty="0" smtClean="0"/>
              <a:t>Vikings killed each other frequently, and for various reasons:  conquest, gold, vengeance.  It is this last one, vengeance, that </a:t>
            </a:r>
            <a:r>
              <a:rPr lang="en-US" i="1" dirty="0" smtClean="0"/>
              <a:t>Beowulf </a:t>
            </a:r>
            <a:r>
              <a:rPr lang="en-US" dirty="0" smtClean="0"/>
              <a:t>focuses on the most.  The story has a fantasy side – heroes killing monsters – but it also has a deeper side – the endless cycle of vengeance killing and vendetta in Viking culture.  Just as Beowulf must always face another monster, no matter how many he kills, the Viking clans’ vengeance was also never ending.  No matter how many times one clan got back at the other for an old feud, someone would remember the grudge, and begin the feud again.</a:t>
            </a:r>
          </a:p>
        </p:txBody>
      </p:sp>
    </p:spTree>
    <p:extLst>
      <p:ext uri="{BB962C8B-B14F-4D97-AF65-F5344CB8AC3E}">
        <p14:creationId xmlns:p14="http://schemas.microsoft.com/office/powerpoint/2010/main" val="2341548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195</TotalTime>
  <Words>2098</Words>
  <Application>Microsoft Office PowerPoint</Application>
  <PresentationFormat>On-screen Show (4:3)</PresentationFormat>
  <Paragraphs>116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1.2.1 - Lecture</vt:lpstr>
      <vt:lpstr>Unit 1 – Week 2 – Day 1 - Lecture</vt:lpstr>
      <vt:lpstr>Day 1 - Verbs</vt:lpstr>
      <vt:lpstr>Day 1 – Action and Linking Verbs</vt:lpstr>
      <vt:lpstr>Day 1 – Helping Verbs</vt:lpstr>
      <vt:lpstr>Vocabulary - List 2</vt:lpstr>
      <vt:lpstr>Vocabulary List 2 – Words 1-5</vt:lpstr>
      <vt:lpstr>Vocabulary List 2 – Words 6-10</vt:lpstr>
      <vt:lpstr>Literature - Week 2</vt:lpstr>
      <vt:lpstr>Literature - Week 2 – Study Guide</vt:lpstr>
      <vt:lpstr>Literature – Week 2 – Beowulf Reading</vt:lpstr>
      <vt:lpstr>Writing - Week 2 – Journal Reflections</vt:lpstr>
      <vt:lpstr>Writing for Week 2 – Journal Topics</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30</cp:revision>
  <dcterms:created xsi:type="dcterms:W3CDTF">2006-08-16T00:00:00Z</dcterms:created>
  <dcterms:modified xsi:type="dcterms:W3CDTF">2020-08-26T14:43:10Z</dcterms:modified>
</cp:coreProperties>
</file>