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3" roundtripDataSignature="AMtx7mgcS11iyUecl1w+Kpl0FWwZDtfp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9"/>
          <p:cNvGrpSpPr/>
          <p:nvPr/>
        </p:nvGrpSpPr>
        <p:grpSpPr>
          <a:xfrm>
            <a:off x="-8466" y="-8468"/>
            <a:ext cx="9169804" cy="6874935"/>
            <a:chOff x="-8466" y="-8468"/>
            <a:chExt cx="9169804" cy="6874935"/>
          </a:xfrm>
        </p:grpSpPr>
        <p:cxnSp>
          <p:nvCxnSpPr>
            <p:cNvPr id="24" name="Google Shape;24;p19"/>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25" name="Google Shape;25;p19"/>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26" name="Google Shape;26;p19"/>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9"/>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9"/>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9"/>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0" name="Google Shape;30;p19"/>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9"/>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9"/>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9"/>
            <p:cNvSpPr/>
            <p:nvPr/>
          </p:nvSpPr>
          <p:spPr>
            <a:xfrm>
              <a:off x="-8466" y="-8468"/>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34" name="Google Shape;34;p19"/>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36" name="Google Shape;36;p1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8"/>
          <p:cNvSpPr txBox="1"/>
          <p:nvPr>
            <p:ph type="title"/>
          </p:nvPr>
        </p:nvSpPr>
        <p:spPr>
          <a:xfrm>
            <a:off x="609600" y="609600"/>
            <a:ext cx="6347714"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8"/>
          <p:cNvSpPr txBox="1"/>
          <p:nvPr>
            <p:ph idx="1" type="body"/>
          </p:nvPr>
        </p:nvSpPr>
        <p:spPr>
          <a:xfrm>
            <a:off x="609600" y="4470400"/>
            <a:ext cx="6347714"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3" name="Google Shape;93;p2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9"/>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9"/>
          <p:cNvSpPr txBox="1"/>
          <p:nvPr>
            <p:ph idx="1" type="body"/>
          </p:nvPr>
        </p:nvSpPr>
        <p:spPr>
          <a:xfrm>
            <a:off x="1101074" y="3632200"/>
            <a:ext cx="541980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99" name="Google Shape;99;p29"/>
          <p:cNvSpPr txBox="1"/>
          <p:nvPr>
            <p:ph idx="2" type="body"/>
          </p:nvPr>
        </p:nvSpPr>
        <p:spPr>
          <a:xfrm>
            <a:off x="609598" y="4470400"/>
            <a:ext cx="6347715"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0" name="Google Shape;100;p29"/>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9"/>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9"/>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9"/>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4" name="Google Shape;104;p29"/>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30"/>
          <p:cNvSpPr txBox="1"/>
          <p:nvPr>
            <p:ph type="title"/>
          </p:nvPr>
        </p:nvSpPr>
        <p:spPr>
          <a:xfrm>
            <a:off x="609598" y="1931988"/>
            <a:ext cx="6347715"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30"/>
          <p:cNvSpPr txBox="1"/>
          <p:nvPr>
            <p:ph idx="1"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8" name="Google Shape;108;p3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3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1"/>
          <p:cNvSpPr txBox="1"/>
          <p:nvPr>
            <p:ph type="title"/>
          </p:nvPr>
        </p:nvSpPr>
        <p:spPr>
          <a:xfrm>
            <a:off x="774885" y="609600"/>
            <a:ext cx="6072182"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1"/>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4" name="Google Shape;114;p31"/>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5" name="Google Shape;115;p3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31"/>
          <p:cNvSpPr txBox="1"/>
          <p:nvPr/>
        </p:nvSpPr>
        <p:spPr>
          <a:xfrm>
            <a:off x="482711" y="790378"/>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19" name="Google Shape;119;p31"/>
          <p:cNvSpPr txBox="1"/>
          <p:nvPr/>
        </p:nvSpPr>
        <p:spPr>
          <a:xfrm>
            <a:off x="6747699" y="2886556"/>
            <a:ext cx="457319"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2"/>
          <p:cNvSpPr txBox="1"/>
          <p:nvPr>
            <p:ph type="title"/>
          </p:nvPr>
        </p:nvSpPr>
        <p:spPr>
          <a:xfrm>
            <a:off x="615848" y="609600"/>
            <a:ext cx="6341465"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2"/>
          <p:cNvSpPr txBox="1"/>
          <p:nvPr>
            <p:ph idx="1" type="body"/>
          </p:nvPr>
        </p:nvSpPr>
        <p:spPr>
          <a:xfrm>
            <a:off x="609597" y="4013200"/>
            <a:ext cx="6347716"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3" name="Google Shape;123;p32"/>
          <p:cNvSpPr txBox="1"/>
          <p:nvPr>
            <p:ph idx="2" type="body"/>
          </p:nvPr>
        </p:nvSpPr>
        <p:spPr>
          <a:xfrm>
            <a:off x="609598" y="4527448"/>
            <a:ext cx="6347715"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4" name="Google Shape;124;p3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3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3"/>
          <p:cNvSpPr txBox="1"/>
          <p:nvPr>
            <p:ph idx="1" type="body"/>
          </p:nvPr>
        </p:nvSpPr>
        <p:spPr>
          <a:xfrm rot="5400000">
            <a:off x="1843070" y="927120"/>
            <a:ext cx="3880773" cy="6347714"/>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0" name="Google Shape;130;p3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4"/>
          <p:cNvSpPr txBox="1"/>
          <p:nvPr>
            <p:ph type="title"/>
          </p:nvPr>
        </p:nvSpPr>
        <p:spPr>
          <a:xfrm rot="5400000">
            <a:off x="3840993" y="2745919"/>
            <a:ext cx="5251451" cy="97881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4"/>
          <p:cNvSpPr txBox="1"/>
          <p:nvPr>
            <p:ph idx="1" type="body"/>
          </p:nvPr>
        </p:nvSpPr>
        <p:spPr>
          <a:xfrm rot="5400000">
            <a:off x="581386" y="637812"/>
            <a:ext cx="5251451" cy="5195026"/>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6" name="Google Shape;136;p3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20"/>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0"/>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2" name="Google Shape;42;p20"/>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0"/>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0"/>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1"/>
          <p:cNvSpPr txBox="1"/>
          <p:nvPr>
            <p:ph type="title"/>
          </p:nvPr>
        </p:nvSpPr>
        <p:spPr>
          <a:xfrm>
            <a:off x="609598" y="2700868"/>
            <a:ext cx="6347715"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 type="body"/>
          </p:nvPr>
        </p:nvSpPr>
        <p:spPr>
          <a:xfrm>
            <a:off x="609598" y="4527448"/>
            <a:ext cx="6347715"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48" name="Google Shape;48;p21"/>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1"/>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1"/>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2"/>
          <p:cNvSpPr txBox="1"/>
          <p:nvPr>
            <p:ph type="title"/>
          </p:nvPr>
        </p:nvSpPr>
        <p:spPr>
          <a:xfrm>
            <a:off x="609600"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 type="body"/>
          </p:nvPr>
        </p:nvSpPr>
        <p:spPr>
          <a:xfrm>
            <a:off x="609600" y="2160589"/>
            <a:ext cx="3088109"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4" name="Google Shape;54;p22"/>
          <p:cNvSpPr txBox="1"/>
          <p:nvPr>
            <p:ph idx="2" type="body"/>
          </p:nvPr>
        </p:nvSpPr>
        <p:spPr>
          <a:xfrm>
            <a:off x="3869204" y="2160590"/>
            <a:ext cx="3088110"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sz="1800"/>
            </a:lvl1pPr>
            <a:lvl2pPr indent="-309880" lvl="1" marL="914400" algn="l">
              <a:spcBef>
                <a:spcPts val="1000"/>
              </a:spcBef>
              <a:spcAft>
                <a:spcPts val="0"/>
              </a:spcAft>
              <a:buSzPts val="1280"/>
              <a:buChar char="►"/>
              <a:defRPr sz="1600"/>
            </a:lvl2pPr>
            <a:lvl3pPr indent="-299719" lvl="2" marL="1371600" algn="l">
              <a:spcBef>
                <a:spcPts val="1000"/>
              </a:spcBef>
              <a:spcAft>
                <a:spcPts val="0"/>
              </a:spcAft>
              <a:buSzPts val="1120"/>
              <a:buChar char="►"/>
              <a:defRPr sz="1400"/>
            </a:lvl3pPr>
            <a:lvl4pPr indent="-289560" lvl="3" marL="1828800" algn="l">
              <a:spcBef>
                <a:spcPts val="1000"/>
              </a:spcBef>
              <a:spcAft>
                <a:spcPts val="0"/>
              </a:spcAft>
              <a:buSzPts val="960"/>
              <a:buChar char="►"/>
              <a:defRPr sz="1200"/>
            </a:lvl4pPr>
            <a:lvl5pPr indent="-289560" lvl="4" marL="2286000" algn="l">
              <a:spcBef>
                <a:spcPts val="1000"/>
              </a:spcBef>
              <a:spcAft>
                <a:spcPts val="0"/>
              </a:spcAft>
              <a:buSzPts val="960"/>
              <a:buChar char="►"/>
              <a:defRPr sz="1200"/>
            </a:lvl5pPr>
            <a:lvl6pPr indent="-289560" lvl="5" marL="2743200" algn="l">
              <a:spcBef>
                <a:spcPts val="1000"/>
              </a:spcBef>
              <a:spcAft>
                <a:spcPts val="0"/>
              </a:spcAft>
              <a:buSzPts val="960"/>
              <a:buChar char="►"/>
              <a:defRPr sz="1200"/>
            </a:lvl6pPr>
            <a:lvl7pPr indent="-289560" lvl="6" marL="3200400" algn="l">
              <a:spcBef>
                <a:spcPts val="1000"/>
              </a:spcBef>
              <a:spcAft>
                <a:spcPts val="0"/>
              </a:spcAft>
              <a:buSzPts val="960"/>
              <a:buChar char="►"/>
              <a:defRPr sz="1200"/>
            </a:lvl7pPr>
            <a:lvl8pPr indent="-289559" lvl="7" marL="3657600" algn="l">
              <a:spcBef>
                <a:spcPts val="1000"/>
              </a:spcBef>
              <a:spcAft>
                <a:spcPts val="0"/>
              </a:spcAft>
              <a:buSzPts val="960"/>
              <a:buChar char="►"/>
              <a:defRPr sz="1200"/>
            </a:lvl8pPr>
            <a:lvl9pPr indent="-289559" lvl="8" marL="4114800" algn="l">
              <a:spcBef>
                <a:spcPts val="1000"/>
              </a:spcBef>
              <a:spcAft>
                <a:spcPts val="0"/>
              </a:spcAft>
              <a:buSzPts val="960"/>
              <a:buChar char="►"/>
              <a:defRPr sz="1200"/>
            </a:lvl9pPr>
          </a:lstStyle>
          <a:p/>
        </p:txBody>
      </p:sp>
      <p:sp>
        <p:nvSpPr>
          <p:cNvPr id="55" name="Google Shape;55;p22"/>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2"/>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3"/>
          <p:cNvSpPr txBox="1"/>
          <p:nvPr>
            <p:ph idx="1" type="body"/>
          </p:nvPr>
        </p:nvSpPr>
        <p:spPr>
          <a:xfrm>
            <a:off x="609599"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1" name="Google Shape;61;p23"/>
          <p:cNvSpPr txBox="1"/>
          <p:nvPr>
            <p:ph idx="2" type="body"/>
          </p:nvPr>
        </p:nvSpPr>
        <p:spPr>
          <a:xfrm>
            <a:off x="609599"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2" name="Google Shape;62;p23"/>
          <p:cNvSpPr txBox="1"/>
          <p:nvPr>
            <p:ph idx="3" type="body"/>
          </p:nvPr>
        </p:nvSpPr>
        <p:spPr>
          <a:xfrm>
            <a:off x="3866640" y="2160983"/>
            <a:ext cx="309067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3" name="Google Shape;63;p23"/>
          <p:cNvSpPr txBox="1"/>
          <p:nvPr>
            <p:ph idx="4" type="body"/>
          </p:nvPr>
        </p:nvSpPr>
        <p:spPr>
          <a:xfrm>
            <a:off x="3866640" y="2737246"/>
            <a:ext cx="3090672"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4" name="Google Shape;64;p23"/>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3"/>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3"/>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4"/>
          <p:cNvSpPr txBox="1"/>
          <p:nvPr>
            <p:ph type="title"/>
          </p:nvPr>
        </p:nvSpPr>
        <p:spPr>
          <a:xfrm>
            <a:off x="609599" y="609600"/>
            <a:ext cx="6347714"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4"/>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4"/>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5"/>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5"/>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5"/>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6"/>
          <p:cNvSpPr txBox="1"/>
          <p:nvPr>
            <p:ph type="title"/>
          </p:nvPr>
        </p:nvSpPr>
        <p:spPr>
          <a:xfrm>
            <a:off x="609599" y="1498604"/>
            <a:ext cx="2790182"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 type="body"/>
          </p:nvPr>
        </p:nvSpPr>
        <p:spPr>
          <a:xfrm>
            <a:off x="3571275" y="514925"/>
            <a:ext cx="3386037"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9" name="Google Shape;79;p26"/>
          <p:cNvSpPr txBox="1"/>
          <p:nvPr>
            <p:ph idx="2" type="body"/>
          </p:nvPr>
        </p:nvSpPr>
        <p:spPr>
          <a:xfrm>
            <a:off x="609599" y="2777069"/>
            <a:ext cx="2790182"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840"/>
              <a:buNone/>
              <a:defRPr sz="1050"/>
            </a:lvl2pPr>
            <a:lvl3pPr indent="-228600" lvl="2" marL="1371600" algn="l">
              <a:spcBef>
                <a:spcPts val="1000"/>
              </a:spcBef>
              <a:spcAft>
                <a:spcPts val="0"/>
              </a:spcAft>
              <a:buSzPts val="720"/>
              <a:buNone/>
              <a:defRPr sz="900"/>
            </a:lvl3pPr>
            <a:lvl4pPr indent="-228600" lvl="3" marL="1828800" algn="l">
              <a:spcBef>
                <a:spcPts val="1000"/>
              </a:spcBef>
              <a:spcAft>
                <a:spcPts val="0"/>
              </a:spcAft>
              <a:buSzPts val="600"/>
              <a:buNone/>
              <a:defRPr sz="750"/>
            </a:lvl4pPr>
            <a:lvl5pPr indent="-228600" lvl="4" marL="2286000" algn="l">
              <a:spcBef>
                <a:spcPts val="1000"/>
              </a:spcBef>
              <a:spcAft>
                <a:spcPts val="0"/>
              </a:spcAft>
              <a:buSzPts val="600"/>
              <a:buNone/>
              <a:defRPr sz="750"/>
            </a:lvl5pPr>
            <a:lvl6pPr indent="-228600" lvl="5" marL="2743200" algn="l">
              <a:spcBef>
                <a:spcPts val="1000"/>
              </a:spcBef>
              <a:spcAft>
                <a:spcPts val="0"/>
              </a:spcAft>
              <a:buSzPts val="600"/>
              <a:buNone/>
              <a:defRPr sz="750"/>
            </a:lvl6pPr>
            <a:lvl7pPr indent="-228600" lvl="6" marL="3200400" algn="l">
              <a:spcBef>
                <a:spcPts val="1000"/>
              </a:spcBef>
              <a:spcAft>
                <a:spcPts val="0"/>
              </a:spcAft>
              <a:buSzPts val="600"/>
              <a:buNone/>
              <a:defRPr sz="750"/>
            </a:lvl7pPr>
            <a:lvl8pPr indent="-228600" lvl="7" marL="3657600" algn="l">
              <a:spcBef>
                <a:spcPts val="1000"/>
              </a:spcBef>
              <a:spcAft>
                <a:spcPts val="0"/>
              </a:spcAft>
              <a:buSzPts val="600"/>
              <a:buNone/>
              <a:defRPr sz="750"/>
            </a:lvl8pPr>
            <a:lvl9pPr indent="-228600" lvl="8" marL="4114800" algn="l">
              <a:spcBef>
                <a:spcPts val="1000"/>
              </a:spcBef>
              <a:spcAft>
                <a:spcPts val="0"/>
              </a:spcAft>
              <a:buSzPts val="600"/>
              <a:buNone/>
              <a:defRPr sz="750"/>
            </a:lvl9pPr>
          </a:lstStyle>
          <a:p/>
        </p:txBody>
      </p:sp>
      <p:sp>
        <p:nvSpPr>
          <p:cNvPr id="80" name="Google Shape;80;p26"/>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6"/>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6"/>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7"/>
          <p:cNvSpPr txBox="1"/>
          <p:nvPr>
            <p:ph type="title"/>
          </p:nvPr>
        </p:nvSpPr>
        <p:spPr>
          <a:xfrm>
            <a:off x="609599" y="4800600"/>
            <a:ext cx="6347714"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7"/>
          <p:cNvSpPr/>
          <p:nvPr>
            <p:ph idx="2" type="pic"/>
          </p:nvPr>
        </p:nvSpPr>
        <p:spPr>
          <a:xfrm>
            <a:off x="609599" y="609600"/>
            <a:ext cx="6347714"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7"/>
          <p:cNvSpPr txBox="1"/>
          <p:nvPr>
            <p:ph idx="1" type="body"/>
          </p:nvPr>
        </p:nvSpPr>
        <p:spPr>
          <a:xfrm>
            <a:off x="609599" y="5367338"/>
            <a:ext cx="6347714"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87" name="Google Shape;87;p27"/>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7"/>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7"/>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8"/>
          <p:cNvGrpSpPr/>
          <p:nvPr/>
        </p:nvGrpSpPr>
        <p:grpSpPr>
          <a:xfrm>
            <a:off x="-8467" y="-8468"/>
            <a:ext cx="9169805" cy="6874935"/>
            <a:chOff x="-8467" y="-8468"/>
            <a:chExt cx="9169805" cy="6874935"/>
          </a:xfrm>
        </p:grpSpPr>
        <p:sp>
          <p:nvSpPr>
            <p:cNvPr id="7" name="Google Shape;7;p18"/>
            <p:cNvSpPr/>
            <p:nvPr/>
          </p:nvSpPr>
          <p:spPr>
            <a:xfrm>
              <a:off x="-8467" y="4013200"/>
              <a:ext cx="457200" cy="2853267"/>
            </a:xfrm>
            <a:custGeom>
              <a:rect b="b" l="l" r="r" t="t"/>
              <a:pathLst>
                <a:path extrusionOk="0" h="2853267" w="45720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 name="Google Shape;8;p18"/>
            <p:cNvCxnSpPr/>
            <p:nvPr/>
          </p:nvCxnSpPr>
          <p:spPr>
            <a:xfrm flipH="1" rot="10800000">
              <a:off x="5130830" y="4175605"/>
              <a:ext cx="4022475" cy="2682396"/>
            </a:xfrm>
            <a:prstGeom prst="straightConnector1">
              <a:avLst/>
            </a:prstGeom>
            <a:noFill/>
            <a:ln cap="flat" cmpd="sng" w="9525">
              <a:solidFill>
                <a:srgbClr val="D8D8D8"/>
              </a:solidFill>
              <a:prstDash val="solid"/>
              <a:round/>
              <a:headEnd len="sm" w="sm" type="none"/>
              <a:tailEnd len="sm" w="sm" type="none"/>
            </a:ln>
          </p:spPr>
        </p:cxnSp>
        <p:cxnSp>
          <p:nvCxnSpPr>
            <p:cNvPr id="9" name="Google Shape;9;p18"/>
            <p:cNvCxnSpPr/>
            <p:nvPr/>
          </p:nvCxnSpPr>
          <p:spPr>
            <a:xfrm>
              <a:off x="7042707" y="0"/>
              <a:ext cx="1219200" cy="6858000"/>
            </a:xfrm>
            <a:prstGeom prst="straightConnector1">
              <a:avLst/>
            </a:prstGeom>
            <a:noFill/>
            <a:ln cap="flat" cmpd="sng" w="9525">
              <a:solidFill>
                <a:srgbClr val="BFBFBF"/>
              </a:solidFill>
              <a:prstDash val="solid"/>
              <a:round/>
              <a:headEnd len="sm" w="sm" type="none"/>
              <a:tailEnd len="sm" w="sm" type="none"/>
            </a:ln>
          </p:spPr>
        </p:cxnSp>
        <p:sp>
          <p:nvSpPr>
            <p:cNvPr id="10" name="Google Shape;10;p18"/>
            <p:cNvSpPr/>
            <p:nvPr/>
          </p:nvSpPr>
          <p:spPr>
            <a:xfrm>
              <a:off x="6891896" y="1"/>
              <a:ext cx="2269442" cy="6866466"/>
            </a:xfrm>
            <a:custGeom>
              <a:rect b="b" l="l" r="r" t="t"/>
              <a:pathLst>
                <a:path extrusionOk="0" h="6866466" w="2269442">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8"/>
            <p:cNvSpPr/>
            <p:nvPr/>
          </p:nvSpPr>
          <p:spPr>
            <a:xfrm>
              <a:off x="7205158" y="-8467"/>
              <a:ext cx="1948147" cy="6866467"/>
            </a:xfrm>
            <a:custGeom>
              <a:rect b="b" l="l" r="r" t="t"/>
              <a:pathLst>
                <a:path extrusionOk="0" h="6866467" w="194814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8"/>
            <p:cNvSpPr/>
            <p:nvPr/>
          </p:nvSpPr>
          <p:spPr>
            <a:xfrm>
              <a:off x="6637896" y="3920066"/>
              <a:ext cx="2513565" cy="2937933"/>
            </a:xfrm>
            <a:custGeom>
              <a:rect b="b" l="l" r="r" t="t"/>
              <a:pathLst>
                <a:path extrusionOk="0" h="3810000" w="3259667">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8"/>
            <p:cNvSpPr/>
            <p:nvPr/>
          </p:nvSpPr>
          <p:spPr>
            <a:xfrm>
              <a:off x="7010429" y="-8467"/>
              <a:ext cx="2142876" cy="6866467"/>
            </a:xfrm>
            <a:custGeom>
              <a:rect b="b" l="l" r="r" t="t"/>
              <a:pathLst>
                <a:path extrusionOk="0" h="6866467" w="2853267">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4" name="Google Shape;14;p18"/>
            <p:cNvSpPr/>
            <p:nvPr/>
          </p:nvSpPr>
          <p:spPr>
            <a:xfrm>
              <a:off x="8295776" y="-8467"/>
              <a:ext cx="857530" cy="6866467"/>
            </a:xfrm>
            <a:custGeom>
              <a:rect b="b" l="l" r="r" t="t"/>
              <a:pathLst>
                <a:path extrusionOk="0" h="6866467" w="1286933">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8"/>
            <p:cNvSpPr/>
            <p:nvPr/>
          </p:nvSpPr>
          <p:spPr>
            <a:xfrm>
              <a:off x="8077231" y="-8468"/>
              <a:ext cx="1066770" cy="6866467"/>
            </a:xfrm>
            <a:custGeom>
              <a:rect b="b" l="l" r="r" t="t"/>
              <a:pathLst>
                <a:path extrusionOk="0" h="6866467" w="1270244">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8"/>
            <p:cNvSpPr/>
            <p:nvPr/>
          </p:nvSpPr>
          <p:spPr>
            <a:xfrm>
              <a:off x="8060297" y="4893733"/>
              <a:ext cx="1094086" cy="1964267"/>
            </a:xfrm>
            <a:custGeom>
              <a:rect b="b" l="l" r="r" t="t"/>
              <a:pathLst>
                <a:path extrusionOk="0" h="3268133" w="18203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8"/>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8"/>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8"/>
          <p:cNvSpPr txBox="1"/>
          <p:nvPr>
            <p:ph idx="10" type="dt"/>
          </p:nvPr>
        </p:nvSpPr>
        <p:spPr>
          <a:xfrm>
            <a:off x="5405258" y="6041363"/>
            <a:ext cx="68413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8"/>
          <p:cNvSpPr txBox="1"/>
          <p:nvPr>
            <p:ph idx="11" type="ftr"/>
          </p:nvPr>
        </p:nvSpPr>
        <p:spPr>
          <a:xfrm>
            <a:off x="609599" y="6041363"/>
            <a:ext cx="462297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8"/>
          <p:cNvSpPr txBox="1"/>
          <p:nvPr>
            <p:ph idx="12" type="sldNum"/>
          </p:nvPr>
        </p:nvSpPr>
        <p:spPr>
          <a:xfrm>
            <a:off x="6444676" y="6041363"/>
            <a:ext cx="5126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130595" y="2404534"/>
            <a:ext cx="5826719"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Trebuchet MS"/>
              <a:buNone/>
            </a:pPr>
            <a:r>
              <a:rPr lang="en-US"/>
              <a:t>1.2.2 - Lecture</a:t>
            </a:r>
            <a:endParaRPr/>
          </a:p>
        </p:txBody>
      </p:sp>
      <p:sp>
        <p:nvSpPr>
          <p:cNvPr id="144" name="Google Shape;144;p1"/>
          <p:cNvSpPr txBox="1"/>
          <p:nvPr>
            <p:ph idx="1" type="subTitle"/>
          </p:nvPr>
        </p:nvSpPr>
        <p:spPr>
          <a:xfrm>
            <a:off x="1130595" y="4050834"/>
            <a:ext cx="5826719" cy="1096899"/>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1440"/>
              <a:buNone/>
            </a:pPr>
            <a:r>
              <a:rPr lang="en-US"/>
              <a:t>Lessons for Unit 1, Week 2, Day 2 or Mr. Valentine’s English Class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1 – Words 16-20</a:t>
            </a:r>
            <a:endParaRPr/>
          </a:p>
        </p:txBody>
      </p:sp>
      <p:sp>
        <p:nvSpPr>
          <p:cNvPr id="198" name="Google Shape;198;p10"/>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16.	Sentinel - (Noun) - a person or thing that watches or stands as if watching.</a:t>
            </a:r>
            <a:endParaRPr/>
          </a:p>
          <a:p>
            <a:pPr indent="0" lvl="0" marL="0" rtl="0" algn="l">
              <a:lnSpc>
                <a:spcPct val="80000"/>
              </a:lnSpc>
              <a:spcBef>
                <a:spcPts val="1000"/>
              </a:spcBef>
              <a:spcAft>
                <a:spcPts val="0"/>
              </a:spcAft>
              <a:buSzPts val="1116"/>
              <a:buNone/>
            </a:pPr>
            <a:r>
              <a:rPr lang="en-US" sz="1395"/>
              <a:t>Example - The </a:t>
            </a:r>
            <a:r>
              <a:rPr lang="en-US" sz="1395" u="sng"/>
              <a:t>sentinel </a:t>
            </a:r>
            <a:r>
              <a:rPr lang="en-US" sz="1395"/>
              <a:t>stood at the top of the tower, looking for signs of approaching enemies.</a:t>
            </a:r>
            <a:endParaRPr/>
          </a:p>
          <a:p>
            <a:pPr indent="0" lvl="0" marL="0" rtl="0" algn="l">
              <a:lnSpc>
                <a:spcPct val="80000"/>
              </a:lnSpc>
              <a:spcBef>
                <a:spcPts val="1000"/>
              </a:spcBef>
              <a:spcAft>
                <a:spcPts val="0"/>
              </a:spcAft>
              <a:buSzPts val="1116"/>
              <a:buNone/>
            </a:pPr>
            <a:r>
              <a:rPr lang="en-US" sz="1395"/>
              <a:t>Synonyms - Sentry, watchman, guard, lookout.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17.	Succor - (Noun) - help; relief; aid; assistance.</a:t>
            </a:r>
            <a:endParaRPr/>
          </a:p>
          <a:p>
            <a:pPr indent="0" lvl="0" marL="0" rtl="0" algn="l">
              <a:lnSpc>
                <a:spcPct val="80000"/>
              </a:lnSpc>
              <a:spcBef>
                <a:spcPts val="1000"/>
              </a:spcBef>
              <a:spcAft>
                <a:spcPts val="0"/>
              </a:spcAft>
              <a:buSzPts val="1116"/>
              <a:buNone/>
            </a:pPr>
            <a:r>
              <a:rPr lang="en-US" sz="1395"/>
              <a:t>Example - The water was a welcome </a:t>
            </a:r>
            <a:r>
              <a:rPr lang="en-US" sz="1395" u="sng"/>
              <a:t>succor</a:t>
            </a:r>
            <a:r>
              <a:rPr lang="en-US" sz="1395"/>
              <a:t> for the thirsty man.</a:t>
            </a:r>
            <a:endParaRPr/>
          </a:p>
          <a:p>
            <a:pPr indent="0" lvl="0" marL="0" rtl="0" algn="l">
              <a:lnSpc>
                <a:spcPct val="80000"/>
              </a:lnSpc>
              <a:spcBef>
                <a:spcPts val="1000"/>
              </a:spcBef>
              <a:spcAft>
                <a:spcPts val="0"/>
              </a:spcAft>
              <a:buSzPts val="1116"/>
              <a:buNone/>
            </a:pPr>
            <a:r>
              <a:rPr lang="en-US" sz="1395"/>
              <a:t>Synonyms - Help, relief, aid, assistance.		Antonyms - Hindrance, hurt, injury.</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18.	Wanton - (Adjective) - deliberate and without motive or provocation; uncalled-for; headstrong; willful.</a:t>
            </a:r>
            <a:endParaRPr/>
          </a:p>
          <a:p>
            <a:pPr indent="0" lvl="0" marL="0" rtl="0" algn="l">
              <a:lnSpc>
                <a:spcPct val="80000"/>
              </a:lnSpc>
              <a:spcBef>
                <a:spcPts val="1000"/>
              </a:spcBef>
              <a:spcAft>
                <a:spcPts val="0"/>
              </a:spcAft>
              <a:buSzPts val="1116"/>
              <a:buNone/>
            </a:pPr>
            <a:r>
              <a:rPr lang="en-US" sz="1395"/>
              <a:t>Example - He supposed her behavior was </a:t>
            </a:r>
            <a:r>
              <a:rPr lang="en-US" sz="1395" u="sng"/>
              <a:t>wanton</a:t>
            </a:r>
            <a:r>
              <a:rPr lang="en-US" sz="1395"/>
              <a:t>, for she defied the rules without any reason whatsoever.</a:t>
            </a:r>
            <a:endParaRPr/>
          </a:p>
          <a:p>
            <a:pPr indent="0" lvl="0" marL="0" rtl="0" algn="l">
              <a:lnSpc>
                <a:spcPct val="80000"/>
              </a:lnSpc>
              <a:spcBef>
                <a:spcPts val="1000"/>
              </a:spcBef>
              <a:spcAft>
                <a:spcPts val="0"/>
              </a:spcAft>
              <a:buSzPts val="1116"/>
              <a:buNone/>
            </a:pPr>
            <a:r>
              <a:rPr lang="en-US" sz="1395"/>
              <a:t>Synonyms - Uncalled for, headstrong, willful, rash, reckless.	Antonyms - Reasonable, sensible, careful, wise.</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19.	Winsome - (Adjective) - sweetly or innocently charming; winning; engaging.</a:t>
            </a:r>
            <a:endParaRPr/>
          </a:p>
          <a:p>
            <a:pPr indent="0" lvl="0" marL="0" rtl="0" algn="l">
              <a:lnSpc>
                <a:spcPct val="80000"/>
              </a:lnSpc>
              <a:spcBef>
                <a:spcPts val="1000"/>
              </a:spcBef>
              <a:spcAft>
                <a:spcPts val="0"/>
              </a:spcAft>
              <a:buSzPts val="1116"/>
              <a:buNone/>
            </a:pPr>
            <a:r>
              <a:rPr lang="en-US" sz="1395"/>
              <a:t>Example - She won the crowd over with a </a:t>
            </a:r>
            <a:r>
              <a:rPr lang="en-US" sz="1395" u="sng"/>
              <a:t>winsome</a:t>
            </a:r>
            <a:r>
              <a:rPr lang="en-US" sz="1395"/>
              <a:t> smile.</a:t>
            </a:r>
            <a:endParaRPr/>
          </a:p>
          <a:p>
            <a:pPr indent="0" lvl="0" marL="0" rtl="0" algn="l">
              <a:lnSpc>
                <a:spcPct val="80000"/>
              </a:lnSpc>
              <a:spcBef>
                <a:spcPts val="1000"/>
              </a:spcBef>
              <a:spcAft>
                <a:spcPts val="0"/>
              </a:spcAft>
              <a:buSzPts val="1116"/>
              <a:buNone/>
            </a:pPr>
            <a:r>
              <a:rPr lang="en-US" sz="1395"/>
              <a:t>Synonyms - charming, winning, engaging.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20.	Ween - (Verb) - to think, suppose, expect, hope, or intend.</a:t>
            </a:r>
            <a:endParaRPr/>
          </a:p>
          <a:p>
            <a:pPr indent="0" lvl="0" marL="0" rtl="0" algn="l">
              <a:lnSpc>
                <a:spcPct val="80000"/>
              </a:lnSpc>
              <a:spcBef>
                <a:spcPts val="1000"/>
              </a:spcBef>
              <a:spcAft>
                <a:spcPts val="0"/>
              </a:spcAft>
              <a:buSzPts val="1116"/>
              <a:buNone/>
            </a:pPr>
            <a:r>
              <a:rPr lang="en-US" sz="1395"/>
              <a:t>Example - He is on vacation, I </a:t>
            </a:r>
            <a:r>
              <a:rPr lang="en-US" sz="1395" u="sng"/>
              <a:t>ween</a:t>
            </a:r>
            <a:r>
              <a:rPr lang="en-US" sz="1395"/>
              <a:t>.</a:t>
            </a:r>
            <a:endParaRPr/>
          </a:p>
          <a:p>
            <a:pPr indent="0" lvl="0" marL="0" rtl="0" algn="l">
              <a:lnSpc>
                <a:spcPct val="80000"/>
              </a:lnSpc>
              <a:spcBef>
                <a:spcPts val="1000"/>
              </a:spcBef>
              <a:spcAft>
                <a:spcPts val="0"/>
              </a:spcAft>
              <a:buSzPts val="1116"/>
              <a:buNone/>
            </a:pPr>
            <a:r>
              <a:rPr lang="en-US" sz="1395"/>
              <a:t>Synonyms - Think, suppose.					Antonyms - N/A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2</a:t>
            </a:r>
            <a:endParaRPr/>
          </a:p>
        </p:txBody>
      </p:sp>
      <p:sp>
        <p:nvSpPr>
          <p:cNvPr id="204" name="Google Shape;204;p11"/>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684"/>
              <a:buChar char="►"/>
            </a:pPr>
            <a:r>
              <a:rPr lang="en-US" sz="855"/>
              <a:t>Yesterday, we read of Hrothgar, king of the Danes.</a:t>
            </a:r>
            <a:endParaRPr/>
          </a:p>
          <a:p>
            <a:pPr indent="-342900" lvl="0" marL="342900" rtl="0" algn="l">
              <a:lnSpc>
                <a:spcPct val="80000"/>
              </a:lnSpc>
              <a:spcBef>
                <a:spcPts val="1000"/>
              </a:spcBef>
              <a:spcAft>
                <a:spcPts val="0"/>
              </a:spcAft>
              <a:buSzPts val="684"/>
              <a:buChar char="►"/>
            </a:pPr>
            <a:r>
              <a:rPr lang="en-US" sz="855"/>
              <a:t>Hrothgar and his Danes (aka the Scyldings) were very successful in battle.  They conquered many neighboring peoples, and made them pay tribute.</a:t>
            </a:r>
            <a:endParaRPr/>
          </a:p>
          <a:p>
            <a:pPr indent="-342900" lvl="0" marL="342900" rtl="0" algn="l">
              <a:lnSpc>
                <a:spcPct val="80000"/>
              </a:lnSpc>
              <a:spcBef>
                <a:spcPts val="1000"/>
              </a:spcBef>
              <a:spcAft>
                <a:spcPts val="0"/>
              </a:spcAft>
              <a:buSzPts val="684"/>
              <a:buChar char="►"/>
            </a:pPr>
            <a:r>
              <a:rPr lang="en-US" sz="855"/>
              <a:t>After their many successes, they built a great mead hall – a place to celebrate their victories, eat, drink mead, tell stories, and be merry.</a:t>
            </a:r>
            <a:endParaRPr/>
          </a:p>
          <a:p>
            <a:pPr indent="-342900" lvl="0" marL="342900" rtl="0" algn="l">
              <a:lnSpc>
                <a:spcPct val="80000"/>
              </a:lnSpc>
              <a:spcBef>
                <a:spcPts val="1000"/>
              </a:spcBef>
              <a:spcAft>
                <a:spcPts val="0"/>
              </a:spcAft>
              <a:buSzPts val="684"/>
              <a:buChar char="►"/>
            </a:pPr>
            <a:r>
              <a:rPr lang="en-US" sz="855"/>
              <a:t>Their celebrations were loud, and contained Christian songs.  This angered the nearby monster, Grendel, a descendant of biblical Cain, the first murderer.</a:t>
            </a:r>
            <a:endParaRPr/>
          </a:p>
          <a:p>
            <a:pPr indent="-342900" lvl="0" marL="342900" rtl="0" algn="l">
              <a:lnSpc>
                <a:spcPct val="80000"/>
              </a:lnSpc>
              <a:spcBef>
                <a:spcPts val="1000"/>
              </a:spcBef>
              <a:spcAft>
                <a:spcPts val="0"/>
              </a:spcAft>
              <a:buSzPts val="684"/>
              <a:buChar char="►"/>
            </a:pPr>
            <a:r>
              <a:rPr lang="en-US" sz="855"/>
              <a:t>Grendel wrecked their party and ate many of the warriors up.  He continued doing this for about 11 / /12 years.  Thus, the Danes were not able to party, any more.  No more songs or celebrations.  The mead hall, Heorot, now stands empty and silent.</a:t>
            </a:r>
            <a:endParaRPr/>
          </a:p>
          <a:p>
            <a:pPr indent="-342900" lvl="0" marL="342900" rtl="0" algn="l">
              <a:lnSpc>
                <a:spcPct val="80000"/>
              </a:lnSpc>
              <a:spcBef>
                <a:spcPts val="1000"/>
              </a:spcBef>
              <a:spcAft>
                <a:spcPts val="0"/>
              </a:spcAft>
              <a:buSzPts val="684"/>
              <a:buChar char="►"/>
            </a:pPr>
            <a:r>
              <a:rPr lang="en-US" sz="855"/>
              <a:t>Over the seas in Sweden, in the land of the Geats, Beowulf hears of the Danes’ problems.  He asks his king / uncle Hygelac for permission to go help Hrothgar.  King Hygelac grants permission, Beowulf gathers up brave thanes, and they sail for Denmark.</a:t>
            </a:r>
            <a:endParaRPr/>
          </a:p>
          <a:p>
            <a:pPr indent="-342900" lvl="0" marL="342900" rtl="0" algn="l">
              <a:lnSpc>
                <a:spcPct val="80000"/>
              </a:lnSpc>
              <a:spcBef>
                <a:spcPts val="1000"/>
              </a:spcBef>
              <a:spcAft>
                <a:spcPts val="0"/>
              </a:spcAft>
              <a:buSzPts val="684"/>
              <a:buChar char="►"/>
            </a:pPr>
            <a:r>
              <a:rPr lang="en-US" sz="855"/>
              <a:t>Once there, Beowulf introduces himself to the coast guard / watchman / sentry / sentinel that guards the beach.  Furthermore, he introduces himself to the doorman at Heorot, and finally, to King Hrothgar himself.</a:t>
            </a:r>
            <a:endParaRPr/>
          </a:p>
          <a:p>
            <a:pPr indent="-342900" lvl="0" marL="342900" rtl="0" algn="l">
              <a:lnSpc>
                <a:spcPct val="80000"/>
              </a:lnSpc>
              <a:spcBef>
                <a:spcPts val="1000"/>
              </a:spcBef>
              <a:spcAft>
                <a:spcPts val="0"/>
              </a:spcAft>
              <a:buSzPts val="684"/>
              <a:buChar char="►"/>
            </a:pPr>
            <a:r>
              <a:rPr lang="en-US" sz="855"/>
              <a:t>Hrothgar is pleased that Beowulf has come to help them.  He knew Beowulf’s father, Ecgtheow, long ago, and even saved his life once by paying off his wergild – his life-debt or man-price – when Ecgtheow had killed a man from another clan.</a:t>
            </a:r>
            <a:endParaRPr/>
          </a:p>
          <a:p>
            <a:pPr indent="-342900" lvl="0" marL="342900" rtl="0" algn="l">
              <a:lnSpc>
                <a:spcPct val="80000"/>
              </a:lnSpc>
              <a:spcBef>
                <a:spcPts val="1000"/>
              </a:spcBef>
              <a:spcAft>
                <a:spcPts val="0"/>
              </a:spcAft>
              <a:buSzPts val="684"/>
              <a:buChar char="►"/>
            </a:pPr>
            <a:r>
              <a:rPr lang="en-US" sz="855"/>
              <a:t>Many are happy to see Beowulf, and hope that he will kill the monster Grendel.</a:t>
            </a:r>
            <a:endParaRPr/>
          </a:p>
          <a:p>
            <a:pPr indent="-342900" lvl="0" marL="342900" rtl="0" algn="l">
              <a:lnSpc>
                <a:spcPct val="80000"/>
              </a:lnSpc>
              <a:spcBef>
                <a:spcPts val="1000"/>
              </a:spcBef>
              <a:spcAft>
                <a:spcPts val="0"/>
              </a:spcAft>
              <a:buSzPts val="684"/>
              <a:buChar char="►"/>
            </a:pPr>
            <a:r>
              <a:rPr lang="en-US" sz="855"/>
              <a:t>Not all are happy, however.  Unferth, one of Hrothgar’s top thanes, advisors, and also a mean drunk who hates anyone better than him, is going to try to pick a fight with Beowulf.</a:t>
            </a:r>
            <a:endParaRPr/>
          </a:p>
          <a:p>
            <a:pPr indent="-342900" lvl="0" marL="342900" rtl="0" algn="l">
              <a:lnSpc>
                <a:spcPct val="80000"/>
              </a:lnSpc>
              <a:spcBef>
                <a:spcPts val="1000"/>
              </a:spcBef>
              <a:spcAft>
                <a:spcPts val="0"/>
              </a:spcAft>
              <a:buSzPts val="684"/>
              <a:buChar char="►"/>
            </a:pPr>
            <a:r>
              <a:rPr lang="en-US" sz="855"/>
              <a:t>See what he says in today’s readings, and how Beowulf responds.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228600" y="228600"/>
            <a:ext cx="8458200"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2 – Study Guide</a:t>
            </a:r>
            <a:endParaRPr/>
          </a:p>
        </p:txBody>
      </p:sp>
      <p:sp>
        <p:nvSpPr>
          <p:cNvPr id="210" name="Google Shape;210;p12"/>
          <p:cNvSpPr txBox="1"/>
          <p:nvPr>
            <p:ph idx="1" type="body"/>
          </p:nvPr>
        </p:nvSpPr>
        <p:spPr>
          <a:xfrm>
            <a:off x="304800" y="928295"/>
            <a:ext cx="9067800" cy="4570482"/>
          </a:xfrm>
          <a:prstGeom prst="rect">
            <a:avLst/>
          </a:prstGeom>
          <a:noFill/>
          <a:ln>
            <a:noFill/>
          </a:ln>
        </p:spPr>
        <p:txBody>
          <a:bodyPr anchorCtr="0" anchor="ctr" bIns="45700" lIns="91425" spcFirstLastPara="1" rIns="91425" wrap="square" tIns="45700">
            <a:spAutoFit/>
          </a:bodyPr>
          <a:lstStyle/>
          <a:p>
            <a:pPr indent="0" lvl="0" marL="0" rtl="0" algn="l">
              <a:spcBef>
                <a:spcPts val="0"/>
              </a:spcBef>
              <a:spcAft>
                <a:spcPts val="0"/>
              </a:spcAft>
              <a:buSzPts val="1440"/>
              <a:buNone/>
            </a:pPr>
            <a:r>
              <a:rPr lang="en-US"/>
              <a:t>1.  (From Vocab and Review) - Know alliteration, kennings, epic heroes, and the Anglo-Saxon virtues from last week.</a:t>
            </a:r>
            <a:endParaRPr/>
          </a:p>
          <a:p>
            <a:pPr indent="0" lvl="0" marL="0" rtl="0" algn="l">
              <a:spcBef>
                <a:spcPts val="1000"/>
              </a:spcBef>
              <a:spcAft>
                <a:spcPts val="0"/>
              </a:spcAft>
              <a:buSzPts val="1440"/>
              <a:buNone/>
            </a:pPr>
            <a:r>
              <a:rPr lang="en-US"/>
              <a:t>2.  Who, according to scholars, wrote </a:t>
            </a:r>
            <a:r>
              <a:rPr i="1" lang="en-US"/>
              <a:t>Beowulf</a:t>
            </a:r>
            <a:r>
              <a:rPr lang="en-US"/>
              <a:t>?</a:t>
            </a:r>
            <a:endParaRPr/>
          </a:p>
          <a:p>
            <a:pPr indent="0" lvl="0" marL="0" rtl="0" algn="l">
              <a:spcBef>
                <a:spcPts val="1000"/>
              </a:spcBef>
              <a:spcAft>
                <a:spcPts val="0"/>
              </a:spcAft>
              <a:buSzPts val="1440"/>
              <a:buNone/>
            </a:pPr>
            <a:r>
              <a:rPr lang="en-US"/>
              <a:t>3.  Why does King Hrothgar of the Danes build Heorot?</a:t>
            </a:r>
            <a:endParaRPr/>
          </a:p>
          <a:p>
            <a:pPr indent="0" lvl="0" marL="0" rtl="0" algn="l">
              <a:spcBef>
                <a:spcPts val="1000"/>
              </a:spcBef>
              <a:spcAft>
                <a:spcPts val="0"/>
              </a:spcAft>
              <a:buSzPts val="1440"/>
              <a:buNone/>
            </a:pPr>
            <a:r>
              <a:rPr lang="en-US"/>
              <a:t>4.  Who attacks Heorot, and why?</a:t>
            </a:r>
            <a:endParaRPr/>
          </a:p>
          <a:p>
            <a:pPr indent="0" lvl="0" marL="0" rtl="0" algn="l">
              <a:spcBef>
                <a:spcPts val="1000"/>
              </a:spcBef>
              <a:spcAft>
                <a:spcPts val="0"/>
              </a:spcAft>
              <a:buSzPts val="1440"/>
              <a:buNone/>
            </a:pPr>
            <a:r>
              <a:rPr lang="en-US"/>
              <a:t>5.  What biblical figure does the monster descend from, and what was his crime?</a:t>
            </a:r>
            <a:endParaRPr/>
          </a:p>
          <a:p>
            <a:pPr indent="0" lvl="0" marL="0" rtl="0" algn="l">
              <a:spcBef>
                <a:spcPts val="1000"/>
              </a:spcBef>
              <a:spcAft>
                <a:spcPts val="0"/>
              </a:spcAft>
              <a:buSzPts val="1440"/>
              <a:buNone/>
            </a:pPr>
            <a:r>
              <a:rPr lang="en-US"/>
              <a:t>6.  Who comes to slay the monster, and why?</a:t>
            </a:r>
            <a:endParaRPr/>
          </a:p>
          <a:p>
            <a:pPr indent="0" lvl="0" marL="0" rtl="0" algn="l">
              <a:spcBef>
                <a:spcPts val="1000"/>
              </a:spcBef>
              <a:spcAft>
                <a:spcPts val="0"/>
              </a:spcAft>
              <a:buSzPts val="1440"/>
              <a:buNone/>
            </a:pPr>
            <a:r>
              <a:rPr lang="en-US"/>
              <a:t>7.  What does Unferth claim about Beowulf, and how does he respond?</a:t>
            </a:r>
            <a:endParaRPr/>
          </a:p>
          <a:p>
            <a:pPr indent="0" lvl="0" marL="0" rtl="0" algn="l">
              <a:spcBef>
                <a:spcPts val="1000"/>
              </a:spcBef>
              <a:spcAft>
                <a:spcPts val="0"/>
              </a:spcAft>
              <a:buSzPts val="1440"/>
              <a:buNone/>
            </a:pPr>
            <a:r>
              <a:rPr lang="en-US"/>
              <a:t>8.  How many serpents did Beowulf slay?</a:t>
            </a:r>
            <a:endParaRPr/>
          </a:p>
          <a:p>
            <a:pPr indent="0" lvl="0" marL="0" rtl="0" algn="l">
              <a:spcBef>
                <a:spcPts val="1000"/>
              </a:spcBef>
              <a:spcAft>
                <a:spcPts val="0"/>
              </a:spcAft>
              <a:buSzPts val="1440"/>
              <a:buNone/>
            </a:pPr>
            <a:r>
              <a:rPr lang="en-US"/>
              <a:t>9.  How does Beowulf show strength and courage in the swimming match?</a:t>
            </a:r>
            <a:endParaRPr/>
          </a:p>
          <a:p>
            <a:pPr indent="0" lvl="0" marL="0" rtl="0" algn="l">
              <a:spcBef>
                <a:spcPts val="1000"/>
              </a:spcBef>
              <a:spcAft>
                <a:spcPts val="0"/>
              </a:spcAft>
              <a:buSzPts val="1440"/>
              <a:buNone/>
            </a:pPr>
            <a:r>
              <a:rPr lang="en-US"/>
              <a:t>10.  Why does Beowulf not use weapons against Grendel, and what virtues does this show?</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Literature – Week 2 – Beowulf Reading</a:t>
            </a:r>
            <a:endParaRPr/>
          </a:p>
        </p:txBody>
      </p:sp>
      <p:sp>
        <p:nvSpPr>
          <p:cNvPr id="216" name="Google Shape;216;p1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Accompanying this slide-show today is a reading from Beowulf.  It is titled 1.2.2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endParaRPr/>
          </a:p>
          <a:p>
            <a:pPr indent="-342900" lvl="0" marL="342900" rtl="0" algn="l">
              <a:spcBef>
                <a:spcPts val="1000"/>
              </a:spcBef>
              <a:spcAft>
                <a:spcPts val="0"/>
              </a:spcAft>
              <a:buSzPts val="1440"/>
              <a:buChar char="►"/>
            </a:pPr>
            <a:r>
              <a:rPr lang="en-US"/>
              <a:t>Each day’s “exercise” portion will ask about the study guide questions relevant to that day’s lecture and readings.  If it hasn’t asked one of them yet, you’ll likely see it on the next day’s exercises, or the day after that.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 Week 2 – Outlining</a:t>
            </a:r>
            <a:endParaRPr/>
          </a:p>
        </p:txBody>
      </p:sp>
      <p:sp>
        <p:nvSpPr>
          <p:cNvPr id="222" name="Google Shape;222;p1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Every so often, in English class (and others), a writing assignment comes along.</a:t>
            </a:r>
            <a:endParaRPr/>
          </a:p>
          <a:p>
            <a:pPr indent="-342900" lvl="0" marL="342900" rtl="0" algn="l">
              <a:spcBef>
                <a:spcPts val="1000"/>
              </a:spcBef>
              <a:spcAft>
                <a:spcPts val="0"/>
              </a:spcAft>
              <a:buSzPts val="1440"/>
              <a:buChar char="►"/>
            </a:pPr>
            <a:r>
              <a:rPr lang="en-US"/>
              <a:t>Last week, we discussed brainstorming as a good way to start off with any given writing assignment.</a:t>
            </a:r>
            <a:endParaRPr/>
          </a:p>
          <a:p>
            <a:pPr indent="-342900" lvl="0" marL="342900" rtl="0" algn="l">
              <a:spcBef>
                <a:spcPts val="1000"/>
              </a:spcBef>
              <a:spcAft>
                <a:spcPts val="0"/>
              </a:spcAft>
              <a:buSzPts val="1440"/>
              <a:buChar char="►"/>
            </a:pPr>
            <a:r>
              <a:rPr lang="en-US"/>
              <a:t>Another good pre-writing step for any writing assignment is the outline.</a:t>
            </a:r>
            <a:endParaRPr/>
          </a:p>
          <a:p>
            <a:pPr indent="-342900" lvl="0" marL="342900" rtl="0" algn="l">
              <a:spcBef>
                <a:spcPts val="1000"/>
              </a:spcBef>
              <a:spcAft>
                <a:spcPts val="0"/>
              </a:spcAft>
              <a:buSzPts val="1440"/>
              <a:buChar char="►"/>
            </a:pPr>
            <a:r>
              <a:rPr lang="en-US"/>
              <a:t>Outlines help organize your ideas before you write, and can even help re-organize them during the writing process or editing / proofreading process.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 Week 2 – Outlining - Continued</a:t>
            </a:r>
            <a:endParaRPr/>
          </a:p>
        </p:txBody>
      </p:sp>
      <p:sp>
        <p:nvSpPr>
          <p:cNvPr id="228" name="Google Shape;228;p15"/>
          <p:cNvSpPr txBox="1"/>
          <p:nvPr>
            <p:ph idx="1" type="body"/>
          </p:nvPr>
        </p:nvSpPr>
        <p:spPr>
          <a:xfrm>
            <a:off x="609599" y="2160590"/>
            <a:ext cx="6347714" cy="4545010"/>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1008"/>
              <a:buChar char="►"/>
            </a:pPr>
            <a:r>
              <a:rPr lang="en-US" sz="1260"/>
              <a:t>There are two types of outlining, formal and informal.</a:t>
            </a:r>
            <a:endParaRPr/>
          </a:p>
          <a:p>
            <a:pPr indent="-342900" lvl="0" marL="342900" rtl="0" algn="l">
              <a:lnSpc>
                <a:spcPct val="80000"/>
              </a:lnSpc>
              <a:spcBef>
                <a:spcPts val="1000"/>
              </a:spcBef>
              <a:spcAft>
                <a:spcPts val="0"/>
              </a:spcAft>
              <a:buSzPts val="1008"/>
              <a:buChar char="►"/>
            </a:pPr>
            <a:r>
              <a:rPr lang="en-US" sz="1260"/>
              <a:t>Formal outlining uses Roman numerals for the paragraphs, then capital letters for ideas beneath that, then Arabic numerals, then lower-case letters, then lower-case Roman numerals, and so on.  </a:t>
            </a:r>
            <a:endParaRPr/>
          </a:p>
          <a:p>
            <a:pPr indent="-342900" lvl="0" marL="342900" rtl="0" algn="l">
              <a:lnSpc>
                <a:spcPct val="80000"/>
              </a:lnSpc>
              <a:spcBef>
                <a:spcPts val="1000"/>
              </a:spcBef>
              <a:spcAft>
                <a:spcPts val="0"/>
              </a:spcAft>
              <a:buSzPts val="1008"/>
              <a:buChar char="►"/>
            </a:pPr>
            <a:r>
              <a:rPr lang="en-US" sz="1260"/>
              <a:t>For example, pretend we’re writing an essay on why sandwiches are the best:</a:t>
            </a:r>
            <a:endParaRPr/>
          </a:p>
          <a:p>
            <a:pPr indent="-285750" lvl="1" marL="742950" rtl="0" algn="l">
              <a:lnSpc>
                <a:spcPct val="80000"/>
              </a:lnSpc>
              <a:spcBef>
                <a:spcPts val="1000"/>
              </a:spcBef>
              <a:spcAft>
                <a:spcPts val="0"/>
              </a:spcAft>
              <a:buSzPts val="896"/>
              <a:buChar char="►"/>
            </a:pPr>
            <a:r>
              <a:rPr lang="en-US" sz="1120"/>
              <a:t>I.	Introduction</a:t>
            </a:r>
            <a:endParaRPr/>
          </a:p>
          <a:p>
            <a:pPr indent="-228600" lvl="2" marL="1143000" rtl="0" algn="l">
              <a:lnSpc>
                <a:spcPct val="80000"/>
              </a:lnSpc>
              <a:spcBef>
                <a:spcPts val="1000"/>
              </a:spcBef>
              <a:spcAft>
                <a:spcPts val="0"/>
              </a:spcAft>
              <a:buSzPts val="784"/>
              <a:buChar char="►"/>
            </a:pPr>
            <a:r>
              <a:rPr lang="en-US" sz="980"/>
              <a:t>A.  Hook – Describe a sandwich vividly</a:t>
            </a:r>
            <a:endParaRPr/>
          </a:p>
          <a:p>
            <a:pPr indent="-228600" lvl="2" marL="1143000" rtl="0" algn="l">
              <a:lnSpc>
                <a:spcPct val="80000"/>
              </a:lnSpc>
              <a:spcBef>
                <a:spcPts val="1000"/>
              </a:spcBef>
              <a:spcAft>
                <a:spcPts val="0"/>
              </a:spcAft>
              <a:buSzPts val="784"/>
              <a:buChar char="►"/>
            </a:pPr>
            <a:r>
              <a:rPr lang="en-US" sz="980"/>
              <a:t>B.	Introduce – Discuss the idea of sandwiches a bit</a:t>
            </a:r>
            <a:endParaRPr/>
          </a:p>
          <a:p>
            <a:pPr indent="-228600" lvl="2" marL="1143000" rtl="0" algn="l">
              <a:lnSpc>
                <a:spcPct val="80000"/>
              </a:lnSpc>
              <a:spcBef>
                <a:spcPts val="1000"/>
              </a:spcBef>
              <a:spcAft>
                <a:spcPts val="0"/>
              </a:spcAft>
              <a:buSzPts val="784"/>
              <a:buChar char="►"/>
            </a:pPr>
            <a:r>
              <a:rPr lang="en-US" sz="980"/>
              <a:t>C.	Thesis / Main Point – Sandwiches are wonderful because they can be hot or cold, sweet or savory, and served for any meal of the day.</a:t>
            </a:r>
            <a:endParaRPr/>
          </a:p>
          <a:p>
            <a:pPr indent="-285750" lvl="1" marL="742950" rtl="0" algn="l">
              <a:lnSpc>
                <a:spcPct val="80000"/>
              </a:lnSpc>
              <a:spcBef>
                <a:spcPts val="1000"/>
              </a:spcBef>
              <a:spcAft>
                <a:spcPts val="0"/>
              </a:spcAft>
              <a:buSzPts val="896"/>
              <a:buChar char="►"/>
            </a:pPr>
            <a:r>
              <a:rPr lang="en-US" sz="1120"/>
              <a:t>II.  Body Paragraph 1</a:t>
            </a:r>
            <a:endParaRPr/>
          </a:p>
          <a:p>
            <a:pPr indent="-228600" lvl="2" marL="1143000" rtl="0" algn="l">
              <a:lnSpc>
                <a:spcPct val="80000"/>
              </a:lnSpc>
              <a:spcBef>
                <a:spcPts val="1000"/>
              </a:spcBef>
              <a:spcAft>
                <a:spcPts val="0"/>
              </a:spcAft>
              <a:buSzPts val="784"/>
              <a:buChar char="►"/>
            </a:pPr>
            <a:r>
              <a:rPr lang="en-US" sz="980"/>
              <a:t>A.  Topic Sentence – Sandwiches are awesome because they can be hot or cold.</a:t>
            </a:r>
            <a:endParaRPr/>
          </a:p>
          <a:p>
            <a:pPr indent="-228600" lvl="2" marL="1143000" rtl="0" algn="l">
              <a:lnSpc>
                <a:spcPct val="80000"/>
              </a:lnSpc>
              <a:spcBef>
                <a:spcPts val="1000"/>
              </a:spcBef>
              <a:spcAft>
                <a:spcPts val="0"/>
              </a:spcAft>
              <a:buSzPts val="784"/>
              <a:buChar char="►"/>
            </a:pPr>
            <a:r>
              <a:rPr lang="en-US" sz="980"/>
              <a:t>B.	Supporting Detail – If one is in the mood for a hot sandwich, there are toasted sandwiches, paninis, philly cheesesteaks, meatball subs – even the hamburger technically counts as a hot sandwich.</a:t>
            </a:r>
            <a:endParaRPr/>
          </a:p>
          <a:p>
            <a:pPr indent="-228600" lvl="2" marL="1143000" rtl="0" algn="l">
              <a:lnSpc>
                <a:spcPct val="80000"/>
              </a:lnSpc>
              <a:spcBef>
                <a:spcPts val="1000"/>
              </a:spcBef>
              <a:spcAft>
                <a:spcPts val="0"/>
              </a:spcAft>
              <a:buSzPts val="784"/>
              <a:buChar char="►"/>
            </a:pPr>
            <a:r>
              <a:rPr lang="en-US" sz="980"/>
              <a:t>C.  Supporting Detail – However, if one is in the mood for a cold meal instead, sandwiches still have it covered.  From the standard pb&amp;j to cold-cuts to the chicken salad sandwich, the possibilities are limitless.</a:t>
            </a:r>
            <a:endParaRPr/>
          </a:p>
          <a:p>
            <a:pPr indent="-178816" lvl="2" marL="1143000" rtl="0" algn="l">
              <a:lnSpc>
                <a:spcPct val="80000"/>
              </a:lnSpc>
              <a:spcBef>
                <a:spcPts val="1000"/>
              </a:spcBef>
              <a:spcAft>
                <a:spcPts val="0"/>
              </a:spcAft>
              <a:buSzPts val="784"/>
              <a:buNone/>
            </a:pPr>
            <a:r>
              <a:t/>
            </a:r>
            <a:endParaRPr sz="980"/>
          </a:p>
          <a:p>
            <a:pPr indent="-285750" lvl="1" marL="742950" rtl="0" algn="l">
              <a:lnSpc>
                <a:spcPct val="80000"/>
              </a:lnSpc>
              <a:spcBef>
                <a:spcPts val="1000"/>
              </a:spcBef>
              <a:spcAft>
                <a:spcPts val="0"/>
              </a:spcAft>
              <a:buSzPts val="896"/>
              <a:buChar char="►"/>
            </a:pPr>
            <a:r>
              <a:rPr lang="en-US" sz="1120"/>
              <a:t>And so on and so forth.</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Writing – Week 2 – Outlining - Continued</a:t>
            </a:r>
            <a:endParaRPr/>
          </a:p>
        </p:txBody>
      </p:sp>
      <p:sp>
        <p:nvSpPr>
          <p:cNvPr id="234" name="Google Shape;234;p16"/>
          <p:cNvSpPr txBox="1"/>
          <p:nvPr>
            <p:ph idx="1" type="body"/>
          </p:nvPr>
        </p:nvSpPr>
        <p:spPr>
          <a:xfrm>
            <a:off x="609599" y="2160590"/>
            <a:ext cx="6347714" cy="4545010"/>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SzPts val="684"/>
              <a:buChar char="►"/>
            </a:pPr>
            <a:r>
              <a:rPr lang="en-US" sz="855"/>
              <a:t>Informal outlining, like the name suggests, does not use a formal numbering system.  Mark points and list them as you will, with single words or full sentences or anything inbetween.</a:t>
            </a:r>
            <a:endParaRPr/>
          </a:p>
          <a:p>
            <a:pPr indent="-342900" lvl="0" marL="342900" rtl="0" algn="l">
              <a:lnSpc>
                <a:spcPct val="80000"/>
              </a:lnSpc>
              <a:spcBef>
                <a:spcPts val="1000"/>
              </a:spcBef>
              <a:spcAft>
                <a:spcPts val="0"/>
              </a:spcAft>
              <a:buSzPts val="684"/>
              <a:buChar char="►"/>
            </a:pPr>
            <a:r>
              <a:rPr lang="en-US" sz="855"/>
              <a:t>For example, pretend we’re writing an essay on why sandwiches are the best:</a:t>
            </a:r>
            <a:endParaRPr/>
          </a:p>
          <a:p>
            <a:pPr indent="-285750" lvl="1" marL="742950" rtl="0" algn="l">
              <a:lnSpc>
                <a:spcPct val="80000"/>
              </a:lnSpc>
              <a:spcBef>
                <a:spcPts val="1000"/>
              </a:spcBef>
              <a:spcAft>
                <a:spcPts val="0"/>
              </a:spcAft>
              <a:buSzPts val="608"/>
              <a:buChar char="►"/>
            </a:pPr>
            <a:r>
              <a:rPr lang="en-US" sz="760"/>
              <a:t>Introduction</a:t>
            </a:r>
            <a:endParaRPr/>
          </a:p>
          <a:p>
            <a:pPr indent="-228600" lvl="2" marL="1143000" rtl="0" algn="l">
              <a:lnSpc>
                <a:spcPct val="80000"/>
              </a:lnSpc>
              <a:spcBef>
                <a:spcPts val="1000"/>
              </a:spcBef>
              <a:spcAft>
                <a:spcPts val="0"/>
              </a:spcAft>
              <a:buSzPts val="532"/>
              <a:buChar char="►"/>
            </a:pPr>
            <a:r>
              <a:rPr lang="en-US" sz="665"/>
              <a:t>Hook – Describe a sandwich vividly</a:t>
            </a:r>
            <a:endParaRPr/>
          </a:p>
          <a:p>
            <a:pPr indent="-228600" lvl="2" marL="1143000" rtl="0" algn="l">
              <a:lnSpc>
                <a:spcPct val="80000"/>
              </a:lnSpc>
              <a:spcBef>
                <a:spcPts val="1000"/>
              </a:spcBef>
              <a:spcAft>
                <a:spcPts val="0"/>
              </a:spcAft>
              <a:buSzPts val="532"/>
              <a:buChar char="►"/>
            </a:pPr>
            <a:r>
              <a:rPr lang="en-US" sz="665"/>
              <a:t>Introduce – Discuss the idea of sandwiches a bit</a:t>
            </a:r>
            <a:endParaRPr/>
          </a:p>
          <a:p>
            <a:pPr indent="-228600" lvl="2" marL="1143000" rtl="0" algn="l">
              <a:lnSpc>
                <a:spcPct val="80000"/>
              </a:lnSpc>
              <a:spcBef>
                <a:spcPts val="1000"/>
              </a:spcBef>
              <a:spcAft>
                <a:spcPts val="0"/>
              </a:spcAft>
              <a:buSzPts val="532"/>
              <a:buChar char="►"/>
            </a:pPr>
            <a:r>
              <a:rPr lang="en-US" sz="665"/>
              <a:t>Thesis / Main Point – Sandwiches are wonderful because they can be hot or cold, sweet or savory, and served for any meal of the day.</a:t>
            </a:r>
            <a:endParaRPr/>
          </a:p>
          <a:p>
            <a:pPr indent="-285750" lvl="1" marL="742950" rtl="0" algn="l">
              <a:lnSpc>
                <a:spcPct val="80000"/>
              </a:lnSpc>
              <a:spcBef>
                <a:spcPts val="1000"/>
              </a:spcBef>
              <a:spcAft>
                <a:spcPts val="0"/>
              </a:spcAft>
              <a:buSzPts val="608"/>
              <a:buChar char="►"/>
            </a:pPr>
            <a:r>
              <a:rPr lang="en-US" sz="760"/>
              <a:t>Body Paragraph 1</a:t>
            </a:r>
            <a:endParaRPr/>
          </a:p>
          <a:p>
            <a:pPr indent="-228600" lvl="2" marL="1143000" rtl="0" algn="l">
              <a:lnSpc>
                <a:spcPct val="80000"/>
              </a:lnSpc>
              <a:spcBef>
                <a:spcPts val="1000"/>
              </a:spcBef>
              <a:spcAft>
                <a:spcPts val="0"/>
              </a:spcAft>
              <a:buSzPts val="532"/>
              <a:buChar char="►"/>
            </a:pPr>
            <a:r>
              <a:rPr lang="en-US" sz="665"/>
              <a:t>Topic Sentence – Sandwiches are awesome because they can be hot or cold.</a:t>
            </a:r>
            <a:endParaRPr/>
          </a:p>
          <a:p>
            <a:pPr indent="-228600" lvl="2" marL="1143000" rtl="0" algn="l">
              <a:lnSpc>
                <a:spcPct val="80000"/>
              </a:lnSpc>
              <a:spcBef>
                <a:spcPts val="1000"/>
              </a:spcBef>
              <a:spcAft>
                <a:spcPts val="0"/>
              </a:spcAft>
              <a:buSzPts val="532"/>
              <a:buChar char="►"/>
            </a:pPr>
            <a:r>
              <a:rPr lang="en-US" sz="665"/>
              <a:t>Supporting Detail – If one is in the mood for a hot sandwich, there are toasted sandwiches, paninis, philly cheesesteaks, meatball subs – even the hamburger technically counts as a hot sandwich.</a:t>
            </a:r>
            <a:endParaRPr/>
          </a:p>
          <a:p>
            <a:pPr indent="-228600" lvl="2" marL="1143000" rtl="0" algn="l">
              <a:lnSpc>
                <a:spcPct val="80000"/>
              </a:lnSpc>
              <a:spcBef>
                <a:spcPts val="1000"/>
              </a:spcBef>
              <a:spcAft>
                <a:spcPts val="0"/>
              </a:spcAft>
              <a:buSzPts val="532"/>
              <a:buChar char="►"/>
            </a:pPr>
            <a:r>
              <a:rPr lang="en-US" sz="665"/>
              <a:t>Supporting Detail – However, if one is in the mood for a cold meal instead, sandwiches still have it covered.  From the standard pb&amp;j to cold-cuts to the chicken salad sandwich, the possibilities are limitless.</a:t>
            </a:r>
            <a:endParaRPr/>
          </a:p>
          <a:p>
            <a:pPr indent="-342900" lvl="0" marL="342900" rtl="0" algn="l">
              <a:lnSpc>
                <a:spcPct val="80000"/>
              </a:lnSpc>
              <a:spcBef>
                <a:spcPts val="1000"/>
              </a:spcBef>
              <a:spcAft>
                <a:spcPts val="0"/>
              </a:spcAft>
              <a:buSzPts val="684"/>
              <a:buChar char="►"/>
            </a:pPr>
            <a:r>
              <a:rPr lang="en-US" sz="855"/>
              <a:t>Or, even more informally</a:t>
            </a:r>
            <a:endParaRPr/>
          </a:p>
          <a:p>
            <a:pPr indent="-285750" lvl="1" marL="742950" rtl="0" algn="l">
              <a:lnSpc>
                <a:spcPct val="80000"/>
              </a:lnSpc>
              <a:spcBef>
                <a:spcPts val="1000"/>
              </a:spcBef>
              <a:spcAft>
                <a:spcPts val="0"/>
              </a:spcAft>
              <a:buSzPts val="608"/>
              <a:buChar char="►"/>
            </a:pPr>
            <a:r>
              <a:rPr lang="en-US" sz="760"/>
              <a:t>Intro</a:t>
            </a:r>
            <a:endParaRPr/>
          </a:p>
          <a:p>
            <a:pPr indent="-285750" lvl="1" marL="742950" rtl="0" algn="l">
              <a:lnSpc>
                <a:spcPct val="80000"/>
              </a:lnSpc>
              <a:spcBef>
                <a:spcPts val="1000"/>
              </a:spcBef>
              <a:spcAft>
                <a:spcPts val="0"/>
              </a:spcAft>
              <a:buSzPts val="608"/>
              <a:buChar char="►"/>
            </a:pPr>
            <a:r>
              <a:rPr lang="en-US" sz="760"/>
              <a:t>Body Paragraph 1</a:t>
            </a:r>
            <a:endParaRPr/>
          </a:p>
          <a:p>
            <a:pPr indent="-228600" lvl="2" marL="1143000" rtl="0" algn="l">
              <a:lnSpc>
                <a:spcPct val="80000"/>
              </a:lnSpc>
              <a:spcBef>
                <a:spcPts val="1000"/>
              </a:spcBef>
              <a:spcAft>
                <a:spcPts val="0"/>
              </a:spcAft>
              <a:buSzPts val="532"/>
              <a:buChar char="►"/>
            </a:pPr>
            <a:r>
              <a:rPr lang="en-US" sz="665"/>
              <a:t>Sandwiches can be hot or cold</a:t>
            </a:r>
            <a:endParaRPr/>
          </a:p>
          <a:p>
            <a:pPr indent="-228600" lvl="2" marL="1143000" rtl="0" algn="l">
              <a:lnSpc>
                <a:spcPct val="80000"/>
              </a:lnSpc>
              <a:spcBef>
                <a:spcPts val="1000"/>
              </a:spcBef>
              <a:spcAft>
                <a:spcPts val="0"/>
              </a:spcAft>
              <a:buSzPts val="532"/>
              <a:buChar char="►"/>
            </a:pPr>
            <a:r>
              <a:rPr lang="en-US" sz="665"/>
              <a:t>Hot sandwiches</a:t>
            </a:r>
            <a:endParaRPr/>
          </a:p>
          <a:p>
            <a:pPr indent="-228600" lvl="3" marL="1600200" rtl="0" algn="l">
              <a:lnSpc>
                <a:spcPct val="80000"/>
              </a:lnSpc>
              <a:spcBef>
                <a:spcPts val="1000"/>
              </a:spcBef>
              <a:spcAft>
                <a:spcPts val="0"/>
              </a:spcAft>
              <a:buSzPts val="456"/>
              <a:buChar char="►"/>
            </a:pPr>
            <a:r>
              <a:rPr lang="en-US" sz="570"/>
              <a:t>Toasted</a:t>
            </a:r>
            <a:endParaRPr/>
          </a:p>
          <a:p>
            <a:pPr indent="-228600" lvl="3" marL="1600200" rtl="0" algn="l">
              <a:lnSpc>
                <a:spcPct val="80000"/>
              </a:lnSpc>
              <a:spcBef>
                <a:spcPts val="1000"/>
              </a:spcBef>
              <a:spcAft>
                <a:spcPts val="0"/>
              </a:spcAft>
              <a:buSzPts val="456"/>
              <a:buChar char="►"/>
            </a:pPr>
            <a:r>
              <a:rPr lang="en-US" sz="570"/>
              <a:t>Panini</a:t>
            </a:r>
            <a:endParaRPr/>
          </a:p>
          <a:p>
            <a:pPr indent="-228600" lvl="3" marL="1600200" rtl="0" algn="l">
              <a:lnSpc>
                <a:spcPct val="80000"/>
              </a:lnSpc>
              <a:spcBef>
                <a:spcPts val="1000"/>
              </a:spcBef>
              <a:spcAft>
                <a:spcPts val="0"/>
              </a:spcAft>
              <a:buSzPts val="456"/>
              <a:buChar char="►"/>
            </a:pPr>
            <a:r>
              <a:rPr lang="en-US" sz="570"/>
              <a:t>Cheesesteak</a:t>
            </a:r>
            <a:endParaRPr/>
          </a:p>
          <a:p>
            <a:pPr indent="-228600" lvl="3" marL="1600200" rtl="0" algn="l">
              <a:lnSpc>
                <a:spcPct val="80000"/>
              </a:lnSpc>
              <a:spcBef>
                <a:spcPts val="1000"/>
              </a:spcBef>
              <a:spcAft>
                <a:spcPts val="0"/>
              </a:spcAft>
              <a:buSzPts val="456"/>
              <a:buChar char="►"/>
            </a:pPr>
            <a:r>
              <a:rPr lang="en-US" sz="570"/>
              <a:t>meatball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7"/>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In Conclusion</a:t>
            </a:r>
            <a:endParaRPr/>
          </a:p>
        </p:txBody>
      </p:sp>
      <p:sp>
        <p:nvSpPr>
          <p:cNvPr id="240" name="Google Shape;240;p17"/>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SzPts val="1440"/>
              <a:buChar char="►"/>
            </a:pPr>
            <a:r>
              <a:rPr lang="en-US"/>
              <a:t>This week in grammar, we’re covering verbs.  Study these lecture slides, take notes on them to assist you with that, use them to complete today’s exercises, and review them for the weekly quiz.</a:t>
            </a:r>
            <a:endParaRPr/>
          </a:p>
          <a:p>
            <a:pPr indent="-342900" lvl="0" marL="342900" rtl="0" algn="l">
              <a:lnSpc>
                <a:spcPct val="90000"/>
              </a:lnSpc>
              <a:spcBef>
                <a:spcPts val="1000"/>
              </a:spcBef>
              <a:spcAft>
                <a:spcPts val="0"/>
              </a:spcAft>
              <a:buSzPts val="1440"/>
              <a:buChar char="►"/>
            </a:pPr>
            <a:r>
              <a:rPr lang="en-US"/>
              <a:t>This week in vocabulary, you have list 2 – ten words, including unfamiliar words and literary concepts relevant to upcoming readings in the Early Middle Ages.  Complete the practice problems in today’s exercises.  Study them on your own in preparation for the weekly quiz.</a:t>
            </a:r>
            <a:endParaRPr/>
          </a:p>
          <a:p>
            <a:pPr indent="-342900" lvl="0" marL="342900" rtl="0" algn="l">
              <a:lnSpc>
                <a:spcPct val="90000"/>
              </a:lnSpc>
              <a:spcBef>
                <a:spcPts val="1000"/>
              </a:spcBef>
              <a:spcAft>
                <a:spcPts val="0"/>
              </a:spcAft>
              <a:buSzPts val="1440"/>
              <a:buChar char="►"/>
            </a:pPr>
            <a:r>
              <a:rPr lang="en-US"/>
              <a:t>This week in literature, we’re reading Beowulf.  Continue along with the passages, answering the study guide questions as you go along.  Use that information on each day’s exercises and the weekly quiz.</a:t>
            </a:r>
            <a:endParaRPr/>
          </a:p>
          <a:p>
            <a:pPr indent="-342900" lvl="0" marL="342900" rtl="0" algn="l">
              <a:lnSpc>
                <a:spcPct val="90000"/>
              </a:lnSpc>
              <a:spcBef>
                <a:spcPts val="1000"/>
              </a:spcBef>
              <a:spcAft>
                <a:spcPts val="0"/>
              </a:spcAft>
              <a:buSzPts val="1440"/>
              <a:buChar char="►"/>
            </a:pPr>
            <a:r>
              <a:rPr lang="en-US"/>
              <a:t>Today in writing, we went over how to create an outline.  These can be useful tools for writing assignments.  I recommend using them in the future, but I do not generally require submitting one.  Use it if it helps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09599" y="609600"/>
            <a:ext cx="6781801"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Unit 1 – Week 2 – Day 2 - Lecture</a:t>
            </a:r>
            <a:endParaRPr/>
          </a:p>
        </p:txBody>
      </p:sp>
      <p:sp>
        <p:nvSpPr>
          <p:cNvPr id="150" name="Google Shape;150;p2"/>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Today, we will cover the following topics:</a:t>
            </a:r>
            <a:endParaRPr/>
          </a:p>
          <a:p>
            <a:pPr indent="-285750" lvl="1" marL="742950" rtl="0" algn="l">
              <a:spcBef>
                <a:spcPts val="1000"/>
              </a:spcBef>
              <a:spcAft>
                <a:spcPts val="0"/>
              </a:spcAft>
              <a:buSzPts val="1280"/>
              <a:buChar char="►"/>
            </a:pPr>
            <a:r>
              <a:rPr lang="en-US"/>
              <a:t>Grammar - Verbs</a:t>
            </a:r>
            <a:endParaRPr/>
          </a:p>
          <a:p>
            <a:pPr indent="-285750" lvl="1" marL="742950" rtl="0" algn="l">
              <a:spcBef>
                <a:spcPts val="1000"/>
              </a:spcBef>
              <a:spcAft>
                <a:spcPts val="0"/>
              </a:spcAft>
              <a:buSzPts val="1280"/>
              <a:buChar char="►"/>
            </a:pPr>
            <a:r>
              <a:rPr lang="en-US"/>
              <a:t>Vocabulary - List 2</a:t>
            </a:r>
            <a:endParaRPr/>
          </a:p>
          <a:p>
            <a:pPr indent="-285750" lvl="1" marL="742950" rtl="0" algn="l">
              <a:spcBef>
                <a:spcPts val="1000"/>
              </a:spcBef>
              <a:spcAft>
                <a:spcPts val="0"/>
              </a:spcAft>
              <a:buSzPts val="1280"/>
              <a:buChar char="►"/>
            </a:pPr>
            <a:r>
              <a:rPr lang="en-US"/>
              <a:t>Literature – Beowulf - Continued</a:t>
            </a:r>
            <a:endParaRPr/>
          </a:p>
          <a:p>
            <a:pPr indent="-285750" lvl="1" marL="742950" rtl="0" algn="l">
              <a:spcBef>
                <a:spcPts val="1000"/>
              </a:spcBef>
              <a:spcAft>
                <a:spcPts val="0"/>
              </a:spcAft>
              <a:buSzPts val="1280"/>
              <a:buChar char="►"/>
            </a:pPr>
            <a:r>
              <a:rPr lang="en-US"/>
              <a:t>Writing – Outlining</a:t>
            </a:r>
            <a:endParaRPr/>
          </a:p>
          <a:p>
            <a:pPr indent="-204469" lvl="1" marL="742950" rtl="0" algn="l">
              <a:spcBef>
                <a:spcPts val="1000"/>
              </a:spcBef>
              <a:spcAft>
                <a:spcPts val="0"/>
              </a:spcAft>
              <a:buSzPts val="128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2 – Recapping Verbs</a:t>
            </a:r>
            <a:endParaRPr/>
          </a:p>
        </p:txBody>
      </p:sp>
      <p:sp>
        <p:nvSpPr>
          <p:cNvPr id="156" name="Google Shape;156;p3"/>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Verbs come in three main types:  action, linking, and helping.</a:t>
            </a:r>
            <a:endParaRPr/>
          </a:p>
          <a:p>
            <a:pPr indent="-342900" lvl="0" marL="342900" rtl="0" algn="l">
              <a:spcBef>
                <a:spcPts val="1000"/>
              </a:spcBef>
              <a:spcAft>
                <a:spcPts val="0"/>
              </a:spcAft>
              <a:buSzPts val="1440"/>
              <a:buChar char="►"/>
            </a:pPr>
            <a:r>
              <a:rPr lang="en-US"/>
              <a:t>Action verbs denote action.</a:t>
            </a:r>
            <a:endParaRPr/>
          </a:p>
          <a:p>
            <a:pPr indent="-342900" lvl="0" marL="342900" rtl="0" algn="l">
              <a:spcBef>
                <a:spcPts val="1000"/>
              </a:spcBef>
              <a:spcAft>
                <a:spcPts val="0"/>
              </a:spcAft>
              <a:buSzPts val="1440"/>
              <a:buChar char="►"/>
            </a:pPr>
            <a:r>
              <a:rPr lang="en-US"/>
              <a:t>Linking verbs equate the subject with a state of being.</a:t>
            </a:r>
            <a:endParaRPr/>
          </a:p>
          <a:p>
            <a:pPr indent="-342900" lvl="0" marL="342900" rtl="0" algn="l">
              <a:spcBef>
                <a:spcPts val="1000"/>
              </a:spcBef>
              <a:spcAft>
                <a:spcPts val="0"/>
              </a:spcAft>
              <a:buSzPts val="1440"/>
              <a:buChar char="►"/>
            </a:pPr>
            <a:r>
              <a:rPr lang="en-US"/>
              <a:t>Helping verbs help out the main verb.</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2 – Verbs and Numbers</a:t>
            </a:r>
            <a:endParaRPr/>
          </a:p>
        </p:txBody>
      </p:sp>
      <p:sp>
        <p:nvSpPr>
          <p:cNvPr id="162" name="Google Shape;162;p4"/>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Verbs must agree with their subjects in terms of number (singular or plural):</a:t>
            </a:r>
            <a:endParaRPr/>
          </a:p>
          <a:p>
            <a:pPr indent="-285750" lvl="1" marL="742950" rtl="0" algn="l">
              <a:spcBef>
                <a:spcPts val="1000"/>
              </a:spcBef>
              <a:spcAft>
                <a:spcPts val="0"/>
              </a:spcAft>
              <a:buSzPts val="1280"/>
              <a:buChar char="►"/>
            </a:pPr>
            <a:r>
              <a:rPr lang="en-US"/>
              <a:t>WRONG:  I </a:t>
            </a:r>
            <a:r>
              <a:rPr lang="en-US" u="sng"/>
              <a:t>eats</a:t>
            </a:r>
            <a:r>
              <a:rPr lang="en-US"/>
              <a:t> the apple.</a:t>
            </a:r>
            <a:endParaRPr/>
          </a:p>
          <a:p>
            <a:pPr indent="-285750" lvl="1" marL="742950" rtl="0" algn="l">
              <a:spcBef>
                <a:spcPts val="1000"/>
              </a:spcBef>
              <a:spcAft>
                <a:spcPts val="0"/>
              </a:spcAft>
              <a:buSzPts val="1280"/>
              <a:buChar char="►"/>
            </a:pPr>
            <a:r>
              <a:rPr lang="en-US"/>
              <a:t>CORRECT:  I </a:t>
            </a:r>
            <a:r>
              <a:rPr lang="en-US" u="sng"/>
              <a:t>eat</a:t>
            </a:r>
            <a:r>
              <a:rPr lang="en-US"/>
              <a:t> the apple.</a:t>
            </a:r>
            <a:endParaRPr/>
          </a:p>
          <a:p>
            <a:pPr indent="-204469" lvl="1" marL="742950" rtl="0" algn="l">
              <a:spcBef>
                <a:spcPts val="1000"/>
              </a:spcBef>
              <a:spcAft>
                <a:spcPts val="0"/>
              </a:spcAft>
              <a:buSzPts val="1280"/>
              <a:buNone/>
            </a:pPr>
            <a:r>
              <a:t/>
            </a:r>
            <a:endParaRPr/>
          </a:p>
          <a:p>
            <a:pPr indent="-285750" lvl="1" marL="742950" rtl="0" algn="l">
              <a:spcBef>
                <a:spcPts val="1000"/>
              </a:spcBef>
              <a:spcAft>
                <a:spcPts val="0"/>
              </a:spcAft>
              <a:buSzPts val="1280"/>
              <a:buChar char="►"/>
            </a:pPr>
            <a:r>
              <a:rPr lang="en-US"/>
              <a:t>WRONG:  They </a:t>
            </a:r>
            <a:r>
              <a:rPr lang="en-US" u="sng"/>
              <a:t>eats</a:t>
            </a:r>
            <a:r>
              <a:rPr lang="en-US"/>
              <a:t> the apple.</a:t>
            </a:r>
            <a:endParaRPr/>
          </a:p>
          <a:p>
            <a:pPr indent="-285750" lvl="1" marL="742950" rtl="0" algn="l">
              <a:spcBef>
                <a:spcPts val="1000"/>
              </a:spcBef>
              <a:spcAft>
                <a:spcPts val="0"/>
              </a:spcAft>
              <a:buSzPts val="1280"/>
              <a:buChar char="►"/>
            </a:pPr>
            <a:r>
              <a:rPr lang="en-US"/>
              <a:t>CORRECT:  They </a:t>
            </a:r>
            <a:r>
              <a:rPr lang="en-US" u="sng"/>
              <a:t>eat</a:t>
            </a:r>
            <a:r>
              <a:rPr lang="en-US"/>
              <a:t> the apple.</a:t>
            </a:r>
            <a:endParaRPr/>
          </a:p>
          <a:p>
            <a:pPr indent="-204469" lvl="1" marL="742950" rtl="0" algn="l">
              <a:spcBef>
                <a:spcPts val="1000"/>
              </a:spcBef>
              <a:spcAft>
                <a:spcPts val="0"/>
              </a:spcAft>
              <a:buSzPts val="1280"/>
              <a:buNone/>
            </a:pPr>
            <a:r>
              <a:t/>
            </a:r>
            <a:endParaRPr/>
          </a:p>
          <a:p>
            <a:pPr indent="-285750" lvl="1" marL="742950" rtl="0" algn="l">
              <a:spcBef>
                <a:spcPts val="1000"/>
              </a:spcBef>
              <a:spcAft>
                <a:spcPts val="0"/>
              </a:spcAft>
              <a:buSzPts val="1280"/>
              <a:buChar char="►"/>
            </a:pPr>
            <a:r>
              <a:rPr lang="en-US"/>
              <a:t>WRONG:  You </a:t>
            </a:r>
            <a:r>
              <a:rPr lang="en-US" u="sng"/>
              <a:t>eats </a:t>
            </a:r>
            <a:r>
              <a:rPr lang="en-US"/>
              <a:t>the apple.</a:t>
            </a:r>
            <a:endParaRPr/>
          </a:p>
          <a:p>
            <a:pPr indent="-285750" lvl="1" marL="742950" rtl="0" algn="l">
              <a:spcBef>
                <a:spcPts val="1000"/>
              </a:spcBef>
              <a:spcAft>
                <a:spcPts val="0"/>
              </a:spcAft>
              <a:buSzPts val="1280"/>
              <a:buChar char="►"/>
            </a:pPr>
            <a:r>
              <a:rPr lang="en-US"/>
              <a:t>CORRECT:  You </a:t>
            </a:r>
            <a:r>
              <a:rPr lang="en-US" u="sng"/>
              <a:t>eat </a:t>
            </a:r>
            <a:r>
              <a:rPr lang="en-US"/>
              <a:t>the apple.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Day 2 – Verbs – Past and Future</a:t>
            </a:r>
            <a:endParaRPr/>
          </a:p>
        </p:txBody>
      </p:sp>
      <p:sp>
        <p:nvSpPr>
          <p:cNvPr id="168" name="Google Shape;168;p5"/>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Verbs also have tenses.</a:t>
            </a:r>
            <a:endParaRPr/>
          </a:p>
          <a:p>
            <a:pPr indent="-342900" lvl="0" marL="342900" rtl="0" algn="l">
              <a:spcBef>
                <a:spcPts val="1000"/>
              </a:spcBef>
              <a:spcAft>
                <a:spcPts val="0"/>
              </a:spcAft>
              <a:buSzPts val="1440"/>
              <a:buChar char="►"/>
            </a:pPr>
            <a:r>
              <a:rPr lang="en-US"/>
              <a:t>Most of us know the present tense:</a:t>
            </a:r>
            <a:endParaRPr/>
          </a:p>
          <a:p>
            <a:pPr indent="-285750" lvl="1" marL="742950" rtl="0" algn="l">
              <a:spcBef>
                <a:spcPts val="1000"/>
              </a:spcBef>
              <a:spcAft>
                <a:spcPts val="0"/>
              </a:spcAft>
              <a:buSzPts val="1280"/>
              <a:buChar char="►"/>
            </a:pPr>
            <a:r>
              <a:rPr lang="en-US"/>
              <a:t>PRESENT:  I eat the cheese.  She likes the cheese.  He has too much cheese.</a:t>
            </a:r>
            <a:endParaRPr/>
          </a:p>
          <a:p>
            <a:pPr indent="-342900" lvl="0" marL="342900" rtl="0" algn="l">
              <a:spcBef>
                <a:spcPts val="1000"/>
              </a:spcBef>
              <a:spcAft>
                <a:spcPts val="0"/>
              </a:spcAft>
              <a:buSzPts val="1440"/>
              <a:buChar char="►"/>
            </a:pPr>
            <a:r>
              <a:rPr lang="en-US"/>
              <a:t>However, there are also </a:t>
            </a:r>
            <a:r>
              <a:rPr lang="en-US" u="sng"/>
              <a:t>past</a:t>
            </a:r>
            <a:r>
              <a:rPr lang="en-US"/>
              <a:t> and </a:t>
            </a:r>
            <a:r>
              <a:rPr lang="en-US" u="sng"/>
              <a:t>future</a:t>
            </a:r>
            <a:r>
              <a:rPr lang="en-US"/>
              <a:t> tenses:</a:t>
            </a:r>
            <a:endParaRPr/>
          </a:p>
          <a:p>
            <a:pPr indent="-285750" lvl="1" marL="742950" rtl="0" algn="l">
              <a:spcBef>
                <a:spcPts val="1000"/>
              </a:spcBef>
              <a:spcAft>
                <a:spcPts val="0"/>
              </a:spcAft>
              <a:buSzPts val="1280"/>
              <a:buChar char="►"/>
            </a:pPr>
            <a:r>
              <a:rPr lang="en-US"/>
              <a:t>PAST:  Joe-Bob ate the cheese.  Gilbert went fishing.  Bubba walked around the block.</a:t>
            </a:r>
            <a:endParaRPr/>
          </a:p>
          <a:p>
            <a:pPr indent="-285750" lvl="1" marL="742950" rtl="0" algn="l">
              <a:spcBef>
                <a:spcPts val="1000"/>
              </a:spcBef>
              <a:spcAft>
                <a:spcPts val="0"/>
              </a:spcAft>
              <a:buSzPts val="1280"/>
              <a:buChar char="►"/>
            </a:pPr>
            <a:r>
              <a:rPr lang="en-US"/>
              <a:t>FUTURE:  Joe-Bob will eat the cheese.  Gilbert will go fishing.  Bubba will walk around the block.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09599" y="609600"/>
            <a:ext cx="6347713"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 List 2</a:t>
            </a:r>
            <a:endParaRPr/>
          </a:p>
        </p:txBody>
      </p:sp>
      <p:sp>
        <p:nvSpPr>
          <p:cNvPr id="174" name="Google Shape;174;p6"/>
          <p:cNvSpPr txBox="1"/>
          <p:nvPr>
            <p:ph idx="1" type="body"/>
          </p:nvPr>
        </p:nvSpPr>
        <p:spPr>
          <a:xfrm>
            <a:off x="609599" y="2160590"/>
            <a:ext cx="6347714"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en-US"/>
              <a:t>Your vocabulary words for the week are as follows.  Complete the practice problems as part of today’s exercises, but know that you will need to study these words on your own to be fully prepared for the vocabulary section of this week’s quiz.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2 – Words 1-5</a:t>
            </a:r>
            <a:endParaRPr/>
          </a:p>
        </p:txBody>
      </p:sp>
      <p:sp>
        <p:nvSpPr>
          <p:cNvPr id="180" name="Google Shape;180;p7"/>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1.	Bairn - (Noun) - A child; a son or daughter.</a:t>
            </a:r>
            <a:endParaRPr/>
          </a:p>
          <a:p>
            <a:pPr indent="0" lvl="0" marL="0" rtl="0" algn="l">
              <a:lnSpc>
                <a:spcPct val="80000"/>
              </a:lnSpc>
              <a:spcBef>
                <a:spcPts val="1000"/>
              </a:spcBef>
              <a:spcAft>
                <a:spcPts val="0"/>
              </a:spcAft>
              <a:buSzPts val="1116"/>
              <a:buNone/>
            </a:pPr>
            <a:r>
              <a:rPr lang="en-US" sz="1395"/>
              <a:t>Example - Joe-Bob had three </a:t>
            </a:r>
            <a:r>
              <a:rPr lang="en-US" sz="1395" u="sng"/>
              <a:t>bairn</a:t>
            </a:r>
            <a:r>
              <a:rPr lang="en-US" sz="1395"/>
              <a:t>s:  Gilbert, Suzie, and Anna-Jo.</a:t>
            </a:r>
            <a:endParaRPr/>
          </a:p>
          <a:p>
            <a:pPr indent="0" lvl="0" marL="0" rtl="0" algn="l">
              <a:lnSpc>
                <a:spcPct val="80000"/>
              </a:lnSpc>
              <a:spcBef>
                <a:spcPts val="1000"/>
              </a:spcBef>
              <a:spcAft>
                <a:spcPts val="0"/>
              </a:spcAft>
              <a:buSzPts val="1116"/>
              <a:buNone/>
            </a:pPr>
            <a:r>
              <a:rPr lang="en-US" sz="1395"/>
              <a:t>Synonyms - Child, son, daughter, offspring.			Antonyms - Adult.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2.	Bane - (Noun) - Death, destruction, ruin.</a:t>
            </a:r>
            <a:endParaRPr/>
          </a:p>
          <a:p>
            <a:pPr indent="0" lvl="0" marL="0" rtl="0" algn="l">
              <a:lnSpc>
                <a:spcPct val="80000"/>
              </a:lnSpc>
              <a:spcBef>
                <a:spcPts val="1000"/>
              </a:spcBef>
              <a:spcAft>
                <a:spcPts val="0"/>
              </a:spcAft>
              <a:buSzPts val="1116"/>
              <a:buNone/>
            </a:pPr>
            <a:r>
              <a:rPr lang="en-US" sz="1395"/>
              <a:t>Example - When Anna-Jo killed the dragon, she named her sword the dragon’s </a:t>
            </a:r>
            <a:r>
              <a:rPr lang="en-US" sz="1395" u="sng"/>
              <a:t>bane</a:t>
            </a:r>
            <a:r>
              <a:rPr lang="en-US" sz="1395"/>
              <a:t>.</a:t>
            </a:r>
            <a:endParaRPr/>
          </a:p>
          <a:p>
            <a:pPr indent="0" lvl="0" marL="0" rtl="0" algn="l">
              <a:lnSpc>
                <a:spcPct val="80000"/>
              </a:lnSpc>
              <a:spcBef>
                <a:spcPts val="1000"/>
              </a:spcBef>
              <a:spcAft>
                <a:spcPts val="0"/>
              </a:spcAft>
              <a:buSzPts val="1116"/>
              <a:buNone/>
            </a:pPr>
            <a:r>
              <a:rPr lang="en-US" sz="1395"/>
              <a:t>Synonyms - Death, destruction, ruin.			Antonyms - Aid, boon, blessing, benefit.</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3.	Billow - (Noun) - A great wave or surge of the sea.</a:t>
            </a:r>
            <a:endParaRPr/>
          </a:p>
          <a:p>
            <a:pPr indent="0" lvl="0" marL="0" rtl="0" algn="l">
              <a:lnSpc>
                <a:spcPct val="80000"/>
              </a:lnSpc>
              <a:spcBef>
                <a:spcPts val="1000"/>
              </a:spcBef>
              <a:spcAft>
                <a:spcPts val="0"/>
              </a:spcAft>
              <a:buSzPts val="1116"/>
              <a:buNone/>
            </a:pPr>
            <a:r>
              <a:rPr lang="en-US" sz="1395"/>
              <a:t>Example - Gilbert sailed across the mighty billows of the stormy sea.</a:t>
            </a:r>
            <a:endParaRPr/>
          </a:p>
          <a:p>
            <a:pPr indent="0" lvl="0" marL="0" rtl="0" algn="l">
              <a:lnSpc>
                <a:spcPct val="80000"/>
              </a:lnSpc>
              <a:spcBef>
                <a:spcPts val="1000"/>
              </a:spcBef>
              <a:spcAft>
                <a:spcPts val="0"/>
              </a:spcAft>
              <a:buSzPts val="1116"/>
              <a:buNone/>
            </a:pPr>
            <a:r>
              <a:rPr lang="en-US" sz="1395"/>
              <a:t>Synonyms - Breaker, crest, roller, surge, swell, tide, wave.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4.	Blithe - (Adjective) - joyous, merry, or gay in disposition; glad; cheerful.</a:t>
            </a:r>
            <a:endParaRPr/>
          </a:p>
          <a:p>
            <a:pPr indent="0" lvl="0" marL="0" rtl="0" algn="l">
              <a:lnSpc>
                <a:spcPct val="80000"/>
              </a:lnSpc>
              <a:spcBef>
                <a:spcPts val="1000"/>
              </a:spcBef>
              <a:spcAft>
                <a:spcPts val="0"/>
              </a:spcAft>
              <a:buSzPts val="1116"/>
              <a:buNone/>
            </a:pPr>
            <a:r>
              <a:rPr lang="en-US" sz="1395"/>
              <a:t>Example - Everyone loved her for her blithe spirit.</a:t>
            </a:r>
            <a:endParaRPr/>
          </a:p>
          <a:p>
            <a:pPr indent="0" lvl="0" marL="0" rtl="0" algn="l">
              <a:lnSpc>
                <a:spcPct val="80000"/>
              </a:lnSpc>
              <a:spcBef>
                <a:spcPts val="1000"/>
              </a:spcBef>
              <a:spcAft>
                <a:spcPts val="0"/>
              </a:spcAft>
              <a:buSzPts val="1116"/>
              <a:buNone/>
            </a:pPr>
            <a:r>
              <a:rPr lang="en-US" sz="1395"/>
              <a:t>Synonyms - Carefree, joyous, merry.			Antonyms - Depressed, troubled, worried.</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5.	Boon - (Noun) - something to be thankful for; a blessing, favor, benefit, or gift.</a:t>
            </a:r>
            <a:endParaRPr/>
          </a:p>
          <a:p>
            <a:pPr indent="0" lvl="0" marL="0" rtl="0" algn="l">
              <a:lnSpc>
                <a:spcPct val="80000"/>
              </a:lnSpc>
              <a:spcBef>
                <a:spcPts val="1000"/>
              </a:spcBef>
              <a:spcAft>
                <a:spcPts val="0"/>
              </a:spcAft>
              <a:buSzPts val="1116"/>
              <a:buNone/>
            </a:pPr>
            <a:r>
              <a:rPr lang="en-US" sz="1395"/>
              <a:t>Example - The knight asked for the boon of a kiss should he return from his quest.</a:t>
            </a:r>
            <a:endParaRPr/>
          </a:p>
          <a:p>
            <a:pPr indent="0" lvl="0" marL="0" rtl="0" algn="l">
              <a:lnSpc>
                <a:spcPct val="80000"/>
              </a:lnSpc>
              <a:spcBef>
                <a:spcPts val="1000"/>
              </a:spcBef>
              <a:spcAft>
                <a:spcPts val="0"/>
              </a:spcAft>
              <a:buSzPts val="1116"/>
              <a:buNone/>
            </a:pPr>
            <a:r>
              <a:rPr lang="en-US" sz="1395"/>
              <a:t>Synonyms - Blessing, favor, benefit, gift.		Antonyms - Disadvantage, loss, hindrance, misfortune.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2 – Words 6-10</a:t>
            </a:r>
            <a:endParaRPr/>
          </a:p>
        </p:txBody>
      </p:sp>
      <p:sp>
        <p:nvSpPr>
          <p:cNvPr id="186" name="Google Shape;186;p8"/>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116"/>
              <a:buNone/>
            </a:pPr>
            <a:r>
              <a:rPr lang="en-US" sz="1395"/>
              <a:t>6.	Breastplate - (Noun) - a piece of plate armor partially or completely covering the front of the torso.</a:t>
            </a:r>
            <a:endParaRPr/>
          </a:p>
          <a:p>
            <a:pPr indent="0" lvl="0" marL="0" rtl="0" algn="l">
              <a:lnSpc>
                <a:spcPct val="80000"/>
              </a:lnSpc>
              <a:spcBef>
                <a:spcPts val="1000"/>
              </a:spcBef>
              <a:spcAft>
                <a:spcPts val="0"/>
              </a:spcAft>
              <a:buSzPts val="1116"/>
              <a:buNone/>
            </a:pPr>
            <a:r>
              <a:rPr lang="en-US" sz="1395"/>
              <a:t>Synonyms - Sark, mail, armor, cuirass, corselet.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7.	Chainmail - (Noun) - A flexible armor of interlinked rings.</a:t>
            </a:r>
            <a:endParaRPr/>
          </a:p>
          <a:p>
            <a:pPr indent="0" lvl="0" marL="0" rtl="0" algn="l">
              <a:lnSpc>
                <a:spcPct val="80000"/>
              </a:lnSpc>
              <a:spcBef>
                <a:spcPts val="1000"/>
              </a:spcBef>
              <a:spcAft>
                <a:spcPts val="0"/>
              </a:spcAft>
              <a:buSzPts val="1116"/>
              <a:buNone/>
            </a:pPr>
            <a:r>
              <a:rPr lang="en-US" sz="1395"/>
              <a:t>Example - The warrior wore the </a:t>
            </a:r>
            <a:r>
              <a:rPr lang="en-US" sz="1395" u="sng"/>
              <a:t>chainmail</a:t>
            </a:r>
            <a:r>
              <a:rPr lang="en-US" sz="1395"/>
              <a:t> underneath his heavy armor for added protection.</a:t>
            </a:r>
            <a:endParaRPr/>
          </a:p>
          <a:p>
            <a:pPr indent="0" lvl="0" marL="0" rtl="0" algn="l">
              <a:lnSpc>
                <a:spcPct val="80000"/>
              </a:lnSpc>
              <a:spcBef>
                <a:spcPts val="1000"/>
              </a:spcBef>
              <a:spcAft>
                <a:spcPts val="0"/>
              </a:spcAft>
              <a:buSzPts val="1116"/>
              <a:buNone/>
            </a:pPr>
            <a:r>
              <a:rPr lang="en-US" sz="1395"/>
              <a:t>Synonyms - Mail, armor.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8.	Courtier - (Noun) - A person who is often in attendance at the court of a king or other royal personage.</a:t>
            </a:r>
            <a:endParaRPr/>
          </a:p>
          <a:p>
            <a:pPr indent="0" lvl="0" marL="0" rtl="0" algn="l">
              <a:lnSpc>
                <a:spcPct val="80000"/>
              </a:lnSpc>
              <a:spcBef>
                <a:spcPts val="1000"/>
              </a:spcBef>
              <a:spcAft>
                <a:spcPts val="0"/>
              </a:spcAft>
              <a:buSzPts val="1116"/>
              <a:buNone/>
            </a:pPr>
            <a:r>
              <a:rPr lang="en-US" sz="1395"/>
              <a:t>Example - When the theater group was hired to stay at the king’s court permanently, they want from being simple penniless actors to </a:t>
            </a:r>
            <a:r>
              <a:rPr lang="en-US" sz="1395" u="sng"/>
              <a:t>courtiers.</a:t>
            </a:r>
            <a:endParaRPr sz="1395"/>
          </a:p>
          <a:p>
            <a:pPr indent="0" lvl="0" marL="0" rtl="0" algn="l">
              <a:lnSpc>
                <a:spcPct val="80000"/>
              </a:lnSpc>
              <a:spcBef>
                <a:spcPts val="1000"/>
              </a:spcBef>
              <a:spcAft>
                <a:spcPts val="0"/>
              </a:spcAft>
              <a:buSzPts val="1116"/>
              <a:buNone/>
            </a:pPr>
            <a:r>
              <a:rPr lang="en-US" sz="1395"/>
              <a:t>Synonyms - Attendant, train, retinue.				Antonyms - N/A</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9.	Doughty - (Adjective) - Steadfastly courageous and resolute; valiant.</a:t>
            </a:r>
            <a:endParaRPr/>
          </a:p>
          <a:p>
            <a:pPr indent="0" lvl="0" marL="0" rtl="0" algn="l">
              <a:lnSpc>
                <a:spcPct val="80000"/>
              </a:lnSpc>
              <a:spcBef>
                <a:spcPts val="1000"/>
              </a:spcBef>
              <a:spcAft>
                <a:spcPts val="0"/>
              </a:spcAft>
              <a:buSzPts val="1116"/>
              <a:buNone/>
            </a:pPr>
            <a:r>
              <a:rPr lang="en-US" sz="1395"/>
              <a:t>Example - The </a:t>
            </a:r>
            <a:r>
              <a:rPr lang="en-US" sz="1395" u="sng"/>
              <a:t>doughty</a:t>
            </a:r>
            <a:r>
              <a:rPr lang="en-US" sz="1395"/>
              <a:t> warrior faced the hundred dragons rather than running away.</a:t>
            </a:r>
            <a:endParaRPr/>
          </a:p>
          <a:p>
            <a:pPr indent="0" lvl="0" marL="0" rtl="0" algn="l">
              <a:lnSpc>
                <a:spcPct val="80000"/>
              </a:lnSpc>
              <a:spcBef>
                <a:spcPts val="1000"/>
              </a:spcBef>
              <a:spcAft>
                <a:spcPts val="0"/>
              </a:spcAft>
              <a:buSzPts val="1116"/>
              <a:buNone/>
            </a:pPr>
            <a:r>
              <a:rPr lang="en-US" sz="1395"/>
              <a:t>Synonyms - Courageous, brave, valiant.			Antonyms - Cowardly, craven, fearful.</a:t>
            </a:r>
            <a:endParaRPr/>
          </a:p>
          <a:p>
            <a:pPr indent="0" lvl="0" marL="0" rtl="0" algn="l">
              <a:lnSpc>
                <a:spcPct val="80000"/>
              </a:lnSpc>
              <a:spcBef>
                <a:spcPts val="1000"/>
              </a:spcBef>
              <a:spcAft>
                <a:spcPts val="0"/>
              </a:spcAft>
              <a:buSzPts val="1116"/>
              <a:buNone/>
            </a:pPr>
            <a:r>
              <a:rPr lang="en-US" sz="1395"/>
              <a:t> </a:t>
            </a:r>
            <a:endParaRPr/>
          </a:p>
          <a:p>
            <a:pPr indent="0" lvl="0" marL="0" rtl="0" algn="l">
              <a:lnSpc>
                <a:spcPct val="80000"/>
              </a:lnSpc>
              <a:spcBef>
                <a:spcPts val="1000"/>
              </a:spcBef>
              <a:spcAft>
                <a:spcPts val="0"/>
              </a:spcAft>
              <a:buSzPts val="1116"/>
              <a:buNone/>
            </a:pPr>
            <a:r>
              <a:rPr lang="en-US" sz="1395"/>
              <a:t>10.	Hoary - (Adjective) - gray or white with age.</a:t>
            </a:r>
            <a:endParaRPr/>
          </a:p>
          <a:p>
            <a:pPr indent="0" lvl="0" marL="0" rtl="0" algn="l">
              <a:lnSpc>
                <a:spcPct val="80000"/>
              </a:lnSpc>
              <a:spcBef>
                <a:spcPts val="1000"/>
              </a:spcBef>
              <a:spcAft>
                <a:spcPts val="0"/>
              </a:spcAft>
              <a:buSzPts val="1116"/>
              <a:buNone/>
            </a:pPr>
            <a:r>
              <a:rPr lang="en-US" sz="1395"/>
              <a:t>Example - As the man became old, his hair grew </a:t>
            </a:r>
            <a:r>
              <a:rPr lang="en-US" sz="1395" u="sng"/>
              <a:t>hoary</a:t>
            </a:r>
            <a:r>
              <a:rPr lang="en-US" sz="1395"/>
              <a:t>.</a:t>
            </a:r>
            <a:endParaRPr/>
          </a:p>
          <a:p>
            <a:pPr indent="0" lvl="0" marL="0" rtl="0" algn="l">
              <a:lnSpc>
                <a:spcPct val="80000"/>
              </a:lnSpc>
              <a:spcBef>
                <a:spcPts val="1000"/>
              </a:spcBef>
              <a:spcAft>
                <a:spcPts val="0"/>
              </a:spcAft>
              <a:buSzPts val="1116"/>
              <a:buNone/>
            </a:pPr>
            <a:r>
              <a:rPr lang="en-US" sz="1395"/>
              <a:t>Synonyms - White, old.						Antonyms - New, young.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457200" y="0"/>
            <a:ext cx="8229600" cy="114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US"/>
              <a:t>Vocabulary List 2 – Words 11-15</a:t>
            </a:r>
            <a:endParaRPr/>
          </a:p>
        </p:txBody>
      </p:sp>
      <p:sp>
        <p:nvSpPr>
          <p:cNvPr id="192" name="Google Shape;192;p9"/>
          <p:cNvSpPr txBox="1"/>
          <p:nvPr>
            <p:ph idx="1" type="body"/>
          </p:nvPr>
        </p:nvSpPr>
        <p:spPr>
          <a:xfrm>
            <a:off x="0" y="1143000"/>
            <a:ext cx="9144000" cy="5715000"/>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SzPts val="1008"/>
              <a:buNone/>
            </a:pPr>
            <a:r>
              <a:rPr lang="en-US" sz="1260"/>
              <a:t>11.	Linden - (Noun) - A tree having fragrant yellowish-white flowers and heart-shaped leaves.</a:t>
            </a:r>
            <a:endParaRPr/>
          </a:p>
          <a:p>
            <a:pPr indent="0" lvl="0" marL="0" rtl="0" algn="l">
              <a:lnSpc>
                <a:spcPct val="80000"/>
              </a:lnSpc>
              <a:spcBef>
                <a:spcPts val="1000"/>
              </a:spcBef>
              <a:spcAft>
                <a:spcPts val="0"/>
              </a:spcAft>
              <a:buSzPts val="1008"/>
              <a:buNone/>
            </a:pPr>
            <a:r>
              <a:rPr lang="en-US" sz="1260"/>
              <a:t>Example - The warrior carried spear and shield made from </a:t>
            </a:r>
            <a:r>
              <a:rPr lang="en-US" sz="1260" u="sng"/>
              <a:t>linden</a:t>
            </a:r>
            <a:r>
              <a:rPr lang="en-US" sz="1260"/>
              <a:t>.</a:t>
            </a:r>
            <a:endParaRPr/>
          </a:p>
          <a:p>
            <a:pPr indent="0" lvl="0" marL="0" rtl="0" algn="l">
              <a:lnSpc>
                <a:spcPct val="80000"/>
              </a:lnSpc>
              <a:spcBef>
                <a:spcPts val="1000"/>
              </a:spcBef>
              <a:spcAft>
                <a:spcPts val="0"/>
              </a:spcAft>
              <a:buSzPts val="1008"/>
              <a:buNone/>
            </a:pPr>
            <a:r>
              <a:rPr lang="en-US" sz="1260"/>
              <a:t>Synonyms - N/A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12.	Mickle - (Adjective) - Great, large, much.</a:t>
            </a:r>
            <a:endParaRPr/>
          </a:p>
          <a:p>
            <a:pPr indent="0" lvl="0" marL="0" rtl="0" algn="l">
              <a:lnSpc>
                <a:spcPct val="80000"/>
              </a:lnSpc>
              <a:spcBef>
                <a:spcPts val="1000"/>
              </a:spcBef>
              <a:spcAft>
                <a:spcPts val="0"/>
              </a:spcAft>
              <a:buSzPts val="1008"/>
              <a:buNone/>
            </a:pPr>
            <a:r>
              <a:rPr lang="en-US" sz="1260"/>
              <a:t>Example - The journey to overcome the terrible dragon was a </a:t>
            </a:r>
            <a:r>
              <a:rPr lang="en-US" sz="1260" u="sng"/>
              <a:t>mickle</a:t>
            </a:r>
            <a:r>
              <a:rPr lang="en-US" sz="1260"/>
              <a:t> quest, but the journey to pick up a loaf of bread from the store was not.</a:t>
            </a:r>
            <a:endParaRPr/>
          </a:p>
          <a:p>
            <a:pPr indent="0" lvl="0" marL="0" rtl="0" algn="l">
              <a:lnSpc>
                <a:spcPct val="80000"/>
              </a:lnSpc>
              <a:spcBef>
                <a:spcPts val="1000"/>
              </a:spcBef>
              <a:spcAft>
                <a:spcPts val="0"/>
              </a:spcAft>
              <a:buSzPts val="1008"/>
              <a:buNone/>
            </a:pPr>
            <a:r>
              <a:rPr lang="en-US" sz="1260"/>
              <a:t>Synonyms - Great, large, much.				Antonyms - Small, unimportant, mundane.</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13.	Nicors - (Noun) - Sea-serpents.</a:t>
            </a:r>
            <a:endParaRPr/>
          </a:p>
          <a:p>
            <a:pPr indent="0" lvl="0" marL="0" rtl="0" algn="l">
              <a:lnSpc>
                <a:spcPct val="80000"/>
              </a:lnSpc>
              <a:spcBef>
                <a:spcPts val="1000"/>
              </a:spcBef>
              <a:spcAft>
                <a:spcPts val="0"/>
              </a:spcAft>
              <a:buSzPts val="1008"/>
              <a:buNone/>
            </a:pPr>
            <a:r>
              <a:rPr lang="en-US" sz="1260"/>
              <a:t>Example - The sailors were attacked by many ferocious</a:t>
            </a:r>
            <a:r>
              <a:rPr lang="en-US" sz="1260" u="sng"/>
              <a:t> nicors</a:t>
            </a:r>
            <a:r>
              <a:rPr lang="en-US" sz="1260"/>
              <a:t>.</a:t>
            </a:r>
            <a:endParaRPr/>
          </a:p>
          <a:p>
            <a:pPr indent="0" lvl="0" marL="0" rtl="0" algn="l">
              <a:lnSpc>
                <a:spcPct val="80000"/>
              </a:lnSpc>
              <a:spcBef>
                <a:spcPts val="1000"/>
              </a:spcBef>
              <a:spcAft>
                <a:spcPts val="0"/>
              </a:spcAft>
              <a:buSzPts val="1008"/>
              <a:buNone/>
            </a:pPr>
            <a:r>
              <a:rPr lang="en-US" sz="1260"/>
              <a:t>Synonyms - Sea-serpents, sea-monsters.		Antonyms - N/A</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14.	Prowess - (Noun) - exceptional valor, bravery, or ability, especially in combat or battle.</a:t>
            </a:r>
            <a:endParaRPr/>
          </a:p>
          <a:p>
            <a:pPr indent="0" lvl="0" marL="0" rtl="0" algn="l">
              <a:lnSpc>
                <a:spcPct val="80000"/>
              </a:lnSpc>
              <a:spcBef>
                <a:spcPts val="1000"/>
              </a:spcBef>
              <a:spcAft>
                <a:spcPts val="0"/>
              </a:spcAft>
              <a:buSzPts val="1008"/>
              <a:buNone/>
            </a:pPr>
            <a:r>
              <a:rPr lang="en-US" sz="1260"/>
              <a:t>Example - The warrior’s reputation for killing monsters and never running from battle showed his great </a:t>
            </a:r>
            <a:r>
              <a:rPr lang="en-US" sz="1260" u="sng"/>
              <a:t>prowess.</a:t>
            </a:r>
            <a:endParaRPr sz="1260"/>
          </a:p>
          <a:p>
            <a:pPr indent="0" lvl="0" marL="0" rtl="0" algn="l">
              <a:lnSpc>
                <a:spcPct val="80000"/>
              </a:lnSpc>
              <a:spcBef>
                <a:spcPts val="1000"/>
              </a:spcBef>
              <a:spcAft>
                <a:spcPts val="0"/>
              </a:spcAft>
              <a:buSzPts val="1008"/>
              <a:buNone/>
            </a:pPr>
            <a:r>
              <a:rPr lang="en-US" sz="1260"/>
              <a:t>Synonyms - Valor, bravery, courage.			Antonyms - Cowardice, weakness, inability.</a:t>
            </a:r>
            <a:endParaRPr/>
          </a:p>
          <a:p>
            <a:pPr indent="0" lvl="0" marL="0" rtl="0" algn="l">
              <a:lnSpc>
                <a:spcPct val="80000"/>
              </a:lnSpc>
              <a:spcBef>
                <a:spcPts val="1000"/>
              </a:spcBef>
              <a:spcAft>
                <a:spcPts val="0"/>
              </a:spcAft>
              <a:buSzPts val="1008"/>
              <a:buNone/>
            </a:pPr>
            <a:r>
              <a:rPr lang="en-US" sz="1260"/>
              <a:t> </a:t>
            </a:r>
            <a:endParaRPr/>
          </a:p>
          <a:p>
            <a:pPr indent="0" lvl="0" marL="0" rtl="0" algn="l">
              <a:lnSpc>
                <a:spcPct val="80000"/>
              </a:lnSpc>
              <a:spcBef>
                <a:spcPts val="1000"/>
              </a:spcBef>
              <a:spcAft>
                <a:spcPts val="0"/>
              </a:spcAft>
              <a:buSzPts val="1008"/>
              <a:buNone/>
            </a:pPr>
            <a:r>
              <a:rPr lang="en-US" sz="1260"/>
              <a:t>15.	Respite - (Noun) - a period of delay, rest, or relief from a difficult or tiring task.</a:t>
            </a:r>
            <a:endParaRPr/>
          </a:p>
          <a:p>
            <a:pPr indent="0" lvl="0" marL="0" rtl="0" algn="l">
              <a:lnSpc>
                <a:spcPct val="80000"/>
              </a:lnSpc>
              <a:spcBef>
                <a:spcPts val="1000"/>
              </a:spcBef>
              <a:spcAft>
                <a:spcPts val="0"/>
              </a:spcAft>
              <a:buSzPts val="1008"/>
              <a:buNone/>
            </a:pPr>
            <a:r>
              <a:rPr lang="en-US" sz="1260"/>
              <a:t>Example - The travellers had been on the road for days and required </a:t>
            </a:r>
            <a:r>
              <a:rPr lang="en-US" sz="1260" u="sng"/>
              <a:t>respite</a:t>
            </a:r>
            <a:r>
              <a:rPr lang="en-US" sz="1260"/>
              <a:t> at the nearest inn.</a:t>
            </a:r>
            <a:endParaRPr/>
          </a:p>
          <a:p>
            <a:pPr indent="0" lvl="0" marL="0" rtl="0" algn="l">
              <a:lnSpc>
                <a:spcPct val="80000"/>
              </a:lnSpc>
              <a:spcBef>
                <a:spcPts val="1000"/>
              </a:spcBef>
              <a:spcAft>
                <a:spcPts val="0"/>
              </a:spcAft>
              <a:buSzPts val="1008"/>
              <a:buNone/>
            </a:pPr>
            <a:r>
              <a:rPr lang="en-US" sz="1260"/>
              <a:t>Synonyms - Rest, delay, relief, breather.		Antonyms - Continuation, advance.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Lenny Valentine</dc:creator>
</cp:coreProperties>
</file>