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76" r:id="rId3"/>
    <p:sldId id="284" r:id="rId4"/>
    <p:sldId id="285" r:id="rId5"/>
    <p:sldId id="286" r:id="rId6"/>
    <p:sldId id="268" r:id="rId7"/>
    <p:sldId id="288" r:id="rId8"/>
    <p:sldId id="289" r:id="rId9"/>
    <p:sldId id="271" r:id="rId10"/>
    <p:sldId id="272" r:id="rId11"/>
    <p:sldId id="282" r:id="rId12"/>
    <p:sldId id="273" r:id="rId13"/>
    <p:sldId id="275" r:id="rId14"/>
    <p:sldId id="287" r:id="rId15"/>
    <p:sldId id="27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5088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510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0175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83330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3428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3607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4461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599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99189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7771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96586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825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2120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4618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4945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2570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8/26/2020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36400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1.2.2 - Lecture</a:t>
            </a:r>
            <a:endParaRPr lang="en-US" dirty="0"/>
          </a:p>
        </p:txBody>
      </p:sp>
      <p:sp>
        <p:nvSpPr>
          <p:cNvPr id="3" name="Subtitle 2"/>
          <p:cNvSpPr>
            <a:spLocks noGrp="1"/>
          </p:cNvSpPr>
          <p:nvPr>
            <p:ph type="subTitle" idx="1"/>
          </p:nvPr>
        </p:nvSpPr>
        <p:spPr/>
        <p:txBody>
          <a:bodyPr/>
          <a:lstStyle/>
          <a:p>
            <a:r>
              <a:rPr lang="en-US" dirty="0" smtClean="0"/>
              <a:t>Lessons for Unit 1, Week 2, Day 2 or Mr. Valentine’s English Class</a:t>
            </a:r>
            <a:endParaRPr lang="en-US" dirty="0"/>
          </a:p>
        </p:txBody>
      </p:sp>
    </p:spTree>
    <p:extLst>
      <p:ext uri="{BB962C8B-B14F-4D97-AF65-F5344CB8AC3E}">
        <p14:creationId xmlns:p14="http://schemas.microsoft.com/office/powerpoint/2010/main" val="3984276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320800"/>
          </a:xfrm>
        </p:spPr>
        <p:txBody>
          <a:bodyPr>
            <a:normAutofit/>
          </a:bodyPr>
          <a:lstStyle/>
          <a:p>
            <a:r>
              <a:rPr lang="en-US" dirty="0" smtClean="0"/>
              <a:t>Literature - Week 2 – Study Guide</a:t>
            </a:r>
            <a:endParaRPr lang="en-US" dirty="0"/>
          </a:p>
        </p:txBody>
      </p:sp>
      <p:sp>
        <p:nvSpPr>
          <p:cNvPr id="4" name="Rectangle 1"/>
          <p:cNvSpPr>
            <a:spLocks noGrp="1" noChangeArrowheads="1"/>
          </p:cNvSpPr>
          <p:nvPr>
            <p:ph idx="1"/>
          </p:nvPr>
        </p:nvSpPr>
        <p:spPr bwMode="auto">
          <a:xfrm>
            <a:off x="304800" y="928295"/>
            <a:ext cx="9067800" cy="457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en-US" dirty="0"/>
              <a:t>1.  (From Vocab and Review) - Know alliteration, kennings, epic heroes, and the Anglo-Saxon virtues from last week</a:t>
            </a:r>
            <a:r>
              <a:rPr lang="en-US" dirty="0" smtClean="0"/>
              <a:t>.</a:t>
            </a:r>
            <a:endParaRPr lang="en-US" dirty="0"/>
          </a:p>
          <a:p>
            <a:pPr marL="0" indent="0">
              <a:buNone/>
            </a:pPr>
            <a:r>
              <a:rPr lang="en-US" dirty="0"/>
              <a:t>2.  Who, according to scholars, wrote </a:t>
            </a:r>
            <a:r>
              <a:rPr lang="en-US" i="1" dirty="0"/>
              <a:t>Beowulf</a:t>
            </a:r>
            <a:r>
              <a:rPr lang="en-US" dirty="0" smtClean="0"/>
              <a:t>?</a:t>
            </a:r>
            <a:endParaRPr lang="en-US" dirty="0"/>
          </a:p>
          <a:p>
            <a:pPr marL="0" indent="0">
              <a:buNone/>
            </a:pPr>
            <a:r>
              <a:rPr lang="en-US" dirty="0"/>
              <a:t>3.  Why does King Hrothgar of the Danes build </a:t>
            </a:r>
            <a:r>
              <a:rPr lang="en-US" dirty="0" err="1"/>
              <a:t>Heorot</a:t>
            </a:r>
            <a:r>
              <a:rPr lang="en-US" dirty="0" smtClean="0"/>
              <a:t>?</a:t>
            </a:r>
            <a:endParaRPr lang="en-US" dirty="0"/>
          </a:p>
          <a:p>
            <a:pPr marL="0" indent="0">
              <a:buNone/>
            </a:pPr>
            <a:r>
              <a:rPr lang="en-US" dirty="0"/>
              <a:t>4.  Who attacks </a:t>
            </a:r>
            <a:r>
              <a:rPr lang="en-US" dirty="0" err="1"/>
              <a:t>Heorot</a:t>
            </a:r>
            <a:r>
              <a:rPr lang="en-US" dirty="0"/>
              <a:t>, and why</a:t>
            </a:r>
            <a:r>
              <a:rPr lang="en-US" dirty="0" smtClean="0"/>
              <a:t>?</a:t>
            </a:r>
            <a:endParaRPr lang="en-US" dirty="0"/>
          </a:p>
          <a:p>
            <a:pPr marL="0" indent="0">
              <a:buNone/>
            </a:pPr>
            <a:r>
              <a:rPr lang="en-US" dirty="0"/>
              <a:t>5.  What biblical figure does the monster descend from, and what was his crime</a:t>
            </a:r>
            <a:r>
              <a:rPr lang="en-US" dirty="0" smtClean="0"/>
              <a:t>?</a:t>
            </a:r>
            <a:endParaRPr lang="en-US" dirty="0"/>
          </a:p>
          <a:p>
            <a:pPr marL="0" indent="0">
              <a:buNone/>
            </a:pPr>
            <a:r>
              <a:rPr lang="en-US" dirty="0"/>
              <a:t>6.  Who comes to slay the monster, and why</a:t>
            </a:r>
            <a:r>
              <a:rPr lang="en-US" dirty="0" smtClean="0"/>
              <a:t>?</a:t>
            </a:r>
            <a:endParaRPr lang="en-US" dirty="0"/>
          </a:p>
          <a:p>
            <a:pPr marL="0" indent="0">
              <a:buNone/>
            </a:pPr>
            <a:r>
              <a:rPr lang="en-US" dirty="0"/>
              <a:t>7.  What does </a:t>
            </a:r>
            <a:r>
              <a:rPr lang="en-US" dirty="0" err="1"/>
              <a:t>Unferth</a:t>
            </a:r>
            <a:r>
              <a:rPr lang="en-US" dirty="0"/>
              <a:t> claim about Beowulf, and how does he respond</a:t>
            </a:r>
            <a:r>
              <a:rPr lang="en-US" dirty="0" smtClean="0"/>
              <a:t>?</a:t>
            </a:r>
            <a:endParaRPr lang="en-US" dirty="0"/>
          </a:p>
          <a:p>
            <a:pPr marL="0" indent="0">
              <a:buNone/>
            </a:pPr>
            <a:r>
              <a:rPr lang="en-US" dirty="0"/>
              <a:t>8.  How many serpents did Beowulf slay</a:t>
            </a:r>
            <a:r>
              <a:rPr lang="en-US" dirty="0" smtClean="0"/>
              <a:t>?</a:t>
            </a:r>
            <a:endParaRPr lang="en-US" dirty="0"/>
          </a:p>
          <a:p>
            <a:pPr marL="0" indent="0">
              <a:buNone/>
            </a:pPr>
            <a:r>
              <a:rPr lang="en-US" dirty="0"/>
              <a:t>9.  How does Beowulf show strength and courage in the swimming match</a:t>
            </a:r>
            <a:r>
              <a:rPr lang="en-US" dirty="0" smtClean="0"/>
              <a:t>?</a:t>
            </a:r>
            <a:endParaRPr lang="en-US" dirty="0"/>
          </a:p>
          <a:p>
            <a:pPr marL="0" indent="0">
              <a:buNone/>
            </a:pPr>
            <a:r>
              <a:rPr lang="en-US" dirty="0"/>
              <a:t>10.  Why does Beowulf not use weapons against Grendel, and what virtues does this show?</a:t>
            </a:r>
          </a:p>
        </p:txBody>
      </p:sp>
    </p:spTree>
    <p:extLst>
      <p:ext uri="{BB962C8B-B14F-4D97-AF65-F5344CB8AC3E}">
        <p14:creationId xmlns:p14="http://schemas.microsoft.com/office/powerpoint/2010/main" val="4153197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 Week 2 – Beowulf Reading</a:t>
            </a:r>
            <a:endParaRPr lang="en-US" dirty="0"/>
          </a:p>
        </p:txBody>
      </p:sp>
      <p:sp>
        <p:nvSpPr>
          <p:cNvPr id="3" name="Content Placeholder 2"/>
          <p:cNvSpPr>
            <a:spLocks noGrp="1"/>
          </p:cNvSpPr>
          <p:nvPr>
            <p:ph idx="1"/>
          </p:nvPr>
        </p:nvSpPr>
        <p:spPr/>
        <p:txBody>
          <a:bodyPr/>
          <a:lstStyle/>
          <a:p>
            <a:r>
              <a:rPr lang="en-US" dirty="0" smtClean="0"/>
              <a:t>Accompanying this slide-show today is a reading from Beowulf.  It is titled 1.2.2 – Reading.  Use the study guide to assist you in taking notes on this particular reading.  Hunt for the answers as you go along.  Jot them down.  Also, be aware that you will not answer all the study guide questions in one day.  They are meant to span the entire week’s lecture and readings.  </a:t>
            </a:r>
          </a:p>
          <a:p>
            <a:r>
              <a:rPr lang="en-US" dirty="0" smtClean="0"/>
              <a:t>Each day’s “exercise” portion will ask about the study guide questions relevant to that day’s lecture and readings.  If it hasn’t asked one of them yet, you’ll likely see it on the next day’s exercises, or the day after that.</a:t>
            </a:r>
            <a:endParaRPr lang="en-US" dirty="0"/>
          </a:p>
        </p:txBody>
      </p:sp>
    </p:spTree>
    <p:extLst>
      <p:ext uri="{BB962C8B-B14F-4D97-AF65-F5344CB8AC3E}">
        <p14:creationId xmlns:p14="http://schemas.microsoft.com/office/powerpoint/2010/main" val="3795214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 Week 2 – Outlining</a:t>
            </a:r>
            <a:endParaRPr lang="en-US" dirty="0"/>
          </a:p>
        </p:txBody>
      </p:sp>
      <p:sp>
        <p:nvSpPr>
          <p:cNvPr id="3" name="Content Placeholder 2"/>
          <p:cNvSpPr>
            <a:spLocks noGrp="1"/>
          </p:cNvSpPr>
          <p:nvPr>
            <p:ph idx="1"/>
          </p:nvPr>
        </p:nvSpPr>
        <p:spPr/>
        <p:txBody>
          <a:bodyPr>
            <a:normAutofit/>
          </a:bodyPr>
          <a:lstStyle/>
          <a:p>
            <a:r>
              <a:rPr lang="en-US" dirty="0" smtClean="0"/>
              <a:t>Every so often, in English class (and others), a writing assignment comes along.</a:t>
            </a:r>
          </a:p>
          <a:p>
            <a:r>
              <a:rPr lang="en-US" dirty="0" smtClean="0"/>
              <a:t>Last week, we discussed brainstorming as a good way to start off with any given writing assignment.</a:t>
            </a:r>
          </a:p>
          <a:p>
            <a:r>
              <a:rPr lang="en-US" dirty="0" smtClean="0"/>
              <a:t>Another good pre-writing step for any writing assignment is the outline.</a:t>
            </a:r>
          </a:p>
          <a:p>
            <a:r>
              <a:rPr lang="en-US" dirty="0" smtClean="0"/>
              <a:t>Outlines help organize your ideas before you write, and can even help re-organize them during the writing process or editing / proofreading process.</a:t>
            </a:r>
          </a:p>
        </p:txBody>
      </p:sp>
    </p:spTree>
    <p:extLst>
      <p:ext uri="{BB962C8B-B14F-4D97-AF65-F5344CB8AC3E}">
        <p14:creationId xmlns:p14="http://schemas.microsoft.com/office/powerpoint/2010/main" val="706804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 Week 2 – Outlining - Continued</a:t>
            </a:r>
            <a:endParaRPr lang="en-US" dirty="0"/>
          </a:p>
        </p:txBody>
      </p:sp>
      <p:sp>
        <p:nvSpPr>
          <p:cNvPr id="3" name="Content Placeholder 2"/>
          <p:cNvSpPr>
            <a:spLocks noGrp="1"/>
          </p:cNvSpPr>
          <p:nvPr>
            <p:ph idx="1"/>
          </p:nvPr>
        </p:nvSpPr>
        <p:spPr>
          <a:xfrm>
            <a:off x="609599" y="2160590"/>
            <a:ext cx="6347714" cy="4545010"/>
          </a:xfrm>
        </p:spPr>
        <p:txBody>
          <a:bodyPr>
            <a:normAutofit fontScale="70000" lnSpcReduction="20000"/>
          </a:bodyPr>
          <a:lstStyle/>
          <a:p>
            <a:r>
              <a:rPr lang="en-US" dirty="0" smtClean="0"/>
              <a:t>There are two types of outlining, formal and informal.</a:t>
            </a:r>
          </a:p>
          <a:p>
            <a:r>
              <a:rPr lang="en-US" dirty="0" smtClean="0"/>
              <a:t>Formal outlining uses Roman numerals for the paragraphs, then capital letters for ideas beneath that, then Arabic numerals, then lower-case letters, then lower-case Roman numerals, and so on.  </a:t>
            </a:r>
          </a:p>
          <a:p>
            <a:r>
              <a:rPr lang="en-US" dirty="0" smtClean="0"/>
              <a:t>For example, pretend we’re writing an essay on why sandwiches are the best:</a:t>
            </a:r>
          </a:p>
          <a:p>
            <a:pPr lvl="1"/>
            <a:r>
              <a:rPr lang="en-US" dirty="0" smtClean="0"/>
              <a:t>I.	Introduction</a:t>
            </a:r>
          </a:p>
          <a:p>
            <a:pPr lvl="2"/>
            <a:r>
              <a:rPr lang="en-US" dirty="0" smtClean="0"/>
              <a:t>A.  Hook – Describe a sandwich vividly</a:t>
            </a:r>
          </a:p>
          <a:p>
            <a:pPr lvl="2"/>
            <a:r>
              <a:rPr lang="en-US" dirty="0" smtClean="0"/>
              <a:t>B.	Introduce – Discuss the idea of sandwiches a bit</a:t>
            </a:r>
          </a:p>
          <a:p>
            <a:pPr lvl="2"/>
            <a:r>
              <a:rPr lang="en-US" dirty="0" smtClean="0"/>
              <a:t>C.	Thesis / Main Point – Sandwiches are wonderful because they can be hot or cold, sweet or savory, and served for any meal of the day.</a:t>
            </a:r>
          </a:p>
          <a:p>
            <a:pPr lvl="1"/>
            <a:r>
              <a:rPr lang="en-US" dirty="0" smtClean="0"/>
              <a:t>II.</a:t>
            </a:r>
            <a:r>
              <a:rPr lang="en-US" dirty="0"/>
              <a:t> </a:t>
            </a:r>
            <a:r>
              <a:rPr lang="en-US" dirty="0" smtClean="0"/>
              <a:t> Body Paragraph 1</a:t>
            </a:r>
          </a:p>
          <a:p>
            <a:pPr lvl="2"/>
            <a:r>
              <a:rPr lang="en-US" dirty="0" smtClean="0"/>
              <a:t>A.  Topic Sentence – Sandwiches are awesome because they can be hot or cold.</a:t>
            </a:r>
          </a:p>
          <a:p>
            <a:pPr lvl="2"/>
            <a:r>
              <a:rPr lang="en-US" dirty="0" smtClean="0"/>
              <a:t>B.	Supporting Detail – If one is in the mood for a hot sandwich, there are toasted sandwiches, paninis, </a:t>
            </a:r>
            <a:r>
              <a:rPr lang="en-US" dirty="0" err="1" smtClean="0"/>
              <a:t>philly</a:t>
            </a:r>
            <a:r>
              <a:rPr lang="en-US" dirty="0" smtClean="0"/>
              <a:t> cheesesteaks, meatball subs – even the hamburger technically counts as a hot sandwich.</a:t>
            </a:r>
          </a:p>
          <a:p>
            <a:pPr lvl="2"/>
            <a:r>
              <a:rPr lang="en-US" dirty="0" smtClean="0"/>
              <a:t>C.  Supporting Detail – However, if one is in the mood for a cold meal instead, sandwiches still have it covered.  From the standard </a:t>
            </a:r>
            <a:r>
              <a:rPr lang="en-US" dirty="0" err="1" smtClean="0"/>
              <a:t>pb&amp;j</a:t>
            </a:r>
            <a:r>
              <a:rPr lang="en-US" dirty="0" smtClean="0"/>
              <a:t> to cold-cuts to the chicken salad sandwich, the possibilities are limitless.</a:t>
            </a:r>
          </a:p>
          <a:p>
            <a:pPr lvl="2"/>
            <a:endParaRPr lang="en-US" dirty="0"/>
          </a:p>
          <a:p>
            <a:pPr lvl="1"/>
            <a:r>
              <a:rPr lang="en-US" dirty="0" smtClean="0"/>
              <a:t>And so on and so forth.</a:t>
            </a:r>
          </a:p>
        </p:txBody>
      </p:sp>
    </p:spTree>
    <p:extLst>
      <p:ext uri="{BB962C8B-B14F-4D97-AF65-F5344CB8AC3E}">
        <p14:creationId xmlns:p14="http://schemas.microsoft.com/office/powerpoint/2010/main" val="4275170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 Week 2 – Outlining - Continued</a:t>
            </a:r>
            <a:endParaRPr lang="en-US" dirty="0"/>
          </a:p>
        </p:txBody>
      </p:sp>
      <p:sp>
        <p:nvSpPr>
          <p:cNvPr id="3" name="Content Placeholder 2"/>
          <p:cNvSpPr>
            <a:spLocks noGrp="1"/>
          </p:cNvSpPr>
          <p:nvPr>
            <p:ph idx="1"/>
          </p:nvPr>
        </p:nvSpPr>
        <p:spPr>
          <a:xfrm>
            <a:off x="609599" y="2160590"/>
            <a:ext cx="6347714" cy="4545010"/>
          </a:xfrm>
        </p:spPr>
        <p:txBody>
          <a:bodyPr>
            <a:normAutofit fontScale="47500" lnSpcReduction="20000"/>
          </a:bodyPr>
          <a:lstStyle/>
          <a:p>
            <a:r>
              <a:rPr lang="en-US" dirty="0" smtClean="0"/>
              <a:t>Informal outlining, like the name suggests, does not use a formal numbering system.  Mark points and list them as you will, with single words or full sentences or anything </a:t>
            </a:r>
            <a:r>
              <a:rPr lang="en-US" dirty="0" err="1" smtClean="0"/>
              <a:t>inbetween</a:t>
            </a:r>
            <a:r>
              <a:rPr lang="en-US" dirty="0" smtClean="0"/>
              <a:t>.</a:t>
            </a:r>
          </a:p>
          <a:p>
            <a:r>
              <a:rPr lang="en-US" dirty="0" smtClean="0"/>
              <a:t>For example, pretend we’re writing an essay on why sandwiches are the best:</a:t>
            </a:r>
          </a:p>
          <a:p>
            <a:pPr lvl="1"/>
            <a:r>
              <a:rPr lang="en-US" dirty="0" smtClean="0"/>
              <a:t>Introduction</a:t>
            </a:r>
          </a:p>
          <a:p>
            <a:pPr lvl="2"/>
            <a:r>
              <a:rPr lang="en-US" dirty="0" smtClean="0"/>
              <a:t>Hook – Describe a sandwich vividly</a:t>
            </a:r>
          </a:p>
          <a:p>
            <a:pPr lvl="2"/>
            <a:r>
              <a:rPr lang="en-US" dirty="0" smtClean="0"/>
              <a:t>Introduce – Discuss the idea of sandwiches a bit</a:t>
            </a:r>
          </a:p>
          <a:p>
            <a:pPr lvl="2"/>
            <a:r>
              <a:rPr lang="en-US" dirty="0" smtClean="0"/>
              <a:t>Thesis / Main Point – Sandwiches are wonderful because they can be hot or cold, sweet or savory, and served for any meal of the day.</a:t>
            </a:r>
          </a:p>
          <a:p>
            <a:pPr lvl="1"/>
            <a:r>
              <a:rPr lang="en-US" dirty="0" smtClean="0"/>
              <a:t>Body Paragraph 1</a:t>
            </a:r>
          </a:p>
          <a:p>
            <a:pPr lvl="2"/>
            <a:r>
              <a:rPr lang="en-US" dirty="0" smtClean="0"/>
              <a:t>Topic Sentence – Sandwiches are awesome because they can be hot or cold.</a:t>
            </a:r>
          </a:p>
          <a:p>
            <a:pPr lvl="2"/>
            <a:r>
              <a:rPr lang="en-US" dirty="0" smtClean="0"/>
              <a:t>Supporting Detail – If one is in the mood for a hot sandwich, there are toasted sandwiches, paninis, </a:t>
            </a:r>
            <a:r>
              <a:rPr lang="en-US" dirty="0" err="1" smtClean="0"/>
              <a:t>philly</a:t>
            </a:r>
            <a:r>
              <a:rPr lang="en-US" dirty="0" smtClean="0"/>
              <a:t> cheesesteaks, meatball subs – even the hamburger technically counts as a hot sandwich.</a:t>
            </a:r>
          </a:p>
          <a:p>
            <a:pPr lvl="2"/>
            <a:r>
              <a:rPr lang="en-US" dirty="0" smtClean="0"/>
              <a:t>Supporting Detail – However, if one is in the mood for a cold meal instead, sandwiches still have it covered.  From the standard </a:t>
            </a:r>
            <a:r>
              <a:rPr lang="en-US" dirty="0" err="1" smtClean="0"/>
              <a:t>pb&amp;j</a:t>
            </a:r>
            <a:r>
              <a:rPr lang="en-US" dirty="0" smtClean="0"/>
              <a:t> to cold-cuts to the chicken salad sandwich, the possibilities are limitless.</a:t>
            </a:r>
          </a:p>
          <a:p>
            <a:r>
              <a:rPr lang="en-US" dirty="0" smtClean="0"/>
              <a:t>Or, even more informally</a:t>
            </a:r>
          </a:p>
          <a:p>
            <a:pPr lvl="1"/>
            <a:r>
              <a:rPr lang="en-US" dirty="0" smtClean="0"/>
              <a:t>Intro</a:t>
            </a:r>
          </a:p>
          <a:p>
            <a:pPr lvl="1"/>
            <a:r>
              <a:rPr lang="en-US" dirty="0" smtClean="0"/>
              <a:t>Body Paragraph 1</a:t>
            </a:r>
          </a:p>
          <a:p>
            <a:pPr lvl="2"/>
            <a:r>
              <a:rPr lang="en-US" dirty="0" smtClean="0"/>
              <a:t>Sandwiches can be hot or cold</a:t>
            </a:r>
          </a:p>
          <a:p>
            <a:pPr lvl="2"/>
            <a:r>
              <a:rPr lang="en-US" dirty="0" smtClean="0"/>
              <a:t>Hot sandwiches</a:t>
            </a:r>
          </a:p>
          <a:p>
            <a:pPr lvl="3"/>
            <a:r>
              <a:rPr lang="en-US" dirty="0" smtClean="0"/>
              <a:t>Toasted</a:t>
            </a:r>
          </a:p>
          <a:p>
            <a:pPr lvl="3"/>
            <a:r>
              <a:rPr lang="en-US" dirty="0" smtClean="0"/>
              <a:t>Panini</a:t>
            </a:r>
          </a:p>
          <a:p>
            <a:pPr lvl="3"/>
            <a:r>
              <a:rPr lang="en-US" dirty="0" smtClean="0"/>
              <a:t>Cheesesteak</a:t>
            </a:r>
          </a:p>
          <a:p>
            <a:pPr lvl="3"/>
            <a:r>
              <a:rPr lang="en-US" dirty="0" smtClean="0"/>
              <a:t>meatball</a:t>
            </a:r>
          </a:p>
        </p:txBody>
      </p:sp>
    </p:spTree>
    <p:extLst>
      <p:ext uri="{BB962C8B-B14F-4D97-AF65-F5344CB8AC3E}">
        <p14:creationId xmlns:p14="http://schemas.microsoft.com/office/powerpoint/2010/main" val="1777816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This week in grammar, we’re covering verbs.  Study these lecture slides, take notes on them to assist you with that, use them to complete today’s exercises, and review them for the weekly quiz.</a:t>
            </a:r>
          </a:p>
          <a:p>
            <a:r>
              <a:rPr lang="en-US" dirty="0" smtClean="0"/>
              <a:t>This week in vocabulary, you have list 2 – ten words, including unfamiliar words and literary concepts relevant to upcoming readings in the Early Middle Ages.  Complete the practice problems in today’s exercises.  Study them on your own in preparation for the weekly quiz.</a:t>
            </a:r>
          </a:p>
          <a:p>
            <a:r>
              <a:rPr lang="en-US" dirty="0" smtClean="0"/>
              <a:t>This week in literature, start by completing the attendance and reading “What To Do and How To Do It.”  Afterward, read these slides and today’s readings from Beowulf.  Use the provided study guide to help you with note taking over the course of the week, submit answers to the study guide questions in each day’s exercises, and study them for the weekly quiz.</a:t>
            </a:r>
          </a:p>
          <a:p>
            <a:r>
              <a:rPr lang="en-US" dirty="0" smtClean="0"/>
              <a:t>Today in writing, we went over how to create an outline.  These can be useful tools for writing assignments.  I recommend using them in the future, but I do not generally require submitting one.  Use it if it helps you.</a:t>
            </a:r>
            <a:endParaRPr lang="en-US" dirty="0"/>
          </a:p>
        </p:txBody>
      </p:sp>
    </p:spTree>
    <p:extLst>
      <p:ext uri="{BB962C8B-B14F-4D97-AF65-F5344CB8AC3E}">
        <p14:creationId xmlns:p14="http://schemas.microsoft.com/office/powerpoint/2010/main" val="2811682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781801" cy="1320800"/>
          </a:xfrm>
        </p:spPr>
        <p:txBody>
          <a:bodyPr/>
          <a:lstStyle/>
          <a:p>
            <a:r>
              <a:rPr lang="en-US" dirty="0" smtClean="0"/>
              <a:t>Unit 1 – Week 2 – Day 2 - Lecture</a:t>
            </a:r>
            <a:endParaRPr lang="en-US" dirty="0"/>
          </a:p>
        </p:txBody>
      </p:sp>
      <p:sp>
        <p:nvSpPr>
          <p:cNvPr id="3" name="Content Placeholder 2"/>
          <p:cNvSpPr>
            <a:spLocks noGrp="1"/>
          </p:cNvSpPr>
          <p:nvPr>
            <p:ph idx="1"/>
          </p:nvPr>
        </p:nvSpPr>
        <p:spPr/>
        <p:txBody>
          <a:bodyPr/>
          <a:lstStyle/>
          <a:p>
            <a:r>
              <a:rPr lang="en-US" dirty="0" smtClean="0"/>
              <a:t>Today, we will cover the following topics:</a:t>
            </a:r>
          </a:p>
          <a:p>
            <a:pPr lvl="1"/>
            <a:r>
              <a:rPr lang="en-US" dirty="0" smtClean="0"/>
              <a:t>Grammar - Verbs</a:t>
            </a:r>
          </a:p>
          <a:p>
            <a:pPr lvl="1"/>
            <a:r>
              <a:rPr lang="en-US" dirty="0" smtClean="0"/>
              <a:t>Vocabulary - List 2</a:t>
            </a:r>
          </a:p>
          <a:p>
            <a:pPr lvl="1"/>
            <a:r>
              <a:rPr lang="en-US" dirty="0" smtClean="0"/>
              <a:t>Literature – Beowulf - Continued</a:t>
            </a:r>
          </a:p>
          <a:p>
            <a:pPr lvl="1"/>
            <a:r>
              <a:rPr lang="en-US" dirty="0" smtClean="0"/>
              <a:t>Writing – Outlining</a:t>
            </a:r>
          </a:p>
          <a:p>
            <a:pPr lvl="1"/>
            <a:endParaRPr lang="en-US" dirty="0"/>
          </a:p>
        </p:txBody>
      </p:sp>
    </p:spTree>
    <p:extLst>
      <p:ext uri="{BB962C8B-B14F-4D97-AF65-F5344CB8AC3E}">
        <p14:creationId xmlns:p14="http://schemas.microsoft.com/office/powerpoint/2010/main" val="341115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 – Recapping Verbs</a:t>
            </a:r>
            <a:endParaRPr lang="en-US" dirty="0"/>
          </a:p>
        </p:txBody>
      </p:sp>
      <p:sp>
        <p:nvSpPr>
          <p:cNvPr id="3" name="Content Placeholder 2"/>
          <p:cNvSpPr>
            <a:spLocks noGrp="1"/>
          </p:cNvSpPr>
          <p:nvPr>
            <p:ph idx="1"/>
          </p:nvPr>
        </p:nvSpPr>
        <p:spPr/>
        <p:txBody>
          <a:bodyPr/>
          <a:lstStyle/>
          <a:p>
            <a:r>
              <a:rPr lang="en-US" dirty="0" smtClean="0"/>
              <a:t>Verbs come in three main types:  action, linking, and helping.</a:t>
            </a:r>
          </a:p>
          <a:p>
            <a:r>
              <a:rPr lang="en-US" dirty="0" smtClean="0"/>
              <a:t>Action verbs denote action.</a:t>
            </a:r>
          </a:p>
          <a:p>
            <a:r>
              <a:rPr lang="en-US" dirty="0" smtClean="0"/>
              <a:t>Linking verbs equate the subject with a state of being.</a:t>
            </a:r>
          </a:p>
          <a:p>
            <a:r>
              <a:rPr lang="en-US" dirty="0" smtClean="0"/>
              <a:t>Helping verbs help out the main verb.</a:t>
            </a:r>
          </a:p>
          <a:p>
            <a:endParaRPr lang="en-US" dirty="0" smtClean="0"/>
          </a:p>
        </p:txBody>
      </p:sp>
    </p:spTree>
    <p:extLst>
      <p:ext uri="{BB962C8B-B14F-4D97-AF65-F5344CB8AC3E}">
        <p14:creationId xmlns:p14="http://schemas.microsoft.com/office/powerpoint/2010/main" val="2311522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 – Verbs and Numbers</a:t>
            </a:r>
            <a:endParaRPr lang="en-US" dirty="0"/>
          </a:p>
        </p:txBody>
      </p:sp>
      <p:sp>
        <p:nvSpPr>
          <p:cNvPr id="3" name="Content Placeholder 2"/>
          <p:cNvSpPr>
            <a:spLocks noGrp="1"/>
          </p:cNvSpPr>
          <p:nvPr>
            <p:ph idx="1"/>
          </p:nvPr>
        </p:nvSpPr>
        <p:spPr/>
        <p:txBody>
          <a:bodyPr>
            <a:normAutofit/>
          </a:bodyPr>
          <a:lstStyle/>
          <a:p>
            <a:r>
              <a:rPr lang="en-US" dirty="0" smtClean="0"/>
              <a:t>Verbs must agree with their subjects in terms of number (singular or plural):</a:t>
            </a:r>
          </a:p>
          <a:p>
            <a:pPr lvl="1"/>
            <a:r>
              <a:rPr lang="en-US" dirty="0" smtClean="0"/>
              <a:t>WRONG:  I </a:t>
            </a:r>
            <a:r>
              <a:rPr lang="en-US" u="sng" dirty="0" smtClean="0"/>
              <a:t>eats</a:t>
            </a:r>
            <a:r>
              <a:rPr lang="en-US" dirty="0" smtClean="0"/>
              <a:t> the apple.</a:t>
            </a:r>
          </a:p>
          <a:p>
            <a:pPr lvl="1"/>
            <a:r>
              <a:rPr lang="en-US" dirty="0" smtClean="0"/>
              <a:t>CORRECT:  I </a:t>
            </a:r>
            <a:r>
              <a:rPr lang="en-US" u="sng" dirty="0" smtClean="0"/>
              <a:t>eat</a:t>
            </a:r>
            <a:r>
              <a:rPr lang="en-US" dirty="0" smtClean="0"/>
              <a:t> the apple.</a:t>
            </a:r>
          </a:p>
          <a:p>
            <a:pPr lvl="1"/>
            <a:endParaRPr lang="en-US" dirty="0" smtClean="0"/>
          </a:p>
          <a:p>
            <a:pPr lvl="1"/>
            <a:r>
              <a:rPr lang="en-US" dirty="0" smtClean="0"/>
              <a:t>WRONG:  They </a:t>
            </a:r>
            <a:r>
              <a:rPr lang="en-US" u="sng" dirty="0" smtClean="0"/>
              <a:t>eats</a:t>
            </a:r>
            <a:r>
              <a:rPr lang="en-US" dirty="0" smtClean="0"/>
              <a:t> the apple.</a:t>
            </a:r>
          </a:p>
          <a:p>
            <a:pPr lvl="1"/>
            <a:r>
              <a:rPr lang="en-US" dirty="0" smtClean="0"/>
              <a:t>CORRECT:  They </a:t>
            </a:r>
            <a:r>
              <a:rPr lang="en-US" u="sng" dirty="0" smtClean="0"/>
              <a:t>eat</a:t>
            </a:r>
            <a:r>
              <a:rPr lang="en-US" dirty="0" smtClean="0"/>
              <a:t> the apple.</a:t>
            </a:r>
          </a:p>
          <a:p>
            <a:pPr lvl="1"/>
            <a:endParaRPr lang="en-US" dirty="0" smtClean="0"/>
          </a:p>
          <a:p>
            <a:pPr lvl="1"/>
            <a:r>
              <a:rPr lang="en-US" dirty="0" smtClean="0"/>
              <a:t>WRONG:  You </a:t>
            </a:r>
            <a:r>
              <a:rPr lang="en-US" u="sng" dirty="0" smtClean="0"/>
              <a:t>eats </a:t>
            </a:r>
            <a:r>
              <a:rPr lang="en-US" dirty="0" smtClean="0"/>
              <a:t>the apple.</a:t>
            </a:r>
          </a:p>
          <a:p>
            <a:pPr lvl="1"/>
            <a:r>
              <a:rPr lang="en-US" dirty="0" smtClean="0"/>
              <a:t>CORRECT:  You </a:t>
            </a:r>
            <a:r>
              <a:rPr lang="en-US" u="sng" dirty="0" smtClean="0"/>
              <a:t>eat </a:t>
            </a:r>
            <a:r>
              <a:rPr lang="en-US" dirty="0" smtClean="0"/>
              <a:t>the apple.</a:t>
            </a:r>
          </a:p>
        </p:txBody>
      </p:sp>
    </p:spTree>
    <p:extLst>
      <p:ext uri="{BB962C8B-B14F-4D97-AF65-F5344CB8AC3E}">
        <p14:creationId xmlns:p14="http://schemas.microsoft.com/office/powerpoint/2010/main" val="2215798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 – Verbs – Past and Future</a:t>
            </a:r>
            <a:endParaRPr lang="en-US" dirty="0"/>
          </a:p>
        </p:txBody>
      </p:sp>
      <p:sp>
        <p:nvSpPr>
          <p:cNvPr id="3" name="Content Placeholder 2"/>
          <p:cNvSpPr>
            <a:spLocks noGrp="1"/>
          </p:cNvSpPr>
          <p:nvPr>
            <p:ph idx="1"/>
          </p:nvPr>
        </p:nvSpPr>
        <p:spPr/>
        <p:txBody>
          <a:bodyPr>
            <a:normAutofit/>
          </a:bodyPr>
          <a:lstStyle/>
          <a:p>
            <a:r>
              <a:rPr lang="en-US" dirty="0" smtClean="0"/>
              <a:t>Verbs also have tenses.</a:t>
            </a:r>
          </a:p>
          <a:p>
            <a:r>
              <a:rPr lang="en-US" dirty="0" smtClean="0"/>
              <a:t>Most of us know the present tense:</a:t>
            </a:r>
          </a:p>
          <a:p>
            <a:pPr lvl="1"/>
            <a:r>
              <a:rPr lang="en-US" dirty="0" smtClean="0"/>
              <a:t>PRESENT:  I eat the cheese.  She likes the cheese.  He has too much cheese.</a:t>
            </a:r>
          </a:p>
          <a:p>
            <a:r>
              <a:rPr lang="en-US" dirty="0" smtClean="0"/>
              <a:t>However, there are also </a:t>
            </a:r>
            <a:r>
              <a:rPr lang="en-US" u="sng" dirty="0" smtClean="0"/>
              <a:t>past</a:t>
            </a:r>
            <a:r>
              <a:rPr lang="en-US" dirty="0" smtClean="0"/>
              <a:t> and </a:t>
            </a:r>
            <a:r>
              <a:rPr lang="en-US" u="sng" dirty="0" smtClean="0"/>
              <a:t>future</a:t>
            </a:r>
            <a:r>
              <a:rPr lang="en-US" dirty="0" smtClean="0"/>
              <a:t> tenses:</a:t>
            </a:r>
          </a:p>
          <a:p>
            <a:pPr lvl="1"/>
            <a:r>
              <a:rPr lang="en-US" dirty="0" smtClean="0"/>
              <a:t>PAST:  Joe-Bob ate the cheese.  Gilbert went fishing.  Bubba walked around the block.</a:t>
            </a:r>
          </a:p>
          <a:p>
            <a:pPr lvl="1"/>
            <a:r>
              <a:rPr lang="en-US" dirty="0" smtClean="0"/>
              <a:t>FUTURE:  Joe-Bob will eat the cheese.  Gilbert will go fishing.  Bubba will walk around the block.</a:t>
            </a:r>
          </a:p>
        </p:txBody>
      </p:sp>
    </p:spTree>
    <p:extLst>
      <p:ext uri="{BB962C8B-B14F-4D97-AF65-F5344CB8AC3E}">
        <p14:creationId xmlns:p14="http://schemas.microsoft.com/office/powerpoint/2010/main" val="1489698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 List 2</a:t>
            </a:r>
            <a:endParaRPr lang="en-US" dirty="0"/>
          </a:p>
        </p:txBody>
      </p:sp>
      <p:sp>
        <p:nvSpPr>
          <p:cNvPr id="3" name="Content Placeholder 2"/>
          <p:cNvSpPr>
            <a:spLocks noGrp="1"/>
          </p:cNvSpPr>
          <p:nvPr>
            <p:ph idx="1"/>
          </p:nvPr>
        </p:nvSpPr>
        <p:spPr/>
        <p:txBody>
          <a:bodyPr/>
          <a:lstStyle/>
          <a:p>
            <a:r>
              <a:rPr lang="en-US" dirty="0" smtClean="0"/>
              <a:t>Your vocabulary words for the week are as follows.</a:t>
            </a:r>
            <a:r>
              <a:rPr lang="en-US" dirty="0"/>
              <a:t> </a:t>
            </a:r>
            <a:r>
              <a:rPr lang="en-US" dirty="0" smtClean="0"/>
              <a:t> Complete the practice problems as part of today’s exercises, but know that you will need to study these words on your own to be fully prepared for the vocabulary section of this week’s quiz.</a:t>
            </a:r>
          </a:p>
        </p:txBody>
      </p:sp>
    </p:spTree>
    <p:extLst>
      <p:ext uri="{BB962C8B-B14F-4D97-AF65-F5344CB8AC3E}">
        <p14:creationId xmlns:p14="http://schemas.microsoft.com/office/powerpoint/2010/main" val="2492054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2 – Words 1-5</a:t>
            </a:r>
            <a:endParaRPr lang="en-US" dirty="0"/>
          </a:p>
        </p:txBody>
      </p:sp>
      <p:sp>
        <p:nvSpPr>
          <p:cNvPr id="3" name="Content Placeholder 2"/>
          <p:cNvSpPr>
            <a:spLocks noGrp="1"/>
          </p:cNvSpPr>
          <p:nvPr>
            <p:ph idx="1"/>
          </p:nvPr>
        </p:nvSpPr>
        <p:spPr>
          <a:xfrm>
            <a:off x="0" y="1143000"/>
            <a:ext cx="9144000" cy="5715000"/>
          </a:xfrm>
        </p:spPr>
        <p:txBody>
          <a:bodyPr>
            <a:normAutofit fontScale="77500" lnSpcReduction="20000"/>
          </a:bodyPr>
          <a:lstStyle/>
          <a:p>
            <a:pPr marL="0" indent="0">
              <a:buNone/>
            </a:pPr>
            <a:r>
              <a:rPr lang="en-US" dirty="0"/>
              <a:t>1.	Assail - (Verb) - To attack vigorously or violently; to assault.</a:t>
            </a:r>
          </a:p>
          <a:p>
            <a:pPr marL="0" indent="0">
              <a:buNone/>
            </a:pPr>
            <a:r>
              <a:rPr lang="en-US" dirty="0"/>
              <a:t>Example - The warrior </a:t>
            </a:r>
            <a:r>
              <a:rPr lang="en-US" u="sng" dirty="0"/>
              <a:t>assail</a:t>
            </a:r>
            <a:r>
              <a:rPr lang="en-US" dirty="0"/>
              <a:t>ed the fortress where the evil wizard lived.</a:t>
            </a:r>
          </a:p>
          <a:p>
            <a:pPr marL="0" indent="0">
              <a:buNone/>
            </a:pPr>
            <a:r>
              <a:rPr lang="en-US" dirty="0"/>
              <a:t>Synonyms - Attack, assault, beset.				Antonyms - Uphold, protect, preserve.</a:t>
            </a:r>
          </a:p>
          <a:p>
            <a:pPr marL="0" indent="0">
              <a:buNone/>
            </a:pPr>
            <a:r>
              <a:rPr lang="en-US" dirty="0"/>
              <a:t> </a:t>
            </a:r>
          </a:p>
          <a:p>
            <a:pPr marL="0" indent="0">
              <a:buNone/>
            </a:pPr>
            <a:r>
              <a:rPr lang="en-US" dirty="0"/>
              <a:t>2.	</a:t>
            </a:r>
            <a:r>
              <a:rPr lang="en-US" dirty="0" err="1"/>
              <a:t>Bairn</a:t>
            </a:r>
            <a:r>
              <a:rPr lang="en-US" dirty="0"/>
              <a:t> - (Noun) - A child; a son or daughter.</a:t>
            </a:r>
          </a:p>
          <a:p>
            <a:pPr marL="0" indent="0">
              <a:buNone/>
            </a:pPr>
            <a:r>
              <a:rPr lang="en-US" dirty="0"/>
              <a:t>Example - Joe-Bob had three </a:t>
            </a:r>
            <a:r>
              <a:rPr lang="en-US" u="sng" dirty="0" err="1"/>
              <a:t>bairn</a:t>
            </a:r>
            <a:r>
              <a:rPr lang="en-US" dirty="0" err="1"/>
              <a:t>s</a:t>
            </a:r>
            <a:r>
              <a:rPr lang="en-US" dirty="0"/>
              <a:t>:  Gilbert, Suzie, and Anna-Jo.</a:t>
            </a:r>
          </a:p>
          <a:p>
            <a:pPr marL="0" indent="0">
              <a:buNone/>
            </a:pPr>
            <a:r>
              <a:rPr lang="en-US" dirty="0"/>
              <a:t>Synonyms - Child, son, daughter, offspring.			Antonyms - Adult.</a:t>
            </a:r>
          </a:p>
          <a:p>
            <a:pPr marL="0" indent="0">
              <a:buNone/>
            </a:pPr>
            <a:r>
              <a:rPr lang="en-US" dirty="0"/>
              <a:t> </a:t>
            </a:r>
          </a:p>
          <a:p>
            <a:pPr marL="0" indent="0">
              <a:buNone/>
            </a:pPr>
            <a:r>
              <a:rPr lang="en-US" dirty="0"/>
              <a:t>3.	Bane - (Noun) - Death, destruction, ruin.</a:t>
            </a:r>
          </a:p>
          <a:p>
            <a:pPr marL="0" indent="0">
              <a:buNone/>
            </a:pPr>
            <a:r>
              <a:rPr lang="en-US" dirty="0"/>
              <a:t>Example - When Anna-Jo killed the dragon, she named her sword the dragon’s </a:t>
            </a:r>
            <a:r>
              <a:rPr lang="en-US" u="sng" dirty="0"/>
              <a:t>bane</a:t>
            </a:r>
            <a:r>
              <a:rPr lang="en-US" dirty="0"/>
              <a:t>.</a:t>
            </a:r>
          </a:p>
          <a:p>
            <a:pPr marL="0" indent="0">
              <a:buNone/>
            </a:pPr>
            <a:r>
              <a:rPr lang="en-US" dirty="0"/>
              <a:t>Synonyms - Death, destruction, ruin.			Antonyms - Aid, boon, blessing, benefit.</a:t>
            </a:r>
          </a:p>
          <a:p>
            <a:pPr marL="0" indent="0">
              <a:buNone/>
            </a:pPr>
            <a:r>
              <a:rPr lang="en-US" dirty="0"/>
              <a:t> </a:t>
            </a:r>
          </a:p>
          <a:p>
            <a:pPr marL="0" indent="0">
              <a:buNone/>
            </a:pPr>
            <a:r>
              <a:rPr lang="en-US" dirty="0"/>
              <a:t>4.	Billow - (Noun) - A great wave or surge of the sea.</a:t>
            </a:r>
          </a:p>
          <a:p>
            <a:pPr marL="0" indent="0">
              <a:buNone/>
            </a:pPr>
            <a:r>
              <a:rPr lang="en-US" dirty="0"/>
              <a:t>Example - Gilbert sailed across the mighty billows of the stormy sea.</a:t>
            </a:r>
          </a:p>
          <a:p>
            <a:pPr marL="0" indent="0">
              <a:buNone/>
            </a:pPr>
            <a:r>
              <a:rPr lang="en-US" dirty="0"/>
              <a:t>Synonyms - Breaker, crest, roller, surge, swell, tide, wave.	Antonyms - N/A</a:t>
            </a:r>
          </a:p>
          <a:p>
            <a:pPr marL="0" indent="0">
              <a:buNone/>
            </a:pPr>
            <a:r>
              <a:rPr lang="en-US" dirty="0"/>
              <a:t> </a:t>
            </a:r>
          </a:p>
          <a:p>
            <a:pPr marL="0" indent="0">
              <a:buNone/>
            </a:pPr>
            <a:r>
              <a:rPr lang="en-US" dirty="0"/>
              <a:t>5.	Extol - (Verb) - to praise highly; laud; eulogize.</a:t>
            </a:r>
          </a:p>
          <a:p>
            <a:pPr marL="0" indent="0">
              <a:buNone/>
            </a:pPr>
            <a:r>
              <a:rPr lang="en-US" dirty="0"/>
              <a:t>Example - Mary-Lou liked the cake so much she </a:t>
            </a:r>
            <a:r>
              <a:rPr lang="en-US" u="sng" dirty="0"/>
              <a:t>extolled</a:t>
            </a:r>
            <a:r>
              <a:rPr lang="en-US" dirty="0"/>
              <a:t> the baker’s skills aloud.</a:t>
            </a:r>
          </a:p>
          <a:p>
            <a:pPr marL="0" indent="0">
              <a:buNone/>
            </a:pPr>
            <a:r>
              <a:rPr lang="en-US" dirty="0"/>
              <a:t>Synonyms - Praise, laud, acclaim, exalt.			Antonyms - Censure, condemn, criticize.</a:t>
            </a:r>
          </a:p>
        </p:txBody>
      </p:sp>
    </p:spTree>
    <p:extLst>
      <p:ext uri="{BB962C8B-B14F-4D97-AF65-F5344CB8AC3E}">
        <p14:creationId xmlns:p14="http://schemas.microsoft.com/office/powerpoint/2010/main" val="842567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2 – Words 6-10</a:t>
            </a:r>
            <a:endParaRPr lang="en-US" dirty="0"/>
          </a:p>
        </p:txBody>
      </p:sp>
      <p:sp>
        <p:nvSpPr>
          <p:cNvPr id="3" name="Content Placeholder 2"/>
          <p:cNvSpPr>
            <a:spLocks noGrp="1"/>
          </p:cNvSpPr>
          <p:nvPr>
            <p:ph idx="1"/>
          </p:nvPr>
        </p:nvSpPr>
        <p:spPr>
          <a:xfrm>
            <a:off x="0" y="1143000"/>
            <a:ext cx="9144000" cy="5715000"/>
          </a:xfrm>
        </p:spPr>
        <p:txBody>
          <a:bodyPr>
            <a:normAutofit fontScale="70000" lnSpcReduction="20000"/>
          </a:bodyPr>
          <a:lstStyle/>
          <a:p>
            <a:pPr marL="0" indent="0">
              <a:buNone/>
            </a:pPr>
            <a:r>
              <a:rPr lang="en-US" dirty="0"/>
              <a:t>6.	Furl - (Verb) - to gather into a compact roll and bind securely, as with a sail or flag.</a:t>
            </a:r>
          </a:p>
          <a:p>
            <a:pPr marL="0" indent="0">
              <a:buNone/>
            </a:pPr>
            <a:r>
              <a:rPr lang="en-US" dirty="0"/>
              <a:t>Example - Since he was finished wrapping the present, the man </a:t>
            </a:r>
            <a:r>
              <a:rPr lang="en-US" u="sng" dirty="0"/>
              <a:t>furled</a:t>
            </a:r>
            <a:r>
              <a:rPr lang="en-US" dirty="0"/>
              <a:t> the excess wrapping paper.</a:t>
            </a:r>
          </a:p>
          <a:p>
            <a:pPr marL="0" indent="0">
              <a:buNone/>
            </a:pPr>
            <a:r>
              <a:rPr lang="en-US" dirty="0"/>
              <a:t>Synonyms - Curl, roll, roll up.				Antonyms - Unroll, unfurl, uncurl.</a:t>
            </a:r>
          </a:p>
          <a:p>
            <a:pPr marL="0" indent="0">
              <a:buNone/>
            </a:pPr>
            <a:r>
              <a:rPr lang="en-US" dirty="0"/>
              <a:t> </a:t>
            </a:r>
          </a:p>
          <a:p>
            <a:pPr marL="0" indent="0">
              <a:buNone/>
            </a:pPr>
            <a:r>
              <a:rPr lang="en-US" dirty="0"/>
              <a:t>7.	Lavish - (Adjective) - Occurring in excessive, profuse, or extravagant ways.</a:t>
            </a:r>
          </a:p>
          <a:p>
            <a:pPr marL="0" indent="0">
              <a:buNone/>
            </a:pPr>
            <a:r>
              <a:rPr lang="en-US" dirty="0"/>
              <a:t>Example - Joe-Bob thought Myrtle’s gift of a brand new car was far too </a:t>
            </a:r>
            <a:r>
              <a:rPr lang="en-US" u="sng" dirty="0"/>
              <a:t>lavish</a:t>
            </a:r>
            <a:r>
              <a:rPr lang="en-US" dirty="0"/>
              <a:t> for a first date.</a:t>
            </a:r>
          </a:p>
          <a:p>
            <a:pPr marL="0" indent="0">
              <a:buNone/>
            </a:pPr>
            <a:r>
              <a:rPr lang="en-US" dirty="0"/>
              <a:t>Synonyms - Excessive, profuse, extravagant.		Antonyms - Austere, stingy, wanting.</a:t>
            </a:r>
          </a:p>
          <a:p>
            <a:pPr marL="0" indent="0">
              <a:buNone/>
            </a:pPr>
            <a:r>
              <a:rPr lang="en-US" dirty="0"/>
              <a:t> </a:t>
            </a:r>
          </a:p>
          <a:p>
            <a:pPr marL="0" indent="0">
              <a:buNone/>
            </a:pPr>
            <a:r>
              <a:rPr lang="en-US" dirty="0"/>
              <a:t>8.	Resolute - (Adjective) - firmly resolved or determined; set in purpose or opinion.</a:t>
            </a:r>
          </a:p>
          <a:p>
            <a:pPr marL="0" indent="0">
              <a:buNone/>
            </a:pPr>
            <a:r>
              <a:rPr lang="en-US" dirty="0"/>
              <a:t>Example - Suzie kept trying to win, as she was </a:t>
            </a:r>
            <a:r>
              <a:rPr lang="en-US" u="sng" dirty="0"/>
              <a:t>resolute</a:t>
            </a:r>
            <a:r>
              <a:rPr lang="en-US" dirty="0"/>
              <a:t>. </a:t>
            </a:r>
          </a:p>
          <a:p>
            <a:pPr marL="0" indent="0">
              <a:buNone/>
            </a:pPr>
            <a:r>
              <a:rPr lang="en-US" dirty="0"/>
              <a:t>Synonyms - Resolved, determined, set.			Antonyms - Fearful, surrendering, yielding.	</a:t>
            </a:r>
          </a:p>
          <a:p>
            <a:pPr marL="0" indent="0">
              <a:buNone/>
            </a:pPr>
            <a:r>
              <a:rPr lang="en-US" dirty="0"/>
              <a:t> </a:t>
            </a:r>
          </a:p>
          <a:p>
            <a:pPr marL="0" indent="0">
              <a:buNone/>
            </a:pPr>
            <a:r>
              <a:rPr lang="en-US" dirty="0"/>
              <a:t>9.	Vehemently - (Adverb) - characterized by rancor or anger; violent.</a:t>
            </a:r>
          </a:p>
          <a:p>
            <a:pPr marL="0" indent="0">
              <a:buNone/>
            </a:pPr>
            <a:r>
              <a:rPr lang="en-US" dirty="0"/>
              <a:t>Example - After being slapped across the face a few times, the alligator snapped </a:t>
            </a:r>
            <a:r>
              <a:rPr lang="en-US" u="sng" dirty="0"/>
              <a:t>vehemently </a:t>
            </a:r>
            <a:r>
              <a:rPr lang="en-US" dirty="0"/>
              <a:t>at the foolish man.</a:t>
            </a:r>
          </a:p>
          <a:p>
            <a:pPr marL="0" indent="0">
              <a:buNone/>
            </a:pPr>
            <a:r>
              <a:rPr lang="en-US" dirty="0"/>
              <a:t>Synonyms - Angrily, fiercely, viciously.			Antonyms - Calmly, gently, mildly, tamely.</a:t>
            </a:r>
          </a:p>
          <a:p>
            <a:pPr marL="0" indent="0">
              <a:buNone/>
            </a:pPr>
            <a:r>
              <a:rPr lang="en-US" dirty="0"/>
              <a:t> </a:t>
            </a:r>
          </a:p>
          <a:p>
            <a:pPr marL="0" indent="0">
              <a:buNone/>
            </a:pPr>
            <a:r>
              <a:rPr lang="en-US" dirty="0"/>
              <a:t>10.	Welkin - the sky; the vault of heaven.</a:t>
            </a:r>
          </a:p>
          <a:p>
            <a:pPr marL="0" indent="0">
              <a:buNone/>
            </a:pPr>
            <a:r>
              <a:rPr lang="en-US" dirty="0"/>
              <a:t>Example - Clouds and birds and a shining sun were all that stood against the blue </a:t>
            </a:r>
            <a:r>
              <a:rPr lang="en-US" u="sng" dirty="0"/>
              <a:t>welkin</a:t>
            </a:r>
            <a:r>
              <a:rPr lang="en-US" dirty="0"/>
              <a:t> above.</a:t>
            </a:r>
          </a:p>
          <a:p>
            <a:pPr marL="0" indent="0">
              <a:buNone/>
            </a:pPr>
            <a:r>
              <a:rPr lang="en-US" dirty="0"/>
              <a:t>Synonyms - sky, heavens.				Antonym - Ground, earth.</a:t>
            </a:r>
          </a:p>
        </p:txBody>
      </p:sp>
    </p:spTree>
    <p:extLst>
      <p:ext uri="{BB962C8B-B14F-4D97-AF65-F5344CB8AC3E}">
        <p14:creationId xmlns:p14="http://schemas.microsoft.com/office/powerpoint/2010/main" val="3398561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 Week 2</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Yesterday, we read of Hrothgar, king of the Danes.</a:t>
            </a:r>
          </a:p>
          <a:p>
            <a:r>
              <a:rPr lang="en-US" dirty="0" smtClean="0"/>
              <a:t>Hrothgar and his Danes (aka the </a:t>
            </a:r>
            <a:r>
              <a:rPr lang="en-US" dirty="0" err="1" smtClean="0"/>
              <a:t>Scyldings</a:t>
            </a:r>
            <a:r>
              <a:rPr lang="en-US" dirty="0" smtClean="0"/>
              <a:t>) were very successful in battle.  They conquered many neighboring peoples, and made them pay tribute.</a:t>
            </a:r>
          </a:p>
          <a:p>
            <a:r>
              <a:rPr lang="en-US" dirty="0" smtClean="0"/>
              <a:t>After their many successes, they built a great mead hall – a place to celebrate their victories, eat, drink mead, tell stories, and be merry.</a:t>
            </a:r>
          </a:p>
          <a:p>
            <a:r>
              <a:rPr lang="en-US" dirty="0" smtClean="0"/>
              <a:t>Their celebrations were loud, and contained Christian songs.  This angered the nearby monster, Grendel, a descendant of biblical Cain, the first murderer.</a:t>
            </a:r>
          </a:p>
          <a:p>
            <a:r>
              <a:rPr lang="en-US" dirty="0" smtClean="0"/>
              <a:t>Grendel wrecked their party and ate many of the warriors up.  He continued doing this for about 11 / /12 years.  Thus, the Danes were not able to party, any more.  No more songs or celebrations.  The mead hall, </a:t>
            </a:r>
            <a:r>
              <a:rPr lang="en-US" dirty="0" err="1" smtClean="0"/>
              <a:t>Heorot</a:t>
            </a:r>
            <a:r>
              <a:rPr lang="en-US" dirty="0" smtClean="0"/>
              <a:t>, now stands empty and silent.</a:t>
            </a:r>
          </a:p>
          <a:p>
            <a:r>
              <a:rPr lang="en-US" dirty="0" smtClean="0"/>
              <a:t>Over the seas in Sweden, in the land of the </a:t>
            </a:r>
            <a:r>
              <a:rPr lang="en-US" dirty="0" err="1" smtClean="0"/>
              <a:t>Geats</a:t>
            </a:r>
            <a:r>
              <a:rPr lang="en-US" dirty="0" smtClean="0"/>
              <a:t>, Beowulf hears of the Danes’ problems.  He asks his king / uncle </a:t>
            </a:r>
            <a:r>
              <a:rPr lang="en-US" dirty="0" err="1" smtClean="0"/>
              <a:t>Hygelac</a:t>
            </a:r>
            <a:r>
              <a:rPr lang="en-US" dirty="0" smtClean="0"/>
              <a:t> for permission to go help Hrothgar.</a:t>
            </a:r>
            <a:r>
              <a:rPr lang="en-US" dirty="0"/>
              <a:t>  </a:t>
            </a:r>
            <a:r>
              <a:rPr lang="en-US" dirty="0" smtClean="0"/>
              <a:t>King </a:t>
            </a:r>
            <a:r>
              <a:rPr lang="en-US" dirty="0" err="1" smtClean="0"/>
              <a:t>Hygelac</a:t>
            </a:r>
            <a:r>
              <a:rPr lang="en-US" dirty="0" smtClean="0"/>
              <a:t> grants permission, Beowulf gathers up brave thanes, and they sail for Denmark.</a:t>
            </a:r>
          </a:p>
          <a:p>
            <a:r>
              <a:rPr lang="en-US" dirty="0" smtClean="0"/>
              <a:t>Once there, Beowulf introduces himself to the coast guard / watchman / sentry / sentinel that guards the beach.  Furthermore, he introduces himself to the doorman at </a:t>
            </a:r>
            <a:r>
              <a:rPr lang="en-US" dirty="0" err="1" smtClean="0"/>
              <a:t>Heorot</a:t>
            </a:r>
            <a:r>
              <a:rPr lang="en-US" dirty="0" smtClean="0"/>
              <a:t>, and finally, to King Hrothgar himself.</a:t>
            </a:r>
          </a:p>
          <a:p>
            <a:r>
              <a:rPr lang="en-US" dirty="0" smtClean="0"/>
              <a:t>Hrothgar is pleased that Beowulf has come to help them.  He knew Beowulf’s father, </a:t>
            </a:r>
            <a:r>
              <a:rPr lang="en-US" dirty="0" err="1" smtClean="0"/>
              <a:t>Ecgtheow</a:t>
            </a:r>
            <a:r>
              <a:rPr lang="en-US" dirty="0" smtClean="0"/>
              <a:t>, long ago, and even saved his life once by paying off his wergild – his life-debt or man-price – when </a:t>
            </a:r>
            <a:r>
              <a:rPr lang="en-US" dirty="0" err="1" smtClean="0"/>
              <a:t>Ecgtheow</a:t>
            </a:r>
            <a:r>
              <a:rPr lang="en-US" dirty="0" smtClean="0"/>
              <a:t> had killed a man from another clan.</a:t>
            </a:r>
          </a:p>
          <a:p>
            <a:r>
              <a:rPr lang="en-US" dirty="0" smtClean="0"/>
              <a:t>Many are happy to see Beowulf, and hope that he will kill the monster Grendel.</a:t>
            </a:r>
          </a:p>
          <a:p>
            <a:r>
              <a:rPr lang="en-US" dirty="0" smtClean="0"/>
              <a:t>Not all are happy, however.  </a:t>
            </a:r>
            <a:r>
              <a:rPr lang="en-US" dirty="0" err="1" smtClean="0"/>
              <a:t>Unferth</a:t>
            </a:r>
            <a:r>
              <a:rPr lang="en-US" dirty="0" smtClean="0"/>
              <a:t>, one of Hrothgar’s top thanes, advisors, and also a mean drunk who hates anyone better than him, is going to try to pick a fight with Beowulf.</a:t>
            </a:r>
          </a:p>
          <a:p>
            <a:r>
              <a:rPr lang="en-US" dirty="0" smtClean="0"/>
              <a:t>See what he says in today’s readings, and how Beowulf responds.  </a:t>
            </a:r>
          </a:p>
        </p:txBody>
      </p:sp>
    </p:spTree>
    <p:extLst>
      <p:ext uri="{BB962C8B-B14F-4D97-AF65-F5344CB8AC3E}">
        <p14:creationId xmlns:p14="http://schemas.microsoft.com/office/powerpoint/2010/main" val="23415488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325</TotalTime>
  <Words>2235</Words>
  <Application>Microsoft Office PowerPoint</Application>
  <PresentationFormat>On-screen Show (4:3)</PresentationFormat>
  <Paragraphs>142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Trebuchet MS</vt:lpstr>
      <vt:lpstr>Wingdings 3</vt:lpstr>
      <vt:lpstr>Facet</vt:lpstr>
      <vt:lpstr>1.2.2 - Lecture</vt:lpstr>
      <vt:lpstr>Unit 1 – Week 2 – Day 2 - Lecture</vt:lpstr>
      <vt:lpstr>Day 2 – Recapping Verbs</vt:lpstr>
      <vt:lpstr>Day 2 – Verbs and Numbers</vt:lpstr>
      <vt:lpstr>Day 2 – Verbs – Past and Future</vt:lpstr>
      <vt:lpstr>Vocabulary - List 2</vt:lpstr>
      <vt:lpstr>Vocabulary List 2 – Words 1-5</vt:lpstr>
      <vt:lpstr>Vocabulary List 2 – Words 6-10</vt:lpstr>
      <vt:lpstr>Literature - Week 2</vt:lpstr>
      <vt:lpstr>Literature - Week 2 – Study Guide</vt:lpstr>
      <vt:lpstr>Literature – Week 2 – Beowulf Reading</vt:lpstr>
      <vt:lpstr>Writing - Week 2 – Outlining</vt:lpstr>
      <vt:lpstr>Writing – Week 2 – Outlining - Continued</vt:lpstr>
      <vt:lpstr>Writing – Week 2 – Outlining - Continued</vt:lpstr>
      <vt:lpstr>In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Lessons – Week 1</dc:title>
  <dc:creator>Lenny Valentine</dc:creator>
  <cp:lastModifiedBy>Windows User</cp:lastModifiedBy>
  <cp:revision>33</cp:revision>
  <dcterms:created xsi:type="dcterms:W3CDTF">2006-08-16T00:00:00Z</dcterms:created>
  <dcterms:modified xsi:type="dcterms:W3CDTF">2020-08-26T14:44:26Z</dcterms:modified>
</cp:coreProperties>
</file>