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8" r:id="rId4"/>
    <p:sldId id="289" r:id="rId5"/>
    <p:sldId id="290" r:id="rId6"/>
    <p:sldId id="268" r:id="rId7"/>
    <p:sldId id="269" r:id="rId8"/>
    <p:sldId id="270" r:id="rId9"/>
    <p:sldId id="277" r:id="rId10"/>
    <p:sldId id="278" r:id="rId11"/>
    <p:sldId id="271" r:id="rId12"/>
    <p:sldId id="272" r:id="rId13"/>
    <p:sldId id="282" r:id="rId14"/>
    <p:sldId id="273" r:id="rId15"/>
    <p:sldId id="275" r:id="rId16"/>
    <p:sldId id="287"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1.2.3 </a:t>
            </a:r>
            <a:r>
              <a:rPr lang="en-US" dirty="0" smtClean="0"/>
              <a:t>- Lecture</a:t>
            </a:r>
            <a:endParaRPr lang="en-US" dirty="0"/>
          </a:p>
        </p:txBody>
      </p:sp>
      <p:sp>
        <p:nvSpPr>
          <p:cNvPr id="3" name="Subtitle 2"/>
          <p:cNvSpPr>
            <a:spLocks noGrp="1"/>
          </p:cNvSpPr>
          <p:nvPr>
            <p:ph type="subTitle" idx="1"/>
          </p:nvPr>
        </p:nvSpPr>
        <p:spPr/>
        <p:txBody>
          <a:bodyPr/>
          <a:lstStyle/>
          <a:p>
            <a:r>
              <a:rPr lang="en-US" dirty="0" smtClean="0"/>
              <a:t>Lessons for Unit 1, Week 2, Day </a:t>
            </a:r>
            <a:r>
              <a:rPr lang="en-US" dirty="0" smtClean="0"/>
              <a:t>3 </a:t>
            </a:r>
            <a:r>
              <a:rPr lang="en-US" dirty="0" smtClean="0"/>
              <a:t>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1 – Words 16-20</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16.	Sentinel - (Noun) - a person or thing that watches or stands as if watching.</a:t>
            </a:r>
          </a:p>
          <a:p>
            <a:pPr marL="0" indent="0">
              <a:buNone/>
            </a:pPr>
            <a:r>
              <a:rPr lang="en-US" dirty="0"/>
              <a:t>Example - The </a:t>
            </a:r>
            <a:r>
              <a:rPr lang="en-US" u="sng" dirty="0"/>
              <a:t>sentinel </a:t>
            </a:r>
            <a:r>
              <a:rPr lang="en-US" dirty="0"/>
              <a:t>stood at the top of the tower, looking for signs of approaching enemies.</a:t>
            </a:r>
          </a:p>
          <a:p>
            <a:pPr marL="0" indent="0">
              <a:buNone/>
            </a:pPr>
            <a:r>
              <a:rPr lang="en-US" dirty="0"/>
              <a:t>Synonyms - Sentry, watchman, guard, lookout.		Antonyms - N/A</a:t>
            </a:r>
          </a:p>
          <a:p>
            <a:pPr marL="0" indent="0">
              <a:buNone/>
            </a:pPr>
            <a:r>
              <a:rPr lang="en-US" dirty="0"/>
              <a:t> </a:t>
            </a:r>
          </a:p>
          <a:p>
            <a:pPr marL="0" indent="0">
              <a:buNone/>
            </a:pPr>
            <a:r>
              <a:rPr lang="en-US" dirty="0"/>
              <a:t>17.	Succor - (Noun) - help; relief; aid; assistance.</a:t>
            </a:r>
          </a:p>
          <a:p>
            <a:pPr marL="0" indent="0">
              <a:buNone/>
            </a:pPr>
            <a:r>
              <a:rPr lang="en-US" dirty="0"/>
              <a:t>Example - The water was a welcome </a:t>
            </a:r>
            <a:r>
              <a:rPr lang="en-US" u="sng" dirty="0"/>
              <a:t>succor</a:t>
            </a:r>
            <a:r>
              <a:rPr lang="en-US" dirty="0"/>
              <a:t> for the thirsty man.</a:t>
            </a:r>
          </a:p>
          <a:p>
            <a:pPr marL="0" indent="0">
              <a:buNone/>
            </a:pPr>
            <a:r>
              <a:rPr lang="en-US" dirty="0"/>
              <a:t>Synonyms - Help, relief, aid, assistance.		Antonyms - Hindrance, hurt, injury.</a:t>
            </a:r>
          </a:p>
          <a:p>
            <a:pPr marL="0" indent="0">
              <a:buNone/>
            </a:pPr>
            <a:r>
              <a:rPr lang="en-US" dirty="0"/>
              <a:t> </a:t>
            </a:r>
          </a:p>
          <a:p>
            <a:pPr marL="0" indent="0">
              <a:buNone/>
            </a:pPr>
            <a:r>
              <a:rPr lang="en-US" dirty="0"/>
              <a:t>18.	Wanton - (Adjective) - deliberate and without motive or provocation; uncalled-for; headstrong; willful.</a:t>
            </a:r>
          </a:p>
          <a:p>
            <a:pPr marL="0" indent="0">
              <a:buNone/>
            </a:pPr>
            <a:r>
              <a:rPr lang="en-US" dirty="0"/>
              <a:t>Example - He supposed her behavior was </a:t>
            </a:r>
            <a:r>
              <a:rPr lang="en-US" u="sng" dirty="0"/>
              <a:t>wanton</a:t>
            </a:r>
            <a:r>
              <a:rPr lang="en-US" dirty="0"/>
              <a:t>, for she defied the rules without any reason whatsoever.</a:t>
            </a:r>
          </a:p>
          <a:p>
            <a:pPr marL="0" indent="0">
              <a:buNone/>
            </a:pPr>
            <a:r>
              <a:rPr lang="en-US" dirty="0"/>
              <a:t>Synonyms - Uncalled for, headstrong, willful, rash, reckless.	Antonyms - Reasonable, sensible, careful, wise.</a:t>
            </a:r>
          </a:p>
          <a:p>
            <a:pPr marL="0" indent="0">
              <a:buNone/>
            </a:pPr>
            <a:r>
              <a:rPr lang="en-US" dirty="0"/>
              <a:t> </a:t>
            </a:r>
          </a:p>
          <a:p>
            <a:pPr marL="0" indent="0">
              <a:buNone/>
            </a:pPr>
            <a:r>
              <a:rPr lang="en-US" dirty="0"/>
              <a:t>19.	Winsome - (Adjective) - sweetly or innocently charming; winning; engaging.</a:t>
            </a:r>
          </a:p>
          <a:p>
            <a:pPr marL="0" indent="0">
              <a:buNone/>
            </a:pPr>
            <a:r>
              <a:rPr lang="en-US" dirty="0"/>
              <a:t>Example - She won the crowd over with a </a:t>
            </a:r>
            <a:r>
              <a:rPr lang="en-US" u="sng" dirty="0"/>
              <a:t>winsome</a:t>
            </a:r>
            <a:r>
              <a:rPr lang="en-US" dirty="0"/>
              <a:t> smile.</a:t>
            </a:r>
          </a:p>
          <a:p>
            <a:pPr marL="0" indent="0">
              <a:buNone/>
            </a:pPr>
            <a:r>
              <a:rPr lang="en-US" dirty="0"/>
              <a:t>Synonyms - charming, winning, engaging.			Antonyms - N/A</a:t>
            </a:r>
          </a:p>
          <a:p>
            <a:pPr marL="0" indent="0">
              <a:buNone/>
            </a:pPr>
            <a:r>
              <a:rPr lang="en-US" dirty="0"/>
              <a:t> </a:t>
            </a:r>
          </a:p>
          <a:p>
            <a:pPr marL="0" indent="0">
              <a:buNone/>
            </a:pPr>
            <a:r>
              <a:rPr lang="en-US" dirty="0"/>
              <a:t>20.	Ween - (Verb) - to think, suppose, expect, hope, or intend.</a:t>
            </a:r>
          </a:p>
          <a:p>
            <a:pPr marL="0" indent="0">
              <a:buNone/>
            </a:pPr>
            <a:r>
              <a:rPr lang="en-US" dirty="0"/>
              <a:t>Example - He is on vacation, I </a:t>
            </a:r>
            <a:r>
              <a:rPr lang="en-US" u="sng" dirty="0"/>
              <a:t>ween</a:t>
            </a:r>
            <a:r>
              <a:rPr lang="en-US" dirty="0"/>
              <a:t>.</a:t>
            </a:r>
          </a:p>
          <a:p>
            <a:pPr marL="0" indent="0">
              <a:buNone/>
            </a:pPr>
            <a:r>
              <a:rPr lang="en-US" dirty="0"/>
              <a:t>Synonyms - Think, suppose.					Antonyms - N/A</a:t>
            </a:r>
          </a:p>
        </p:txBody>
      </p:sp>
    </p:spTree>
    <p:extLst>
      <p:ext uri="{BB962C8B-B14F-4D97-AF65-F5344CB8AC3E}">
        <p14:creationId xmlns:p14="http://schemas.microsoft.com/office/powerpoint/2010/main" val="224403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a:xfrm>
            <a:off x="0" y="1524000"/>
            <a:ext cx="9144000" cy="5334000"/>
          </a:xfrm>
        </p:spPr>
        <p:txBody>
          <a:bodyPr>
            <a:normAutofit fontScale="70000" lnSpcReduction="20000"/>
          </a:bodyPr>
          <a:lstStyle/>
          <a:p>
            <a:r>
              <a:rPr lang="en-US" dirty="0" smtClean="0"/>
              <a:t>Previously, in Beowulf</a:t>
            </a:r>
          </a:p>
          <a:p>
            <a:pPr lvl="1"/>
            <a:r>
              <a:rPr lang="en-US" dirty="0" smtClean="0"/>
              <a:t>Hrothgar, king of the Danes, had many victories in battle, and built the mead hall, </a:t>
            </a:r>
            <a:r>
              <a:rPr lang="en-US" dirty="0" err="1" smtClean="0"/>
              <a:t>Heorot</a:t>
            </a:r>
            <a:r>
              <a:rPr lang="en-US" dirty="0" smtClean="0"/>
              <a:t>, to celebrate those victories.</a:t>
            </a:r>
          </a:p>
          <a:p>
            <a:pPr lvl="1"/>
            <a:r>
              <a:rPr lang="en-US" dirty="0" smtClean="0"/>
              <a:t>Grendel, monster, descendent of biblical Cain and the crime of murder, wrecks </a:t>
            </a:r>
            <a:r>
              <a:rPr lang="en-US" dirty="0" err="1" smtClean="0"/>
              <a:t>Heorot</a:t>
            </a:r>
            <a:r>
              <a:rPr lang="en-US" dirty="0" smtClean="0"/>
              <a:t> and kills / eats many thanes.</a:t>
            </a:r>
          </a:p>
          <a:p>
            <a:pPr lvl="1"/>
            <a:r>
              <a:rPr lang="en-US" dirty="0" smtClean="0"/>
              <a:t>After many years of carnage, Beowulf hears of their plight, and comes to offer his aide.</a:t>
            </a:r>
          </a:p>
          <a:p>
            <a:pPr lvl="1"/>
            <a:r>
              <a:rPr lang="en-US" dirty="0" smtClean="0"/>
              <a:t>Hrothgar and many of the Danes are happy to see him.</a:t>
            </a:r>
          </a:p>
          <a:p>
            <a:pPr lvl="1"/>
            <a:r>
              <a:rPr lang="en-US" dirty="0" err="1" smtClean="0"/>
              <a:t>Unferth</a:t>
            </a:r>
            <a:r>
              <a:rPr lang="en-US" dirty="0" smtClean="0"/>
              <a:t>, Hrothgar’s thane and advisor, is not happy.</a:t>
            </a:r>
          </a:p>
          <a:p>
            <a:pPr lvl="2"/>
            <a:r>
              <a:rPr lang="en-US" dirty="0" smtClean="0"/>
              <a:t>He is a mean drunk.</a:t>
            </a:r>
          </a:p>
          <a:p>
            <a:pPr lvl="2"/>
            <a:r>
              <a:rPr lang="en-US" dirty="0" smtClean="0"/>
              <a:t>He hates anyone better than him.</a:t>
            </a:r>
          </a:p>
          <a:p>
            <a:pPr lvl="2"/>
            <a:r>
              <a:rPr lang="en-US" dirty="0" smtClean="0"/>
              <a:t>Essentially, as a thane, it’s his job to protect the people.</a:t>
            </a:r>
          </a:p>
          <a:p>
            <a:pPr lvl="3"/>
            <a:r>
              <a:rPr lang="en-US" dirty="0" smtClean="0"/>
              <a:t>Beowulf’s coming in from out of town to do </a:t>
            </a:r>
            <a:r>
              <a:rPr lang="en-US" dirty="0" smtClean="0"/>
              <a:t>his job for him.</a:t>
            </a:r>
          </a:p>
          <a:p>
            <a:pPr lvl="1"/>
            <a:r>
              <a:rPr lang="en-US" dirty="0" err="1" smtClean="0"/>
              <a:t>Unferth</a:t>
            </a:r>
            <a:r>
              <a:rPr lang="en-US" dirty="0" smtClean="0"/>
              <a:t> accuses Beowulf of risking his life needlessly against </a:t>
            </a:r>
            <a:r>
              <a:rPr lang="en-US" dirty="0" err="1" smtClean="0"/>
              <a:t>Brecca</a:t>
            </a:r>
            <a:r>
              <a:rPr lang="en-US" dirty="0" smtClean="0"/>
              <a:t>, mighty man of the </a:t>
            </a:r>
            <a:r>
              <a:rPr lang="en-US" dirty="0" err="1" smtClean="0"/>
              <a:t>Brondings</a:t>
            </a:r>
            <a:r>
              <a:rPr lang="en-US" dirty="0" smtClean="0"/>
              <a:t>, in a swimming race out on the open sea.</a:t>
            </a:r>
          </a:p>
          <a:p>
            <a:pPr lvl="1"/>
            <a:r>
              <a:rPr lang="en-US" dirty="0" smtClean="0"/>
              <a:t>Additionally, </a:t>
            </a:r>
            <a:r>
              <a:rPr lang="en-US" dirty="0" err="1" smtClean="0"/>
              <a:t>Unferth</a:t>
            </a:r>
            <a:r>
              <a:rPr lang="en-US" dirty="0" smtClean="0"/>
              <a:t> accuses Beowulf of losing that swimming match and thus, being too afraid to wait for Grendel all night.</a:t>
            </a:r>
          </a:p>
          <a:p>
            <a:pPr lvl="1"/>
            <a:r>
              <a:rPr lang="en-US" dirty="0" smtClean="0"/>
              <a:t>Beowulf shows restraint by not punching </a:t>
            </a:r>
            <a:r>
              <a:rPr lang="en-US" dirty="0" err="1" smtClean="0"/>
              <a:t>Unferth</a:t>
            </a:r>
            <a:r>
              <a:rPr lang="en-US" dirty="0"/>
              <a:t> </a:t>
            </a:r>
            <a:r>
              <a:rPr lang="en-US" dirty="0" smtClean="0"/>
              <a:t>for his remarks.  He is here to do more important things.</a:t>
            </a:r>
          </a:p>
          <a:p>
            <a:pPr lvl="1"/>
            <a:r>
              <a:rPr lang="en-US" dirty="0" smtClean="0"/>
              <a:t>Additionally, Beowulf claims that he lost the swimming match only because there were </a:t>
            </a:r>
            <a:r>
              <a:rPr lang="en-US" dirty="0" err="1" smtClean="0"/>
              <a:t>nicors</a:t>
            </a:r>
            <a:r>
              <a:rPr lang="en-US" dirty="0" smtClean="0"/>
              <a:t> – sea monsters.  He claims to have killed nine of them, then asks why he hasn’t heard any mighty tales of </a:t>
            </a:r>
            <a:r>
              <a:rPr lang="en-US" dirty="0" err="1" smtClean="0"/>
              <a:t>Unferth</a:t>
            </a:r>
            <a:r>
              <a:rPr lang="en-US" dirty="0" smtClean="0"/>
              <a:t> killing monsters.</a:t>
            </a:r>
          </a:p>
          <a:p>
            <a:pPr lvl="1"/>
            <a:r>
              <a:rPr lang="en-US" dirty="0" smtClean="0"/>
              <a:t>Lastly, Beowulf revealed that </a:t>
            </a:r>
            <a:r>
              <a:rPr lang="en-US" dirty="0" err="1" smtClean="0"/>
              <a:t>Unferth</a:t>
            </a:r>
            <a:r>
              <a:rPr lang="en-US" dirty="0" smtClean="0"/>
              <a:t> might not be famous for fighting, but he is famous for killing his own brothers (</a:t>
            </a:r>
            <a:r>
              <a:rPr lang="en-US" dirty="0" err="1" smtClean="0"/>
              <a:t>kinslaying</a:t>
            </a:r>
            <a:r>
              <a:rPr lang="en-US" dirty="0" smtClean="0"/>
              <a:t> was a big taboo / crime in Viking culture).</a:t>
            </a:r>
          </a:p>
          <a:p>
            <a:pPr lvl="1"/>
            <a:r>
              <a:rPr lang="en-US" dirty="0" smtClean="0"/>
              <a:t>Beowulf ended by stating Grende</a:t>
            </a:r>
            <a:r>
              <a:rPr lang="en-US" dirty="0" smtClean="0"/>
              <a:t>l is not afraid of the likes of </a:t>
            </a:r>
            <a:r>
              <a:rPr lang="en-US" dirty="0" err="1" smtClean="0"/>
              <a:t>Unferth</a:t>
            </a:r>
            <a:r>
              <a:rPr lang="en-US" dirty="0" smtClean="0"/>
              <a:t>; however, Grendel would find there is a “new sheriff in town,” so to speak.  In the morning, they should all expect to find a dead Grendel and a very much alive Beowulf.</a:t>
            </a:r>
          </a:p>
          <a:p>
            <a:pPr lvl="1"/>
            <a:r>
              <a:rPr lang="en-US" dirty="0" smtClean="0"/>
              <a:t>Today, we’ll see if Beowulf’s boasts pan out.</a:t>
            </a:r>
            <a:endParaRPr lang="en-US" dirty="0" smtClean="0"/>
          </a:p>
        </p:txBody>
      </p:sp>
    </p:spTree>
    <p:extLst>
      <p:ext uri="{BB962C8B-B14F-4D97-AF65-F5344CB8AC3E}">
        <p14:creationId xmlns:p14="http://schemas.microsoft.com/office/powerpoint/2010/main" val="2341548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a:t>
            </a:r>
            <a:r>
              <a:rPr lang="en-US" dirty="0" smtClean="0"/>
              <a:t>1.2.3 </a:t>
            </a:r>
            <a:r>
              <a:rPr lang="en-US" dirty="0" smtClean="0"/>
              <a:t>–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a:t>
            </a:r>
            <a:r>
              <a:rPr lang="en-US" dirty="0" smtClean="0"/>
              <a:t>Thesis Statements</a:t>
            </a:r>
            <a:endParaRPr lang="en-US" dirty="0"/>
          </a:p>
        </p:txBody>
      </p:sp>
      <p:sp>
        <p:nvSpPr>
          <p:cNvPr id="3" name="Content Placeholder 2"/>
          <p:cNvSpPr>
            <a:spLocks noGrp="1"/>
          </p:cNvSpPr>
          <p:nvPr>
            <p:ph idx="1"/>
          </p:nvPr>
        </p:nvSpPr>
        <p:spPr/>
        <p:txBody>
          <a:bodyPr>
            <a:normAutofit/>
          </a:bodyPr>
          <a:lstStyle/>
          <a:p>
            <a:r>
              <a:rPr lang="en-US" dirty="0" smtClean="0"/>
              <a:t>Every so often, in English class (and others), a writing assignment comes along.</a:t>
            </a:r>
          </a:p>
          <a:p>
            <a:r>
              <a:rPr lang="en-US" dirty="0" smtClean="0"/>
              <a:t>Last week, we discussed brainstorming as a good way to start off with any given writing assignment.</a:t>
            </a:r>
          </a:p>
          <a:p>
            <a:r>
              <a:rPr lang="en-US" dirty="0" smtClean="0"/>
              <a:t>Yesterday, we discussed how to create an outline.</a:t>
            </a:r>
            <a:endParaRPr lang="en-US" dirty="0" smtClean="0"/>
          </a:p>
          <a:p>
            <a:r>
              <a:rPr lang="en-US" dirty="0" smtClean="0"/>
              <a:t>Today, we’ll talk about one of the most important parts of an essay:  the thesis statement.</a:t>
            </a:r>
            <a:endParaRPr lang="en-US" dirty="0" smtClean="0"/>
          </a:p>
        </p:txBody>
      </p:sp>
    </p:spTree>
    <p:extLst>
      <p:ext uri="{BB962C8B-B14F-4D97-AF65-F5344CB8AC3E}">
        <p14:creationId xmlns:p14="http://schemas.microsoft.com/office/powerpoint/2010/main" val="70680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a:t>
            </a:r>
            <a:r>
              <a:rPr lang="en-US" dirty="0" smtClean="0"/>
              <a:t>Thesis Statements </a:t>
            </a:r>
            <a:r>
              <a:rPr lang="en-US" dirty="0" smtClean="0"/>
              <a:t>-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92500" lnSpcReduction="10000"/>
          </a:bodyPr>
          <a:lstStyle/>
          <a:p>
            <a:r>
              <a:rPr lang="en-US" dirty="0" smtClean="0"/>
              <a:t>The thesis statement is the main point of an essay.  </a:t>
            </a:r>
          </a:p>
          <a:p>
            <a:r>
              <a:rPr lang="en-US" dirty="0" smtClean="0"/>
              <a:t>The entire essay serves to prove, show, describe, or expand upon that one point.</a:t>
            </a:r>
          </a:p>
          <a:p>
            <a:r>
              <a:rPr lang="en-US" dirty="0" smtClean="0"/>
              <a:t>Things to remember about thesis statements:</a:t>
            </a:r>
          </a:p>
          <a:p>
            <a:pPr lvl="1"/>
            <a:r>
              <a:rPr lang="en-US" dirty="0" smtClean="0"/>
              <a:t>It is a statement, not a question.</a:t>
            </a:r>
          </a:p>
          <a:p>
            <a:pPr lvl="2"/>
            <a:r>
              <a:rPr lang="en-US" dirty="0" smtClean="0"/>
              <a:t>While questions might be used elsewhere in an essay, the thesis is not the place.  You are stating that x, y, or z is so, not asking if it’s so.</a:t>
            </a:r>
          </a:p>
          <a:p>
            <a:pPr lvl="1"/>
            <a:r>
              <a:rPr lang="en-US" dirty="0" smtClean="0"/>
              <a:t>It goes at the end of the introductory paragraph.</a:t>
            </a:r>
          </a:p>
          <a:p>
            <a:pPr lvl="2"/>
            <a:r>
              <a:rPr lang="en-US" dirty="0" smtClean="0"/>
              <a:t>Whenever you write an essay, the intro paragraph, the first paragraph of the essay, should end with the thesis statement.  The paragraph should end right there.  The very next thing should be the beginning of body paragraph 1.</a:t>
            </a:r>
          </a:p>
          <a:p>
            <a:pPr lvl="1"/>
            <a:r>
              <a:rPr lang="en-US" dirty="0" smtClean="0"/>
              <a:t>The thesis should be one to two sentences.</a:t>
            </a:r>
          </a:p>
          <a:p>
            <a:pPr lvl="1"/>
            <a:r>
              <a:rPr lang="en-US" dirty="0" smtClean="0"/>
              <a:t>The thesis should lay out, very briefly, the supporting points that your body paragraphs will focus on, and in what order they will be.</a:t>
            </a:r>
            <a:endParaRPr lang="en-US" dirty="0" smtClean="0"/>
          </a:p>
        </p:txBody>
      </p:sp>
    </p:spTree>
    <p:extLst>
      <p:ext uri="{BB962C8B-B14F-4D97-AF65-F5344CB8AC3E}">
        <p14:creationId xmlns:p14="http://schemas.microsoft.com/office/powerpoint/2010/main" val="4275170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a:t>
            </a:r>
            <a:r>
              <a:rPr lang="en-US" dirty="0" smtClean="0"/>
              <a:t>Thesis Statements -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92500" lnSpcReduction="10000"/>
          </a:bodyPr>
          <a:lstStyle/>
          <a:p>
            <a:r>
              <a:rPr lang="en-US" dirty="0" smtClean="0"/>
              <a:t>Example – Let’s say I’m continuing my paper on sandwiches.  Here’s the introductory paragraph, following the order of hook, introduce topic, and thesis statement.</a:t>
            </a:r>
          </a:p>
          <a:p>
            <a:pPr lvl="1"/>
            <a:r>
              <a:rPr lang="en-US" dirty="0" smtClean="0"/>
              <a:t>Imagine thick, savory slices of roast beef, cool, creamy Havarti with dill, strong Dijon mustard, and a crisp, toasted bun.  This is the beauty called sandwich.  Sandwiches are a wonderful food, and come in a wide variety of forms and styles suited to all needs.  </a:t>
            </a:r>
            <a:r>
              <a:rPr lang="en-US" dirty="0" smtClean="0">
                <a:solidFill>
                  <a:srgbClr val="92D050"/>
                </a:solidFill>
              </a:rPr>
              <a:t>Sandwiches are a wonderful food because they can be served hot or cold, savory or sweet, and for any meal of the day.</a:t>
            </a:r>
          </a:p>
          <a:p>
            <a:r>
              <a:rPr lang="en-US" dirty="0" smtClean="0">
                <a:solidFill>
                  <a:schemeClr val="tx1"/>
                </a:solidFill>
              </a:rPr>
              <a:t>Notice the thesis statement in green.  It comes at the end of the introduction.  It is the very last sentence.  </a:t>
            </a:r>
            <a:r>
              <a:rPr lang="en-US" dirty="0" smtClean="0">
                <a:solidFill>
                  <a:schemeClr val="tx1"/>
                </a:solidFill>
              </a:rPr>
              <a:t>It makes its point, then provides the supporting points.  From this, you can conclude that body paragraph one is going to focus on hot and cold sandwiches, body paragraph two on savory and sweet sandwiches, and body paragraph three on how sandwiches can be served for breakfast, lunch, dinner, and/or dessert.</a:t>
            </a:r>
            <a:endParaRPr lang="en-US" dirty="0" smtClean="0">
              <a:solidFill>
                <a:schemeClr val="tx1"/>
              </a:solidFill>
            </a:endParaRPr>
          </a:p>
        </p:txBody>
      </p:sp>
    </p:spTree>
    <p:extLst>
      <p:ext uri="{BB962C8B-B14F-4D97-AF65-F5344CB8AC3E}">
        <p14:creationId xmlns:p14="http://schemas.microsoft.com/office/powerpoint/2010/main" val="1777816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a:t>
            </a:r>
            <a:r>
              <a:rPr lang="en-US" dirty="0" smtClean="0"/>
              <a:t>we’re reading Beowulf.  Continue along with the passages, answering the study guide questions as you go along.  Use that information on each day’s exercises and the weekly quiz.</a:t>
            </a:r>
            <a:endParaRPr lang="en-US" dirty="0" smtClean="0"/>
          </a:p>
          <a:p>
            <a:r>
              <a:rPr lang="en-US" dirty="0" smtClean="0"/>
              <a:t>Today in writing, we went over </a:t>
            </a:r>
            <a:r>
              <a:rPr lang="en-US" dirty="0" smtClean="0"/>
              <a:t>thesis statements.  </a:t>
            </a:r>
            <a:r>
              <a:rPr lang="en-US" dirty="0" smtClean="0"/>
              <a:t>These </a:t>
            </a:r>
            <a:r>
              <a:rPr lang="en-US" dirty="0" smtClean="0"/>
              <a:t>are a key feature of the standard academic essay.  Be sure to read these slides carefully, and ask questions if you have them.  Once we have an essay assignment in this class, you will want to know how thesi</a:t>
            </a:r>
            <a:r>
              <a:rPr lang="en-US" dirty="0" smtClean="0"/>
              <a:t>s statements work.</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a:t>
            </a:r>
            <a:r>
              <a:rPr lang="en-US" dirty="0" smtClean="0"/>
              <a:t>3 </a:t>
            </a:r>
            <a:r>
              <a:rPr lang="en-US" dirty="0" smtClean="0"/>
              <a:t>-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a:t>
            </a:r>
            <a:r>
              <a:rPr lang="en-US" dirty="0" smtClean="0"/>
              <a:t>– Beowulf - Continued</a:t>
            </a:r>
          </a:p>
          <a:p>
            <a:pPr lvl="1"/>
            <a:r>
              <a:rPr lang="en-US" dirty="0" smtClean="0"/>
              <a:t>Writing </a:t>
            </a:r>
            <a:r>
              <a:rPr lang="en-US" dirty="0" smtClean="0"/>
              <a:t>– </a:t>
            </a:r>
            <a:r>
              <a:rPr lang="en-US" dirty="0" smtClean="0"/>
              <a:t>Thesis Statements</a:t>
            </a:r>
            <a:endParaRPr lang="en-US" dirty="0" smtClean="0"/>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Recapping</a:t>
            </a:r>
            <a:endParaRPr lang="en-US" dirty="0"/>
          </a:p>
        </p:txBody>
      </p:sp>
      <p:sp>
        <p:nvSpPr>
          <p:cNvPr id="3" name="Content Placeholder 2"/>
          <p:cNvSpPr>
            <a:spLocks noGrp="1"/>
          </p:cNvSpPr>
          <p:nvPr>
            <p:ph idx="1"/>
          </p:nvPr>
        </p:nvSpPr>
        <p:spPr/>
        <p:txBody>
          <a:bodyPr>
            <a:normAutofit/>
          </a:bodyPr>
          <a:lstStyle/>
          <a:p>
            <a:r>
              <a:rPr lang="en-US" dirty="0" smtClean="0"/>
              <a:t>So far, we’ve talked about:</a:t>
            </a:r>
          </a:p>
          <a:p>
            <a:pPr lvl="1"/>
            <a:r>
              <a:rPr lang="en-US" dirty="0" smtClean="0"/>
              <a:t>Action Verbs, Linking Verbs, and Helping Verbs</a:t>
            </a:r>
          </a:p>
          <a:p>
            <a:pPr lvl="1"/>
            <a:r>
              <a:rPr lang="en-US" dirty="0" smtClean="0"/>
              <a:t>Verbs agreeing with their subjects in number</a:t>
            </a:r>
          </a:p>
          <a:p>
            <a:pPr lvl="1"/>
            <a:r>
              <a:rPr lang="en-US" dirty="0" smtClean="0"/>
              <a:t>Past and future tenses.</a:t>
            </a:r>
          </a:p>
          <a:p>
            <a:pPr lvl="1"/>
            <a:endParaRPr lang="en-US" dirty="0" smtClean="0"/>
          </a:p>
          <a:p>
            <a:r>
              <a:rPr lang="en-US" dirty="0" smtClean="0"/>
              <a:t>Today, we’ll take a couple more steps into the world of verb tenses.</a:t>
            </a:r>
          </a:p>
          <a:p>
            <a:endParaRPr lang="en-US" dirty="0" smtClean="0"/>
          </a:p>
          <a:p>
            <a:r>
              <a:rPr lang="en-US" dirty="0" smtClean="0"/>
              <a:t>I guess it’s going to be…in-tense.  Ha.</a:t>
            </a:r>
            <a:endParaRPr lang="en-US" dirty="0"/>
          </a:p>
        </p:txBody>
      </p:sp>
    </p:spTree>
    <p:extLst>
      <p:ext uri="{BB962C8B-B14F-4D97-AF65-F5344CB8AC3E}">
        <p14:creationId xmlns:p14="http://schemas.microsoft.com/office/powerpoint/2010/main" val="402224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Perfect Tenses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are also three perfect tenses.</a:t>
            </a:r>
          </a:p>
          <a:p>
            <a:r>
              <a:rPr lang="en-US" dirty="0" smtClean="0"/>
              <a:t>Present Perfect</a:t>
            </a:r>
          </a:p>
          <a:p>
            <a:pPr lvl="1"/>
            <a:r>
              <a:rPr lang="en-US" dirty="0" smtClean="0"/>
              <a:t>Have / has + past participle</a:t>
            </a:r>
          </a:p>
          <a:p>
            <a:pPr lvl="1"/>
            <a:r>
              <a:rPr lang="en-US" dirty="0" smtClean="0"/>
              <a:t>Use for when something starts in the past and continues into the present.</a:t>
            </a:r>
          </a:p>
          <a:p>
            <a:pPr lvl="1"/>
            <a:r>
              <a:rPr lang="en-US" dirty="0" smtClean="0"/>
              <a:t>I </a:t>
            </a:r>
            <a:r>
              <a:rPr lang="en-US" u="sng" dirty="0" smtClean="0"/>
              <a:t>have watched </a:t>
            </a:r>
            <a:r>
              <a:rPr lang="en-US" dirty="0" smtClean="0"/>
              <a:t>TV all week.  Bobby-Jo </a:t>
            </a:r>
            <a:r>
              <a:rPr lang="en-US" u="sng" dirty="0" smtClean="0"/>
              <a:t>has wanted </a:t>
            </a:r>
            <a:r>
              <a:rPr lang="en-US" dirty="0" smtClean="0"/>
              <a:t>a pony for years.  Billy-Bob </a:t>
            </a:r>
            <a:r>
              <a:rPr lang="en-US" u="sng" dirty="0" smtClean="0"/>
              <a:t>has eaten </a:t>
            </a:r>
            <a:r>
              <a:rPr lang="en-US" dirty="0" smtClean="0"/>
              <a:t>two chicken sandwiches and is eyeing-up a third.</a:t>
            </a:r>
          </a:p>
          <a:p>
            <a:r>
              <a:rPr lang="en-US" dirty="0" smtClean="0"/>
              <a:t>Past Perfect</a:t>
            </a:r>
          </a:p>
          <a:p>
            <a:pPr lvl="1"/>
            <a:r>
              <a:rPr lang="en-US" dirty="0" smtClean="0"/>
              <a:t>Had + past participle</a:t>
            </a:r>
          </a:p>
          <a:p>
            <a:pPr lvl="1"/>
            <a:r>
              <a:rPr lang="en-US" dirty="0" smtClean="0"/>
              <a:t>Use when something starts in the past and ends before something else in the past.</a:t>
            </a:r>
          </a:p>
          <a:p>
            <a:pPr lvl="1"/>
            <a:r>
              <a:rPr lang="en-US" dirty="0" smtClean="0"/>
              <a:t>I </a:t>
            </a:r>
            <a:r>
              <a:rPr lang="en-US" u="sng" dirty="0" smtClean="0"/>
              <a:t>had examined </a:t>
            </a:r>
            <a:r>
              <a:rPr lang="en-US" dirty="0" smtClean="0"/>
              <a:t>the menu before I ordered the steak.</a:t>
            </a:r>
          </a:p>
          <a:p>
            <a:pPr lvl="1"/>
            <a:r>
              <a:rPr lang="en-US" dirty="0" smtClean="0"/>
              <a:t>Gilbert </a:t>
            </a:r>
            <a:r>
              <a:rPr lang="en-US" u="sng" dirty="0" smtClean="0"/>
              <a:t>had wanted </a:t>
            </a:r>
            <a:r>
              <a:rPr lang="en-US" dirty="0" smtClean="0"/>
              <a:t>a fish filet before he saw the three-cheese </a:t>
            </a:r>
            <a:r>
              <a:rPr lang="en-US" dirty="0" err="1" smtClean="0"/>
              <a:t>bbq</a:t>
            </a:r>
            <a:r>
              <a:rPr lang="en-US" dirty="0" smtClean="0"/>
              <a:t> shrimp and grits.</a:t>
            </a:r>
          </a:p>
          <a:p>
            <a:pPr lvl="1"/>
            <a:endParaRPr lang="en-US" dirty="0" smtClean="0"/>
          </a:p>
        </p:txBody>
      </p:sp>
    </p:spTree>
    <p:extLst>
      <p:ext uri="{BB962C8B-B14F-4D97-AF65-F5344CB8AC3E}">
        <p14:creationId xmlns:p14="http://schemas.microsoft.com/office/powerpoint/2010/main" val="313800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Future Perfect</a:t>
            </a:r>
            <a:endParaRPr lang="en-US" dirty="0"/>
          </a:p>
        </p:txBody>
      </p:sp>
      <p:sp>
        <p:nvSpPr>
          <p:cNvPr id="3" name="Content Placeholder 2"/>
          <p:cNvSpPr>
            <a:spLocks noGrp="1"/>
          </p:cNvSpPr>
          <p:nvPr>
            <p:ph idx="1"/>
          </p:nvPr>
        </p:nvSpPr>
        <p:spPr/>
        <p:txBody>
          <a:bodyPr>
            <a:normAutofit/>
          </a:bodyPr>
          <a:lstStyle/>
          <a:p>
            <a:r>
              <a:rPr lang="en-US" dirty="0" smtClean="0"/>
              <a:t>Lastly, there’s the future perfect tense.</a:t>
            </a:r>
          </a:p>
          <a:p>
            <a:r>
              <a:rPr lang="en-US" dirty="0" smtClean="0"/>
              <a:t>Will have + past participle</a:t>
            </a:r>
          </a:p>
          <a:p>
            <a:r>
              <a:rPr lang="en-US" dirty="0" smtClean="0"/>
              <a:t>Used for something in the future happening during / after something else in the future.</a:t>
            </a:r>
          </a:p>
          <a:p>
            <a:pPr lvl="1"/>
            <a:r>
              <a:rPr lang="en-US" dirty="0" smtClean="0"/>
              <a:t>When I finally beat the game, I </a:t>
            </a:r>
            <a:r>
              <a:rPr lang="en-US" u="sng" dirty="0" smtClean="0"/>
              <a:t>will have finished </a:t>
            </a:r>
            <a:r>
              <a:rPr lang="en-US" dirty="0" smtClean="0"/>
              <a:t>all the games I own.</a:t>
            </a:r>
          </a:p>
          <a:p>
            <a:pPr lvl="1"/>
            <a:r>
              <a:rPr lang="en-US" dirty="0" smtClean="0"/>
              <a:t>If Gilbert continues at this pace, he </a:t>
            </a:r>
            <a:r>
              <a:rPr lang="en-US" u="sng" dirty="0" smtClean="0"/>
              <a:t>will have tasted</a:t>
            </a:r>
            <a:r>
              <a:rPr lang="en-US" dirty="0" smtClean="0"/>
              <a:t> every type of hot pepper by the end of the week.</a:t>
            </a:r>
            <a:endParaRPr lang="en-US" dirty="0"/>
          </a:p>
        </p:txBody>
      </p:sp>
    </p:spTree>
    <p:extLst>
      <p:ext uri="{BB962C8B-B14F-4D97-AF65-F5344CB8AC3E}">
        <p14:creationId xmlns:p14="http://schemas.microsoft.com/office/powerpoint/2010/main" val="412625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2.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3.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4.	Blithe - (Adjective) - joyous, merry, or gay in disposition; glad; cheerful.</a:t>
            </a:r>
          </a:p>
          <a:p>
            <a:pPr marL="0" indent="0">
              <a:buNone/>
            </a:pPr>
            <a:r>
              <a:rPr lang="en-US" dirty="0"/>
              <a:t>Example - Everyone loved her for her blithe spirit.</a:t>
            </a:r>
          </a:p>
          <a:p>
            <a:pPr marL="0" indent="0">
              <a:buNone/>
            </a:pPr>
            <a:r>
              <a:rPr lang="en-US" dirty="0"/>
              <a:t>Synonyms - Carefree, joyous, merry.			Antonyms - Depressed, troubled, worried.</a:t>
            </a:r>
          </a:p>
          <a:p>
            <a:pPr marL="0" indent="0">
              <a:buNone/>
            </a:pPr>
            <a:r>
              <a:rPr lang="en-US" dirty="0"/>
              <a:t> </a:t>
            </a:r>
          </a:p>
          <a:p>
            <a:pPr marL="0" indent="0">
              <a:buNone/>
            </a:pPr>
            <a:r>
              <a:rPr lang="en-US" dirty="0"/>
              <a:t>5.	Boon - (Noun) - something to be thankful for; a blessing, favor, benefit, or gift.</a:t>
            </a:r>
          </a:p>
          <a:p>
            <a:pPr marL="0" indent="0">
              <a:buNone/>
            </a:pPr>
            <a:r>
              <a:rPr lang="en-US" dirty="0"/>
              <a:t>Example - The knight asked for the boon of a kiss should he return from his quest.</a:t>
            </a:r>
          </a:p>
          <a:p>
            <a:pPr marL="0" indent="0">
              <a:buNone/>
            </a:pPr>
            <a:r>
              <a:rPr lang="en-US" dirty="0"/>
              <a:t>Synonyms - Blessing, favor, benefit, gift.		Antonyms - Disadvantage, loss, hindrance, misfortune.</a:t>
            </a:r>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6.	Breastplate - (Noun) - a piece of plate armor partially or completely covering the front of the torso.</a:t>
            </a:r>
          </a:p>
          <a:p>
            <a:pPr marL="0" indent="0">
              <a:buNone/>
            </a:pPr>
            <a:r>
              <a:rPr lang="en-US" dirty="0"/>
              <a:t>Synonyms - </a:t>
            </a:r>
            <a:r>
              <a:rPr lang="en-US" dirty="0" err="1"/>
              <a:t>Sark</a:t>
            </a:r>
            <a:r>
              <a:rPr lang="en-US" dirty="0"/>
              <a:t>, mail, armor, cuirass, corselet.		Antonyms - N/A</a:t>
            </a:r>
          </a:p>
          <a:p>
            <a:pPr marL="0" indent="0">
              <a:buNone/>
            </a:pPr>
            <a:r>
              <a:rPr lang="en-US" dirty="0"/>
              <a:t> </a:t>
            </a:r>
          </a:p>
          <a:p>
            <a:pPr marL="0" indent="0">
              <a:buNone/>
            </a:pPr>
            <a:r>
              <a:rPr lang="en-US" dirty="0"/>
              <a:t>7.	Chainmail - (Noun) - A flexible armor of interlinked rings.</a:t>
            </a:r>
          </a:p>
          <a:p>
            <a:pPr marL="0" indent="0">
              <a:buNone/>
            </a:pPr>
            <a:r>
              <a:rPr lang="en-US" dirty="0"/>
              <a:t>Example - The warrior wore the </a:t>
            </a:r>
            <a:r>
              <a:rPr lang="en-US" u="sng" dirty="0"/>
              <a:t>chainmail</a:t>
            </a:r>
            <a:r>
              <a:rPr lang="en-US" dirty="0"/>
              <a:t> underneath his heavy armor for added protection.</a:t>
            </a:r>
          </a:p>
          <a:p>
            <a:pPr marL="0" indent="0">
              <a:buNone/>
            </a:pPr>
            <a:r>
              <a:rPr lang="en-US" dirty="0"/>
              <a:t>Synonyms - Mail, armor.					Antonyms - N/A</a:t>
            </a:r>
          </a:p>
          <a:p>
            <a:pPr marL="0" indent="0">
              <a:buNone/>
            </a:pPr>
            <a:r>
              <a:rPr lang="en-US" dirty="0"/>
              <a:t> </a:t>
            </a:r>
          </a:p>
          <a:p>
            <a:pPr marL="0" indent="0">
              <a:buNone/>
            </a:pPr>
            <a:r>
              <a:rPr lang="en-US" dirty="0"/>
              <a:t>8.	Courtier - (Noun) - A person who is often in attendance at the court of a king or other royal personage.</a:t>
            </a:r>
          </a:p>
          <a:p>
            <a:pPr marL="0" indent="0">
              <a:buNone/>
            </a:pPr>
            <a:r>
              <a:rPr lang="en-US" dirty="0"/>
              <a:t>Example - When the theater group was hired to stay at the king’s court permanently, they want from being simple penniless actors to </a:t>
            </a:r>
            <a:r>
              <a:rPr lang="en-US" u="sng" dirty="0"/>
              <a:t>courtiers.</a:t>
            </a:r>
            <a:endParaRPr lang="en-US" dirty="0"/>
          </a:p>
          <a:p>
            <a:pPr marL="0" indent="0">
              <a:buNone/>
            </a:pPr>
            <a:r>
              <a:rPr lang="en-US" dirty="0"/>
              <a:t>Synonyms - Attendant, train, retinue.				Antonyms - N/A</a:t>
            </a:r>
          </a:p>
          <a:p>
            <a:pPr marL="0" indent="0">
              <a:buNone/>
            </a:pPr>
            <a:r>
              <a:rPr lang="en-US" dirty="0"/>
              <a:t> </a:t>
            </a:r>
          </a:p>
          <a:p>
            <a:pPr marL="0" indent="0">
              <a:buNone/>
            </a:pPr>
            <a:r>
              <a:rPr lang="en-US" dirty="0"/>
              <a:t>9.	Doughty - (Adjective) - Steadfastly courageous and resolute; valiant.</a:t>
            </a:r>
          </a:p>
          <a:p>
            <a:pPr marL="0" indent="0">
              <a:buNone/>
            </a:pPr>
            <a:r>
              <a:rPr lang="en-US" dirty="0"/>
              <a:t>Example - The </a:t>
            </a:r>
            <a:r>
              <a:rPr lang="en-US" u="sng" dirty="0"/>
              <a:t>doughty</a:t>
            </a:r>
            <a:r>
              <a:rPr lang="en-US" dirty="0"/>
              <a:t> warrior faced the hundred dragons rather than running away.</a:t>
            </a:r>
          </a:p>
          <a:p>
            <a:pPr marL="0" indent="0">
              <a:buNone/>
            </a:pPr>
            <a:r>
              <a:rPr lang="en-US" dirty="0"/>
              <a:t>Synonyms - Courageous, brave, valiant.			Antonyms - Cowardly, craven, fearful.</a:t>
            </a:r>
          </a:p>
          <a:p>
            <a:pPr marL="0" indent="0">
              <a:buNone/>
            </a:pPr>
            <a:r>
              <a:rPr lang="en-US" dirty="0"/>
              <a:t> </a:t>
            </a:r>
          </a:p>
          <a:p>
            <a:pPr marL="0" indent="0">
              <a:buNone/>
            </a:pPr>
            <a:r>
              <a:rPr lang="en-US" dirty="0"/>
              <a:t>10.	Hoary - (Adjective) - gray or white with age.</a:t>
            </a:r>
          </a:p>
          <a:p>
            <a:pPr marL="0" indent="0">
              <a:buNone/>
            </a:pPr>
            <a:r>
              <a:rPr lang="en-US" dirty="0"/>
              <a:t>Example - As the man became old, his hair grew </a:t>
            </a:r>
            <a:r>
              <a:rPr lang="en-US" u="sng" dirty="0"/>
              <a:t>hoary</a:t>
            </a:r>
            <a:r>
              <a:rPr lang="en-US" dirty="0"/>
              <a:t>.</a:t>
            </a:r>
          </a:p>
          <a:p>
            <a:pPr marL="0" indent="0">
              <a:buNone/>
            </a:pPr>
            <a:r>
              <a:rPr lang="en-US" dirty="0"/>
              <a:t>Synonyms - White, old.						Antonyms - New, young.</a:t>
            </a:r>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11-15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11.	Linden - (Noun) - A tree having fragrant yellowish-white flowers and heart-shaped leaves.</a:t>
            </a:r>
          </a:p>
          <a:p>
            <a:pPr marL="0" indent="0">
              <a:buNone/>
            </a:pPr>
            <a:r>
              <a:rPr lang="en-US" dirty="0"/>
              <a:t>Example - The warrior carried spear and shield made from </a:t>
            </a:r>
            <a:r>
              <a:rPr lang="en-US" u="sng" dirty="0"/>
              <a:t>linden</a:t>
            </a:r>
            <a:r>
              <a:rPr lang="en-US" dirty="0"/>
              <a:t>.</a:t>
            </a:r>
          </a:p>
          <a:p>
            <a:pPr marL="0" indent="0">
              <a:buNone/>
            </a:pPr>
            <a:r>
              <a:rPr lang="en-US" dirty="0"/>
              <a:t>Synonyms - N/A						Antonyms - N/A</a:t>
            </a:r>
          </a:p>
          <a:p>
            <a:pPr marL="0" indent="0">
              <a:buNone/>
            </a:pPr>
            <a:r>
              <a:rPr lang="en-US" dirty="0"/>
              <a:t> </a:t>
            </a:r>
          </a:p>
          <a:p>
            <a:pPr marL="0" indent="0">
              <a:buNone/>
            </a:pPr>
            <a:r>
              <a:rPr lang="en-US" dirty="0"/>
              <a:t>12.	Mickle - (Adjective) - Great, large, much.</a:t>
            </a:r>
          </a:p>
          <a:p>
            <a:pPr marL="0" indent="0">
              <a:buNone/>
            </a:pPr>
            <a:r>
              <a:rPr lang="en-US" dirty="0"/>
              <a:t>Example - The journey to overcome the terrible dragon was a </a:t>
            </a:r>
            <a:r>
              <a:rPr lang="en-US" u="sng" dirty="0"/>
              <a:t>mickle</a:t>
            </a:r>
            <a:r>
              <a:rPr lang="en-US" dirty="0"/>
              <a:t> quest, but the journey to pick up a loaf of bread from the store was not.</a:t>
            </a:r>
          </a:p>
          <a:p>
            <a:pPr marL="0" indent="0">
              <a:buNone/>
            </a:pPr>
            <a:r>
              <a:rPr lang="en-US" dirty="0"/>
              <a:t>Synonyms - Great, large, much.				Antonyms - Small, unimportant, mundane.</a:t>
            </a:r>
          </a:p>
          <a:p>
            <a:pPr marL="0" indent="0">
              <a:buNone/>
            </a:pPr>
            <a:r>
              <a:rPr lang="en-US" dirty="0"/>
              <a:t> </a:t>
            </a:r>
          </a:p>
          <a:p>
            <a:pPr marL="0" indent="0">
              <a:buNone/>
            </a:pPr>
            <a:r>
              <a:rPr lang="en-US" dirty="0"/>
              <a:t>13.	</a:t>
            </a:r>
            <a:r>
              <a:rPr lang="en-US" dirty="0" err="1"/>
              <a:t>Nicors</a:t>
            </a:r>
            <a:r>
              <a:rPr lang="en-US" dirty="0"/>
              <a:t> - (Noun) - Sea-serpents.</a:t>
            </a:r>
          </a:p>
          <a:p>
            <a:pPr marL="0" indent="0">
              <a:buNone/>
            </a:pPr>
            <a:r>
              <a:rPr lang="en-US" dirty="0"/>
              <a:t>Example - The sailors were attacked by many ferocious</a:t>
            </a:r>
            <a:r>
              <a:rPr lang="en-US" u="sng" dirty="0"/>
              <a:t> </a:t>
            </a:r>
            <a:r>
              <a:rPr lang="en-US" u="sng" dirty="0" err="1"/>
              <a:t>nicors</a:t>
            </a:r>
            <a:r>
              <a:rPr lang="en-US" dirty="0"/>
              <a:t>.</a:t>
            </a:r>
          </a:p>
          <a:p>
            <a:pPr marL="0" indent="0">
              <a:buNone/>
            </a:pPr>
            <a:r>
              <a:rPr lang="en-US" dirty="0"/>
              <a:t>Synonyms - Sea-serpents, sea-monsters.		Antonyms - N/A</a:t>
            </a:r>
          </a:p>
          <a:p>
            <a:pPr marL="0" indent="0">
              <a:buNone/>
            </a:pPr>
            <a:r>
              <a:rPr lang="en-US" dirty="0"/>
              <a:t> </a:t>
            </a:r>
          </a:p>
          <a:p>
            <a:pPr marL="0" indent="0">
              <a:buNone/>
            </a:pPr>
            <a:r>
              <a:rPr lang="en-US" dirty="0"/>
              <a:t>14.	Prowess - (Noun) - exceptional valor, bravery, or ability, especially in combat or battle.</a:t>
            </a:r>
          </a:p>
          <a:p>
            <a:pPr marL="0" indent="0">
              <a:buNone/>
            </a:pPr>
            <a:r>
              <a:rPr lang="en-US" dirty="0"/>
              <a:t>Example - The warrior’s reputation for killing monsters and never running from battle showed his great </a:t>
            </a:r>
            <a:r>
              <a:rPr lang="en-US" u="sng" dirty="0"/>
              <a:t>prowess.</a:t>
            </a:r>
            <a:endParaRPr lang="en-US" dirty="0"/>
          </a:p>
          <a:p>
            <a:pPr marL="0" indent="0">
              <a:buNone/>
            </a:pPr>
            <a:r>
              <a:rPr lang="en-US" dirty="0"/>
              <a:t>Synonyms - Valor, bravery, courage.			Antonyms - Cowardice, weakness, inability.</a:t>
            </a:r>
          </a:p>
          <a:p>
            <a:pPr marL="0" indent="0">
              <a:buNone/>
            </a:pPr>
            <a:r>
              <a:rPr lang="en-US" dirty="0"/>
              <a:t> </a:t>
            </a:r>
          </a:p>
          <a:p>
            <a:pPr marL="0" indent="0">
              <a:buNone/>
            </a:pPr>
            <a:r>
              <a:rPr lang="en-US" dirty="0"/>
              <a:t>15.	Respite - (Noun) - a period of delay, rest, or relief from a difficult or tiring task.</a:t>
            </a:r>
          </a:p>
          <a:p>
            <a:pPr marL="0" indent="0">
              <a:buNone/>
            </a:pPr>
            <a:r>
              <a:rPr lang="en-US" dirty="0"/>
              <a:t>Example - The </a:t>
            </a:r>
            <a:r>
              <a:rPr lang="en-US" dirty="0" err="1"/>
              <a:t>travellers</a:t>
            </a:r>
            <a:r>
              <a:rPr lang="en-US" dirty="0"/>
              <a:t> had been on the road for days and required </a:t>
            </a:r>
            <a:r>
              <a:rPr lang="en-US" u="sng" dirty="0"/>
              <a:t>respite</a:t>
            </a:r>
            <a:r>
              <a:rPr lang="en-US" dirty="0"/>
              <a:t> at the nearest inn.</a:t>
            </a:r>
          </a:p>
          <a:p>
            <a:pPr marL="0" indent="0">
              <a:buNone/>
            </a:pPr>
            <a:r>
              <a:rPr lang="en-US" dirty="0"/>
              <a:t>Synonyms - Rest, delay, relief, breather.		Antonyms - Continuation, advance.</a:t>
            </a:r>
          </a:p>
        </p:txBody>
      </p:sp>
    </p:spTree>
    <p:extLst>
      <p:ext uri="{BB962C8B-B14F-4D97-AF65-F5344CB8AC3E}">
        <p14:creationId xmlns:p14="http://schemas.microsoft.com/office/powerpoint/2010/main" val="12438899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349</TotalTime>
  <Words>2687</Words>
  <Application>Microsoft Office PowerPoint</Application>
  <PresentationFormat>On-screen Show (4:3)</PresentationFormat>
  <Paragraphs>171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1.2.3 - Lecture</vt:lpstr>
      <vt:lpstr>Unit 1 – Week 2 – Day 3 - Lecture</vt:lpstr>
      <vt:lpstr>Day 3 – Recapping</vt:lpstr>
      <vt:lpstr>Day 3 – Perfect Tenses</vt:lpstr>
      <vt:lpstr>Day 3 – Future Perfect</vt:lpstr>
      <vt:lpstr>Vocabulary - List 2</vt:lpstr>
      <vt:lpstr>Vocabulary List 2 – Words 1-5</vt:lpstr>
      <vt:lpstr>Vocabulary List 2 – Words 6-10</vt:lpstr>
      <vt:lpstr>Vocabulary List 2 – Words 11-15</vt:lpstr>
      <vt:lpstr>Vocabulary List 1 – Words 16-20</vt:lpstr>
      <vt:lpstr>Literature - Week 2</vt:lpstr>
      <vt:lpstr>Literature - Week 2 – Study Guide</vt:lpstr>
      <vt:lpstr>Literature – Week 2 – Beowulf Reading</vt:lpstr>
      <vt:lpstr>Writing - Week 2 – Thesis Statements</vt:lpstr>
      <vt:lpstr>Writing – Week 2 – Thesis Statements - Continued</vt:lpstr>
      <vt:lpstr>Writing – Week 2 – Thesis Statements - Continued</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34</cp:revision>
  <dcterms:created xsi:type="dcterms:W3CDTF">2006-08-16T00:00:00Z</dcterms:created>
  <dcterms:modified xsi:type="dcterms:W3CDTF">2020-08-25T18:23:16Z</dcterms:modified>
</cp:coreProperties>
</file>