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88" r:id="rId4"/>
    <p:sldId id="289" r:id="rId5"/>
    <p:sldId id="290" r:id="rId6"/>
    <p:sldId id="268" r:id="rId7"/>
    <p:sldId id="291" r:id="rId8"/>
    <p:sldId id="292" r:id="rId9"/>
    <p:sldId id="271" r:id="rId10"/>
    <p:sldId id="272" r:id="rId11"/>
    <p:sldId id="282" r:id="rId12"/>
    <p:sldId id="273" r:id="rId13"/>
    <p:sldId id="275" r:id="rId14"/>
    <p:sldId id="287"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8/26/2020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1.2.3 - Lecture</a:t>
            </a:r>
            <a:endParaRPr lang="en-US" dirty="0"/>
          </a:p>
        </p:txBody>
      </p:sp>
      <p:sp>
        <p:nvSpPr>
          <p:cNvPr id="3" name="Subtitle 2"/>
          <p:cNvSpPr>
            <a:spLocks noGrp="1"/>
          </p:cNvSpPr>
          <p:nvPr>
            <p:ph type="subTitle" idx="1"/>
          </p:nvPr>
        </p:nvSpPr>
        <p:spPr/>
        <p:txBody>
          <a:bodyPr/>
          <a:lstStyle/>
          <a:p>
            <a:r>
              <a:rPr lang="en-US" dirty="0" smtClean="0"/>
              <a:t>Lessons for Unit 1, Week 2, Day 3 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2 – Study Guide</a:t>
            </a:r>
            <a:endParaRPr lang="en-US" dirty="0"/>
          </a:p>
        </p:txBody>
      </p:sp>
      <p:sp>
        <p:nvSpPr>
          <p:cNvPr id="4" name="Rectangle 1"/>
          <p:cNvSpPr>
            <a:spLocks noGrp="1" noChangeArrowheads="1"/>
          </p:cNvSpPr>
          <p:nvPr>
            <p:ph idx="1"/>
          </p:nvPr>
        </p:nvSpPr>
        <p:spPr bwMode="auto">
          <a:xfrm>
            <a:off x="304800" y="928295"/>
            <a:ext cx="9067800"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(From Vocab and Review) - Know alliteration, kennings, epic heroes, and the Anglo-Saxon virtues from last week</a:t>
            </a:r>
            <a:r>
              <a:rPr lang="en-US" dirty="0" smtClean="0"/>
              <a:t>.</a:t>
            </a:r>
            <a:endParaRPr lang="en-US" dirty="0"/>
          </a:p>
          <a:p>
            <a:pPr marL="0" indent="0">
              <a:buNone/>
            </a:pPr>
            <a:r>
              <a:rPr lang="en-US" dirty="0"/>
              <a:t>2.  Who, according to scholars, wrote </a:t>
            </a:r>
            <a:r>
              <a:rPr lang="en-US" i="1" dirty="0"/>
              <a:t>Beowulf</a:t>
            </a:r>
            <a:r>
              <a:rPr lang="en-US" dirty="0" smtClean="0"/>
              <a:t>?</a:t>
            </a:r>
            <a:endParaRPr lang="en-US" dirty="0"/>
          </a:p>
          <a:p>
            <a:pPr marL="0" indent="0">
              <a:buNone/>
            </a:pPr>
            <a:r>
              <a:rPr lang="en-US" dirty="0"/>
              <a:t>3.  Why does King Hrothgar of the Danes build </a:t>
            </a:r>
            <a:r>
              <a:rPr lang="en-US" dirty="0" err="1"/>
              <a:t>Heorot</a:t>
            </a:r>
            <a:r>
              <a:rPr lang="en-US" dirty="0" smtClean="0"/>
              <a:t>?</a:t>
            </a:r>
            <a:endParaRPr lang="en-US" dirty="0"/>
          </a:p>
          <a:p>
            <a:pPr marL="0" indent="0">
              <a:buNone/>
            </a:pPr>
            <a:r>
              <a:rPr lang="en-US" dirty="0"/>
              <a:t>4.  Who attacks </a:t>
            </a:r>
            <a:r>
              <a:rPr lang="en-US" dirty="0" err="1"/>
              <a:t>Heorot</a:t>
            </a:r>
            <a:r>
              <a:rPr lang="en-US" dirty="0"/>
              <a:t>, and why</a:t>
            </a:r>
            <a:r>
              <a:rPr lang="en-US" dirty="0" smtClean="0"/>
              <a:t>?</a:t>
            </a:r>
            <a:endParaRPr lang="en-US" dirty="0"/>
          </a:p>
          <a:p>
            <a:pPr marL="0" indent="0">
              <a:buNone/>
            </a:pPr>
            <a:r>
              <a:rPr lang="en-US" dirty="0"/>
              <a:t>5.  What biblical figure does the monster descend from, and what was his crime</a:t>
            </a:r>
            <a:r>
              <a:rPr lang="en-US" dirty="0" smtClean="0"/>
              <a:t>?</a:t>
            </a:r>
            <a:endParaRPr lang="en-US" dirty="0"/>
          </a:p>
          <a:p>
            <a:pPr marL="0" indent="0">
              <a:buNone/>
            </a:pPr>
            <a:r>
              <a:rPr lang="en-US" dirty="0"/>
              <a:t>6.  Who comes to slay the monster, and why</a:t>
            </a:r>
            <a:r>
              <a:rPr lang="en-US" dirty="0" smtClean="0"/>
              <a:t>?</a:t>
            </a:r>
            <a:endParaRPr lang="en-US" dirty="0"/>
          </a:p>
          <a:p>
            <a:pPr marL="0" indent="0">
              <a:buNone/>
            </a:pPr>
            <a:r>
              <a:rPr lang="en-US" dirty="0"/>
              <a:t>7.  What does </a:t>
            </a:r>
            <a:r>
              <a:rPr lang="en-US" dirty="0" err="1"/>
              <a:t>Unferth</a:t>
            </a:r>
            <a:r>
              <a:rPr lang="en-US" dirty="0"/>
              <a:t> claim about Beowulf, and how does he respond</a:t>
            </a:r>
            <a:r>
              <a:rPr lang="en-US" dirty="0" smtClean="0"/>
              <a:t>?</a:t>
            </a:r>
            <a:endParaRPr lang="en-US" dirty="0"/>
          </a:p>
          <a:p>
            <a:pPr marL="0" indent="0">
              <a:buNone/>
            </a:pPr>
            <a:r>
              <a:rPr lang="en-US" dirty="0"/>
              <a:t>8.  How many serpents did Beowulf slay</a:t>
            </a:r>
            <a:r>
              <a:rPr lang="en-US" dirty="0" smtClean="0"/>
              <a:t>?</a:t>
            </a:r>
            <a:endParaRPr lang="en-US" dirty="0"/>
          </a:p>
          <a:p>
            <a:pPr marL="0" indent="0">
              <a:buNone/>
            </a:pPr>
            <a:r>
              <a:rPr lang="en-US" dirty="0"/>
              <a:t>9.  How does Beowulf show strength and courage in the swimming match</a:t>
            </a:r>
            <a:r>
              <a:rPr lang="en-US" dirty="0" smtClean="0"/>
              <a:t>?</a:t>
            </a:r>
            <a:endParaRPr lang="en-US" dirty="0"/>
          </a:p>
          <a:p>
            <a:pPr marL="0" indent="0">
              <a:buNone/>
            </a:pPr>
            <a:r>
              <a:rPr lang="en-US" dirty="0"/>
              <a:t>10.  Why does Beowulf not use weapons against Grendel, and what virtues does this show?</a:t>
            </a:r>
          </a:p>
        </p:txBody>
      </p:sp>
    </p:spTree>
    <p:extLst>
      <p:ext uri="{BB962C8B-B14F-4D97-AF65-F5344CB8AC3E}">
        <p14:creationId xmlns:p14="http://schemas.microsoft.com/office/powerpoint/2010/main" val="415319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 – Beowulf Reading</a:t>
            </a:r>
            <a:endParaRPr lang="en-US" dirty="0"/>
          </a:p>
        </p:txBody>
      </p:sp>
      <p:sp>
        <p:nvSpPr>
          <p:cNvPr id="3" name="Content Placeholder 2"/>
          <p:cNvSpPr>
            <a:spLocks noGrp="1"/>
          </p:cNvSpPr>
          <p:nvPr>
            <p:ph idx="1"/>
          </p:nvPr>
        </p:nvSpPr>
        <p:spPr/>
        <p:txBody>
          <a:bodyPr/>
          <a:lstStyle/>
          <a:p>
            <a:r>
              <a:rPr lang="en-US" dirty="0" smtClean="0"/>
              <a:t>Accompanying this slide-show today is a reading from Beowulf.  It is titled 1.2.3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p>
          <a:p>
            <a:r>
              <a:rPr lang="en-US" dirty="0" smtClean="0"/>
              <a:t>Each day’s “exercise” portion will ask about the study guide questions relevant to that day’s lecture and readings.  If it hasn’t asked one of them yet, you’ll likely see it on the next day’s exercises, or the day after that.</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2 – Thesis Statements</a:t>
            </a:r>
            <a:endParaRPr lang="en-US" dirty="0"/>
          </a:p>
        </p:txBody>
      </p:sp>
      <p:sp>
        <p:nvSpPr>
          <p:cNvPr id="3" name="Content Placeholder 2"/>
          <p:cNvSpPr>
            <a:spLocks noGrp="1"/>
          </p:cNvSpPr>
          <p:nvPr>
            <p:ph idx="1"/>
          </p:nvPr>
        </p:nvSpPr>
        <p:spPr/>
        <p:txBody>
          <a:bodyPr>
            <a:normAutofit/>
          </a:bodyPr>
          <a:lstStyle/>
          <a:p>
            <a:r>
              <a:rPr lang="en-US" dirty="0" smtClean="0"/>
              <a:t>Every so often, in English class (and others), a writing assignment comes along.</a:t>
            </a:r>
          </a:p>
          <a:p>
            <a:r>
              <a:rPr lang="en-US" dirty="0" smtClean="0"/>
              <a:t>Last week, we discussed brainstorming as a good way to start off with any given writing assignment.</a:t>
            </a:r>
          </a:p>
          <a:p>
            <a:r>
              <a:rPr lang="en-US" dirty="0" smtClean="0"/>
              <a:t>Yesterday, we discussed how to create an outline.</a:t>
            </a:r>
          </a:p>
          <a:p>
            <a:r>
              <a:rPr lang="en-US" dirty="0" smtClean="0"/>
              <a:t>Today, we’ll talk about one of the most important parts of an essay:  the thesis statement.</a:t>
            </a:r>
          </a:p>
        </p:txBody>
      </p:sp>
    </p:spTree>
    <p:extLst>
      <p:ext uri="{BB962C8B-B14F-4D97-AF65-F5344CB8AC3E}">
        <p14:creationId xmlns:p14="http://schemas.microsoft.com/office/powerpoint/2010/main" val="70680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 Week 2 – Thesis Statements - Continued</a:t>
            </a:r>
            <a:endParaRPr lang="en-US" dirty="0"/>
          </a:p>
        </p:txBody>
      </p:sp>
      <p:sp>
        <p:nvSpPr>
          <p:cNvPr id="3" name="Content Placeholder 2"/>
          <p:cNvSpPr>
            <a:spLocks noGrp="1"/>
          </p:cNvSpPr>
          <p:nvPr>
            <p:ph idx="1"/>
          </p:nvPr>
        </p:nvSpPr>
        <p:spPr>
          <a:xfrm>
            <a:off x="609599" y="2160590"/>
            <a:ext cx="6347714" cy="4545010"/>
          </a:xfrm>
        </p:spPr>
        <p:txBody>
          <a:bodyPr>
            <a:normAutofit fontScale="92500" lnSpcReduction="10000"/>
          </a:bodyPr>
          <a:lstStyle/>
          <a:p>
            <a:r>
              <a:rPr lang="en-US" dirty="0" smtClean="0"/>
              <a:t>The thesis statement is the main point of an essay.  </a:t>
            </a:r>
          </a:p>
          <a:p>
            <a:r>
              <a:rPr lang="en-US" dirty="0" smtClean="0"/>
              <a:t>The entire essay serves to prove, show, describe, or expand upon that one point.</a:t>
            </a:r>
          </a:p>
          <a:p>
            <a:r>
              <a:rPr lang="en-US" dirty="0" smtClean="0"/>
              <a:t>Things to remember about thesis statements:</a:t>
            </a:r>
          </a:p>
          <a:p>
            <a:pPr lvl="1"/>
            <a:r>
              <a:rPr lang="en-US" dirty="0" smtClean="0"/>
              <a:t>It is a statement, not a question.</a:t>
            </a:r>
          </a:p>
          <a:p>
            <a:pPr lvl="2"/>
            <a:r>
              <a:rPr lang="en-US" dirty="0" smtClean="0"/>
              <a:t>While questions might be used elsewhere in an essay, the thesis is not the place.  You are stating that x, y, or z is so, not asking if it’s so.</a:t>
            </a:r>
          </a:p>
          <a:p>
            <a:pPr lvl="1"/>
            <a:r>
              <a:rPr lang="en-US" dirty="0" smtClean="0"/>
              <a:t>It goes at the end of the introductory paragraph.</a:t>
            </a:r>
          </a:p>
          <a:p>
            <a:pPr lvl="2"/>
            <a:r>
              <a:rPr lang="en-US" dirty="0" smtClean="0"/>
              <a:t>Whenever you write an essay, the intro paragraph, the first paragraph of the essay, should end with the thesis statement.  The paragraph should end right there.  The very next thing should be the beginning of body paragraph 1.</a:t>
            </a:r>
          </a:p>
          <a:p>
            <a:pPr lvl="1"/>
            <a:r>
              <a:rPr lang="en-US" dirty="0" smtClean="0"/>
              <a:t>The thesis should be one to two sentences.</a:t>
            </a:r>
          </a:p>
          <a:p>
            <a:pPr lvl="1"/>
            <a:r>
              <a:rPr lang="en-US" dirty="0" smtClean="0"/>
              <a:t>The thesis should lay out, very briefly, the supporting points that your body paragraphs will focus on, and in what order they will be.</a:t>
            </a:r>
          </a:p>
        </p:txBody>
      </p:sp>
    </p:spTree>
    <p:extLst>
      <p:ext uri="{BB962C8B-B14F-4D97-AF65-F5344CB8AC3E}">
        <p14:creationId xmlns:p14="http://schemas.microsoft.com/office/powerpoint/2010/main" val="427517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 Week 2 – Thesis Statements - Continued</a:t>
            </a:r>
            <a:endParaRPr lang="en-US" dirty="0"/>
          </a:p>
        </p:txBody>
      </p:sp>
      <p:sp>
        <p:nvSpPr>
          <p:cNvPr id="3" name="Content Placeholder 2"/>
          <p:cNvSpPr>
            <a:spLocks noGrp="1"/>
          </p:cNvSpPr>
          <p:nvPr>
            <p:ph idx="1"/>
          </p:nvPr>
        </p:nvSpPr>
        <p:spPr>
          <a:xfrm>
            <a:off x="609599" y="2160590"/>
            <a:ext cx="6347714" cy="4545010"/>
          </a:xfrm>
        </p:spPr>
        <p:txBody>
          <a:bodyPr>
            <a:normAutofit fontScale="92500" lnSpcReduction="10000"/>
          </a:bodyPr>
          <a:lstStyle/>
          <a:p>
            <a:r>
              <a:rPr lang="en-US" dirty="0" smtClean="0"/>
              <a:t>Example – Let’s say I’m continuing my paper on sandwiches.  Here’s the introductory paragraph, following the order of hook, introduce topic, and thesis statement.</a:t>
            </a:r>
          </a:p>
          <a:p>
            <a:pPr lvl="1"/>
            <a:r>
              <a:rPr lang="en-US" dirty="0" smtClean="0"/>
              <a:t>Imagine thick, savory slices of roast beef, cool, creamy Havarti with dill, strong Dijon mustard, and a crisp, toasted bun.  This is the beauty called sandwich.  Sandwiches are a wonderful food, and come in a wide variety of forms and styles suited to all needs.  </a:t>
            </a:r>
            <a:r>
              <a:rPr lang="en-US" dirty="0" smtClean="0">
                <a:solidFill>
                  <a:srgbClr val="92D050"/>
                </a:solidFill>
              </a:rPr>
              <a:t>Sandwiches are a wonderful food because they can be served hot or cold, savory or sweet, and for any meal of the day.</a:t>
            </a:r>
          </a:p>
          <a:p>
            <a:r>
              <a:rPr lang="en-US" dirty="0" smtClean="0">
                <a:solidFill>
                  <a:schemeClr val="tx1"/>
                </a:solidFill>
              </a:rPr>
              <a:t>Notice the thesis statement in green.  It comes at the end of the introduction.  It is the very last sentence.  It makes its point, then provides the supporting points.  From this, you can conclude that body paragraph one is going to focus on hot and cold sandwiches, body paragraph two on savory and sweet sandwiches, and body paragraph three on how sandwiches can be served for breakfast, lunch, dinner, and/or dessert.</a:t>
            </a:r>
          </a:p>
        </p:txBody>
      </p:sp>
    </p:spTree>
    <p:extLst>
      <p:ext uri="{BB962C8B-B14F-4D97-AF65-F5344CB8AC3E}">
        <p14:creationId xmlns:p14="http://schemas.microsoft.com/office/powerpoint/2010/main" val="1777816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This week in grammar, we’re covering verbs.  Study these lecture slides, take notes on them to assist you with that, use them to complete today’s exercises, and review them for the weekly quiz.</a:t>
            </a:r>
          </a:p>
          <a:p>
            <a:r>
              <a:rPr lang="en-US" dirty="0" smtClean="0"/>
              <a:t>This week in vocabulary, you have list 2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we’re reading Beowulf.  Continue along with the passages, answering the study guide questions as you go along.  Use that information on each day’s exercises and the weekly quiz.</a:t>
            </a:r>
          </a:p>
          <a:p>
            <a:r>
              <a:rPr lang="en-US" dirty="0" smtClean="0"/>
              <a:t>Today in writing, we went over thesis statements.  These are a key feature of the standard academic essay.  Be sure to read these slides carefully, and ask questions if you have them.  Once we have an essay assignment in this class, you will want to know how thesis statements work.</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2 – Day 3 -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Verbs</a:t>
            </a:r>
          </a:p>
          <a:p>
            <a:pPr lvl="1"/>
            <a:r>
              <a:rPr lang="en-US" dirty="0" smtClean="0"/>
              <a:t>Vocabulary - List 2</a:t>
            </a:r>
          </a:p>
          <a:p>
            <a:pPr lvl="1"/>
            <a:r>
              <a:rPr lang="en-US" dirty="0" smtClean="0"/>
              <a:t>Literature – Beowulf - Continued</a:t>
            </a:r>
          </a:p>
          <a:p>
            <a:pPr lvl="1"/>
            <a:r>
              <a:rPr lang="en-US" dirty="0" smtClean="0"/>
              <a:t>Writing – Thesis Statements</a:t>
            </a:r>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Recapping</a:t>
            </a:r>
            <a:endParaRPr lang="en-US" dirty="0"/>
          </a:p>
        </p:txBody>
      </p:sp>
      <p:sp>
        <p:nvSpPr>
          <p:cNvPr id="3" name="Content Placeholder 2"/>
          <p:cNvSpPr>
            <a:spLocks noGrp="1"/>
          </p:cNvSpPr>
          <p:nvPr>
            <p:ph idx="1"/>
          </p:nvPr>
        </p:nvSpPr>
        <p:spPr/>
        <p:txBody>
          <a:bodyPr>
            <a:normAutofit/>
          </a:bodyPr>
          <a:lstStyle/>
          <a:p>
            <a:r>
              <a:rPr lang="en-US" dirty="0" smtClean="0"/>
              <a:t>So far, we’ve talked about:</a:t>
            </a:r>
          </a:p>
          <a:p>
            <a:pPr lvl="1"/>
            <a:r>
              <a:rPr lang="en-US" dirty="0" smtClean="0"/>
              <a:t>Action Verbs, Linking Verbs, and Helping Verbs</a:t>
            </a:r>
          </a:p>
          <a:p>
            <a:pPr lvl="1"/>
            <a:r>
              <a:rPr lang="en-US" dirty="0" smtClean="0"/>
              <a:t>Verbs agreeing with their subjects in number</a:t>
            </a:r>
          </a:p>
          <a:p>
            <a:pPr lvl="1"/>
            <a:r>
              <a:rPr lang="en-US" dirty="0" smtClean="0"/>
              <a:t>Past and future tenses.</a:t>
            </a:r>
          </a:p>
          <a:p>
            <a:pPr lvl="1"/>
            <a:endParaRPr lang="en-US" dirty="0" smtClean="0"/>
          </a:p>
          <a:p>
            <a:r>
              <a:rPr lang="en-US" dirty="0" smtClean="0"/>
              <a:t>Today, we’ll take a couple more steps into the world of verb tenses.</a:t>
            </a:r>
          </a:p>
          <a:p>
            <a:endParaRPr lang="en-US" dirty="0" smtClean="0"/>
          </a:p>
          <a:p>
            <a:r>
              <a:rPr lang="en-US" dirty="0" smtClean="0"/>
              <a:t>I guess it’s going to be…in-tense.  Ha.</a:t>
            </a:r>
            <a:endParaRPr lang="en-US" dirty="0"/>
          </a:p>
        </p:txBody>
      </p:sp>
    </p:spTree>
    <p:extLst>
      <p:ext uri="{BB962C8B-B14F-4D97-AF65-F5344CB8AC3E}">
        <p14:creationId xmlns:p14="http://schemas.microsoft.com/office/powerpoint/2010/main" val="402224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Perfect Tenses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are also three perfect tenses.</a:t>
            </a:r>
          </a:p>
          <a:p>
            <a:r>
              <a:rPr lang="en-US" dirty="0" smtClean="0"/>
              <a:t>Present Perfect</a:t>
            </a:r>
          </a:p>
          <a:p>
            <a:pPr lvl="1"/>
            <a:r>
              <a:rPr lang="en-US" dirty="0" smtClean="0"/>
              <a:t>Have / has + past participle</a:t>
            </a:r>
          </a:p>
          <a:p>
            <a:pPr lvl="1"/>
            <a:r>
              <a:rPr lang="en-US" dirty="0" smtClean="0"/>
              <a:t>Use for when something starts in the past and continues into the present.</a:t>
            </a:r>
          </a:p>
          <a:p>
            <a:pPr lvl="1"/>
            <a:r>
              <a:rPr lang="en-US" dirty="0" smtClean="0"/>
              <a:t>I </a:t>
            </a:r>
            <a:r>
              <a:rPr lang="en-US" u="sng" dirty="0" smtClean="0"/>
              <a:t>have watched </a:t>
            </a:r>
            <a:r>
              <a:rPr lang="en-US" dirty="0" smtClean="0"/>
              <a:t>TV all week.  Bobby-Jo </a:t>
            </a:r>
            <a:r>
              <a:rPr lang="en-US" u="sng" dirty="0" smtClean="0"/>
              <a:t>has wanted </a:t>
            </a:r>
            <a:r>
              <a:rPr lang="en-US" dirty="0" smtClean="0"/>
              <a:t>a pony for years.  Billy-Bob </a:t>
            </a:r>
            <a:r>
              <a:rPr lang="en-US" u="sng" dirty="0" smtClean="0"/>
              <a:t>has eaten </a:t>
            </a:r>
            <a:r>
              <a:rPr lang="en-US" dirty="0" smtClean="0"/>
              <a:t>two chicken sandwiches and is eyeing-up a third.</a:t>
            </a:r>
          </a:p>
          <a:p>
            <a:r>
              <a:rPr lang="en-US" dirty="0" smtClean="0"/>
              <a:t>Past Perfect</a:t>
            </a:r>
          </a:p>
          <a:p>
            <a:pPr lvl="1"/>
            <a:r>
              <a:rPr lang="en-US" dirty="0" smtClean="0"/>
              <a:t>Had + past participle</a:t>
            </a:r>
          </a:p>
          <a:p>
            <a:pPr lvl="1"/>
            <a:r>
              <a:rPr lang="en-US" dirty="0" smtClean="0"/>
              <a:t>Use when something starts in the past and ends before something else in the past.</a:t>
            </a:r>
          </a:p>
          <a:p>
            <a:pPr lvl="1"/>
            <a:r>
              <a:rPr lang="en-US" dirty="0" smtClean="0"/>
              <a:t>I </a:t>
            </a:r>
            <a:r>
              <a:rPr lang="en-US" u="sng" dirty="0" smtClean="0"/>
              <a:t>had examined </a:t>
            </a:r>
            <a:r>
              <a:rPr lang="en-US" dirty="0" smtClean="0"/>
              <a:t>the menu before I ordered the steak.</a:t>
            </a:r>
          </a:p>
          <a:p>
            <a:pPr lvl="1"/>
            <a:r>
              <a:rPr lang="en-US" dirty="0" smtClean="0"/>
              <a:t>Gilbert </a:t>
            </a:r>
            <a:r>
              <a:rPr lang="en-US" u="sng" dirty="0" smtClean="0"/>
              <a:t>had wanted </a:t>
            </a:r>
            <a:r>
              <a:rPr lang="en-US" dirty="0" smtClean="0"/>
              <a:t>a fish filet before he saw the three-cheese </a:t>
            </a:r>
            <a:r>
              <a:rPr lang="en-US" dirty="0" err="1" smtClean="0"/>
              <a:t>bbq</a:t>
            </a:r>
            <a:r>
              <a:rPr lang="en-US" dirty="0" smtClean="0"/>
              <a:t> shrimp and grits.</a:t>
            </a:r>
          </a:p>
          <a:p>
            <a:pPr lvl="1"/>
            <a:endParaRPr lang="en-US" dirty="0" smtClean="0"/>
          </a:p>
        </p:txBody>
      </p:sp>
    </p:spTree>
    <p:extLst>
      <p:ext uri="{BB962C8B-B14F-4D97-AF65-F5344CB8AC3E}">
        <p14:creationId xmlns:p14="http://schemas.microsoft.com/office/powerpoint/2010/main" val="313800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Future Perfect</a:t>
            </a:r>
            <a:endParaRPr lang="en-US" dirty="0"/>
          </a:p>
        </p:txBody>
      </p:sp>
      <p:sp>
        <p:nvSpPr>
          <p:cNvPr id="3" name="Content Placeholder 2"/>
          <p:cNvSpPr>
            <a:spLocks noGrp="1"/>
          </p:cNvSpPr>
          <p:nvPr>
            <p:ph idx="1"/>
          </p:nvPr>
        </p:nvSpPr>
        <p:spPr/>
        <p:txBody>
          <a:bodyPr>
            <a:normAutofit/>
          </a:bodyPr>
          <a:lstStyle/>
          <a:p>
            <a:r>
              <a:rPr lang="en-US" dirty="0" smtClean="0"/>
              <a:t>Lastly, there’s the future perfect tense.</a:t>
            </a:r>
          </a:p>
          <a:p>
            <a:r>
              <a:rPr lang="en-US" dirty="0" smtClean="0"/>
              <a:t>Will have + past participle</a:t>
            </a:r>
          </a:p>
          <a:p>
            <a:r>
              <a:rPr lang="en-US" dirty="0" smtClean="0"/>
              <a:t>Used for something in the future happening during / after something else in the future.</a:t>
            </a:r>
          </a:p>
          <a:p>
            <a:pPr lvl="1"/>
            <a:r>
              <a:rPr lang="en-US" dirty="0" smtClean="0"/>
              <a:t>When I finally beat the game, I </a:t>
            </a:r>
            <a:r>
              <a:rPr lang="en-US" u="sng" dirty="0" smtClean="0"/>
              <a:t>will have finished </a:t>
            </a:r>
            <a:r>
              <a:rPr lang="en-US" dirty="0" smtClean="0"/>
              <a:t>all the games I own.</a:t>
            </a:r>
          </a:p>
          <a:p>
            <a:pPr lvl="1"/>
            <a:r>
              <a:rPr lang="en-US" dirty="0" smtClean="0"/>
              <a:t>If Gilbert continues at this pace, he </a:t>
            </a:r>
            <a:r>
              <a:rPr lang="en-US" u="sng" dirty="0" smtClean="0"/>
              <a:t>will have tasted</a:t>
            </a:r>
            <a:r>
              <a:rPr lang="en-US" dirty="0" smtClean="0"/>
              <a:t> every type of hot pepper by the end of the week.</a:t>
            </a:r>
            <a:endParaRPr lang="en-US" dirty="0"/>
          </a:p>
        </p:txBody>
      </p:sp>
    </p:spTree>
    <p:extLst>
      <p:ext uri="{BB962C8B-B14F-4D97-AF65-F5344CB8AC3E}">
        <p14:creationId xmlns:p14="http://schemas.microsoft.com/office/powerpoint/2010/main" val="412625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2</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1-5</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1.	Assail - (Verb) - To attack vigorously or violently; to assault.</a:t>
            </a:r>
          </a:p>
          <a:p>
            <a:pPr marL="0" indent="0">
              <a:buNone/>
            </a:pPr>
            <a:r>
              <a:rPr lang="en-US" dirty="0"/>
              <a:t>Example - The warrior </a:t>
            </a:r>
            <a:r>
              <a:rPr lang="en-US" u="sng" dirty="0"/>
              <a:t>assail</a:t>
            </a:r>
            <a:r>
              <a:rPr lang="en-US" dirty="0"/>
              <a:t>ed the fortress where the evil wizard lived.</a:t>
            </a:r>
          </a:p>
          <a:p>
            <a:pPr marL="0" indent="0">
              <a:buNone/>
            </a:pPr>
            <a:r>
              <a:rPr lang="en-US" dirty="0"/>
              <a:t>Synonyms - Attack, assault, beset.				Antonyms - Uphold, protect, preserve.</a:t>
            </a:r>
          </a:p>
          <a:p>
            <a:pPr marL="0" indent="0">
              <a:buNone/>
            </a:pPr>
            <a:r>
              <a:rPr lang="en-US" dirty="0"/>
              <a:t> </a:t>
            </a:r>
          </a:p>
          <a:p>
            <a:pPr marL="0" indent="0">
              <a:buNone/>
            </a:pPr>
            <a:r>
              <a:rPr lang="en-US" dirty="0"/>
              <a:t>2.	</a:t>
            </a:r>
            <a:r>
              <a:rPr lang="en-US" dirty="0" err="1"/>
              <a:t>Bairn</a:t>
            </a:r>
            <a:r>
              <a:rPr lang="en-US" dirty="0"/>
              <a:t> - (Noun) - A child; a son or daughter.</a:t>
            </a:r>
          </a:p>
          <a:p>
            <a:pPr marL="0" indent="0">
              <a:buNone/>
            </a:pPr>
            <a:r>
              <a:rPr lang="en-US" dirty="0"/>
              <a:t>Example - Joe-Bob had three </a:t>
            </a:r>
            <a:r>
              <a:rPr lang="en-US" u="sng" dirty="0" err="1"/>
              <a:t>bairn</a:t>
            </a:r>
            <a:r>
              <a:rPr lang="en-US" dirty="0" err="1"/>
              <a:t>s</a:t>
            </a:r>
            <a:r>
              <a:rPr lang="en-US" dirty="0"/>
              <a:t>:  Gilbert, Suzie, and Anna-Jo.</a:t>
            </a:r>
          </a:p>
          <a:p>
            <a:pPr marL="0" indent="0">
              <a:buNone/>
            </a:pPr>
            <a:r>
              <a:rPr lang="en-US" dirty="0"/>
              <a:t>Synonyms - Child, son, daughter, offspring.			Antonyms - Adult.</a:t>
            </a:r>
          </a:p>
          <a:p>
            <a:pPr marL="0" indent="0">
              <a:buNone/>
            </a:pPr>
            <a:r>
              <a:rPr lang="en-US" dirty="0"/>
              <a:t> </a:t>
            </a:r>
          </a:p>
          <a:p>
            <a:pPr marL="0" indent="0">
              <a:buNone/>
            </a:pPr>
            <a:r>
              <a:rPr lang="en-US" dirty="0"/>
              <a:t>3.	Bane - (Noun) - Death, destruction, ruin.</a:t>
            </a:r>
          </a:p>
          <a:p>
            <a:pPr marL="0" indent="0">
              <a:buNone/>
            </a:pPr>
            <a:r>
              <a:rPr lang="en-US" dirty="0"/>
              <a:t>Example - When Anna-Jo killed the dragon, she named her sword the dragon’s </a:t>
            </a:r>
            <a:r>
              <a:rPr lang="en-US" u="sng" dirty="0"/>
              <a:t>bane</a:t>
            </a:r>
            <a:r>
              <a:rPr lang="en-US" dirty="0"/>
              <a:t>.</a:t>
            </a:r>
          </a:p>
          <a:p>
            <a:pPr marL="0" indent="0">
              <a:buNone/>
            </a:pPr>
            <a:r>
              <a:rPr lang="en-US" dirty="0"/>
              <a:t>Synonyms - Death, destruction, ruin.			Antonyms - Aid, boon, blessing, benefit.</a:t>
            </a:r>
          </a:p>
          <a:p>
            <a:pPr marL="0" indent="0">
              <a:buNone/>
            </a:pPr>
            <a:r>
              <a:rPr lang="en-US" dirty="0"/>
              <a:t> </a:t>
            </a:r>
          </a:p>
          <a:p>
            <a:pPr marL="0" indent="0">
              <a:buNone/>
            </a:pPr>
            <a:r>
              <a:rPr lang="en-US" dirty="0"/>
              <a:t>4.	Billow - (Noun) - A great wave or surge of the sea.</a:t>
            </a:r>
          </a:p>
          <a:p>
            <a:pPr marL="0" indent="0">
              <a:buNone/>
            </a:pPr>
            <a:r>
              <a:rPr lang="en-US" dirty="0"/>
              <a:t>Example - Gilbert sailed across the mighty billows of the stormy sea.</a:t>
            </a:r>
          </a:p>
          <a:p>
            <a:pPr marL="0" indent="0">
              <a:buNone/>
            </a:pPr>
            <a:r>
              <a:rPr lang="en-US" dirty="0"/>
              <a:t>Synonyms - Breaker, crest, roller, surge, swell, tide, wave.	Antonyms - N/A</a:t>
            </a:r>
          </a:p>
          <a:p>
            <a:pPr marL="0" indent="0">
              <a:buNone/>
            </a:pPr>
            <a:r>
              <a:rPr lang="en-US" dirty="0"/>
              <a:t> </a:t>
            </a:r>
          </a:p>
          <a:p>
            <a:pPr marL="0" indent="0">
              <a:buNone/>
            </a:pPr>
            <a:r>
              <a:rPr lang="en-US" dirty="0"/>
              <a:t>5.	Extol - (Verb) - to praise highly; laud; eulogize.</a:t>
            </a:r>
          </a:p>
          <a:p>
            <a:pPr marL="0" indent="0">
              <a:buNone/>
            </a:pPr>
            <a:r>
              <a:rPr lang="en-US" dirty="0"/>
              <a:t>Example - Mary-Lou liked the cake so much she </a:t>
            </a:r>
            <a:r>
              <a:rPr lang="en-US" u="sng" dirty="0"/>
              <a:t>extolled</a:t>
            </a:r>
            <a:r>
              <a:rPr lang="en-US" dirty="0"/>
              <a:t> the baker’s skills aloud.</a:t>
            </a:r>
          </a:p>
          <a:p>
            <a:pPr marL="0" indent="0">
              <a:buNone/>
            </a:pPr>
            <a:r>
              <a:rPr lang="en-US" dirty="0"/>
              <a:t>Synonyms - Praise, laud, acclaim, exalt.			Antonyms - Censure, condemn, criticize.</a:t>
            </a:r>
          </a:p>
        </p:txBody>
      </p:sp>
    </p:spTree>
    <p:extLst>
      <p:ext uri="{BB962C8B-B14F-4D97-AF65-F5344CB8AC3E}">
        <p14:creationId xmlns:p14="http://schemas.microsoft.com/office/powerpoint/2010/main" val="1104002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6-10</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6.	Furl - (Verb) - to gather into a compact roll and bind securely, as with a sail or flag.</a:t>
            </a:r>
          </a:p>
          <a:p>
            <a:pPr marL="0" indent="0">
              <a:buNone/>
            </a:pPr>
            <a:r>
              <a:rPr lang="en-US" dirty="0"/>
              <a:t>Example - Since he was finished wrapping the present, the man </a:t>
            </a:r>
            <a:r>
              <a:rPr lang="en-US" u="sng" dirty="0"/>
              <a:t>furled</a:t>
            </a:r>
            <a:r>
              <a:rPr lang="en-US" dirty="0"/>
              <a:t> the excess wrapping paper.</a:t>
            </a:r>
          </a:p>
          <a:p>
            <a:pPr marL="0" indent="0">
              <a:buNone/>
            </a:pPr>
            <a:r>
              <a:rPr lang="en-US" dirty="0"/>
              <a:t>Synonyms - Curl, roll, roll up.				Antonyms - Unroll, unfurl, uncurl.</a:t>
            </a:r>
          </a:p>
          <a:p>
            <a:pPr marL="0" indent="0">
              <a:buNone/>
            </a:pPr>
            <a:r>
              <a:rPr lang="en-US" dirty="0"/>
              <a:t> </a:t>
            </a:r>
          </a:p>
          <a:p>
            <a:pPr marL="0" indent="0">
              <a:buNone/>
            </a:pPr>
            <a:r>
              <a:rPr lang="en-US" dirty="0"/>
              <a:t>7.	Lavish - (Adjective) - Occurring in excessive, profuse, or extravagant ways.</a:t>
            </a:r>
          </a:p>
          <a:p>
            <a:pPr marL="0" indent="0">
              <a:buNone/>
            </a:pPr>
            <a:r>
              <a:rPr lang="en-US" dirty="0"/>
              <a:t>Example - Joe-Bob thought Myrtle’s gift of a brand new car was far too </a:t>
            </a:r>
            <a:r>
              <a:rPr lang="en-US" u="sng" dirty="0"/>
              <a:t>lavish</a:t>
            </a:r>
            <a:r>
              <a:rPr lang="en-US" dirty="0"/>
              <a:t> for a first date.</a:t>
            </a:r>
          </a:p>
          <a:p>
            <a:pPr marL="0" indent="0">
              <a:buNone/>
            </a:pPr>
            <a:r>
              <a:rPr lang="en-US" dirty="0"/>
              <a:t>Synonyms - Excessive, profuse, extravagant.		Antonyms - Austere, stingy, wanting.</a:t>
            </a:r>
          </a:p>
          <a:p>
            <a:pPr marL="0" indent="0">
              <a:buNone/>
            </a:pPr>
            <a:r>
              <a:rPr lang="en-US" dirty="0"/>
              <a:t> </a:t>
            </a:r>
          </a:p>
          <a:p>
            <a:pPr marL="0" indent="0">
              <a:buNone/>
            </a:pPr>
            <a:r>
              <a:rPr lang="en-US" dirty="0"/>
              <a:t>8.	Resolute - (Adjective) - firmly resolved or determined; set in purpose or opinion.</a:t>
            </a:r>
          </a:p>
          <a:p>
            <a:pPr marL="0" indent="0">
              <a:buNone/>
            </a:pPr>
            <a:r>
              <a:rPr lang="en-US" dirty="0"/>
              <a:t>Example - Suzie kept trying to win, as she was </a:t>
            </a:r>
            <a:r>
              <a:rPr lang="en-US" u="sng" dirty="0"/>
              <a:t>resolute</a:t>
            </a:r>
            <a:r>
              <a:rPr lang="en-US" dirty="0"/>
              <a:t>. </a:t>
            </a:r>
          </a:p>
          <a:p>
            <a:pPr marL="0" indent="0">
              <a:buNone/>
            </a:pPr>
            <a:r>
              <a:rPr lang="en-US" dirty="0"/>
              <a:t>Synonyms - Resolved, determined, set.			Antonyms - Fearful, surrendering, yielding.	</a:t>
            </a:r>
          </a:p>
          <a:p>
            <a:pPr marL="0" indent="0">
              <a:buNone/>
            </a:pPr>
            <a:r>
              <a:rPr lang="en-US" dirty="0"/>
              <a:t> </a:t>
            </a:r>
          </a:p>
          <a:p>
            <a:pPr marL="0" indent="0">
              <a:buNone/>
            </a:pPr>
            <a:r>
              <a:rPr lang="en-US" dirty="0"/>
              <a:t>9.	Vehemently - (Adverb) - characterized by rancor or anger; violent.</a:t>
            </a:r>
          </a:p>
          <a:p>
            <a:pPr marL="0" indent="0">
              <a:buNone/>
            </a:pPr>
            <a:r>
              <a:rPr lang="en-US" dirty="0"/>
              <a:t>Example - After being slapped across the face a few times, the alligator snapped </a:t>
            </a:r>
            <a:r>
              <a:rPr lang="en-US" u="sng" dirty="0"/>
              <a:t>vehemently </a:t>
            </a:r>
            <a:r>
              <a:rPr lang="en-US" dirty="0"/>
              <a:t>at the foolish man.</a:t>
            </a:r>
          </a:p>
          <a:p>
            <a:pPr marL="0" indent="0">
              <a:buNone/>
            </a:pPr>
            <a:r>
              <a:rPr lang="en-US" dirty="0"/>
              <a:t>Synonyms - Angrily, fiercely, viciously.			Antonyms - Calmly, gently, mildly, tamely.</a:t>
            </a:r>
          </a:p>
          <a:p>
            <a:pPr marL="0" indent="0">
              <a:buNone/>
            </a:pPr>
            <a:r>
              <a:rPr lang="en-US" dirty="0"/>
              <a:t> </a:t>
            </a:r>
          </a:p>
          <a:p>
            <a:pPr marL="0" indent="0">
              <a:buNone/>
            </a:pPr>
            <a:r>
              <a:rPr lang="en-US" dirty="0"/>
              <a:t>10.	Welkin - the sky; the vault of heaven.</a:t>
            </a:r>
          </a:p>
          <a:p>
            <a:pPr marL="0" indent="0">
              <a:buNone/>
            </a:pPr>
            <a:r>
              <a:rPr lang="en-US" dirty="0"/>
              <a:t>Example - Clouds and birds and a shining sun were all that stood against the blue </a:t>
            </a:r>
            <a:r>
              <a:rPr lang="en-US" u="sng" dirty="0"/>
              <a:t>welkin</a:t>
            </a:r>
            <a:r>
              <a:rPr lang="en-US" dirty="0"/>
              <a:t> above.</a:t>
            </a:r>
          </a:p>
          <a:p>
            <a:pPr marL="0" indent="0">
              <a:buNone/>
            </a:pPr>
            <a:r>
              <a:rPr lang="en-US" dirty="0"/>
              <a:t>Synonyms - sky, heavens.				Antonym - Ground, earth.</a:t>
            </a:r>
          </a:p>
        </p:txBody>
      </p:sp>
    </p:spTree>
    <p:extLst>
      <p:ext uri="{BB962C8B-B14F-4D97-AF65-F5344CB8AC3E}">
        <p14:creationId xmlns:p14="http://schemas.microsoft.com/office/powerpoint/2010/main" val="3853398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a:t>
            </a:r>
            <a:endParaRPr lang="en-US" dirty="0"/>
          </a:p>
        </p:txBody>
      </p:sp>
      <p:sp>
        <p:nvSpPr>
          <p:cNvPr id="3" name="Content Placeholder 2"/>
          <p:cNvSpPr>
            <a:spLocks noGrp="1"/>
          </p:cNvSpPr>
          <p:nvPr>
            <p:ph idx="1"/>
          </p:nvPr>
        </p:nvSpPr>
        <p:spPr>
          <a:xfrm>
            <a:off x="0" y="1524000"/>
            <a:ext cx="9144000" cy="5334000"/>
          </a:xfrm>
        </p:spPr>
        <p:txBody>
          <a:bodyPr>
            <a:normAutofit fontScale="70000" lnSpcReduction="20000"/>
          </a:bodyPr>
          <a:lstStyle/>
          <a:p>
            <a:r>
              <a:rPr lang="en-US" dirty="0" smtClean="0"/>
              <a:t>Previously, in Beowulf</a:t>
            </a:r>
          </a:p>
          <a:p>
            <a:pPr lvl="1"/>
            <a:r>
              <a:rPr lang="en-US" dirty="0" smtClean="0"/>
              <a:t>Hrothgar, king of the Danes, had many victories in battle, and built the mead hall, </a:t>
            </a:r>
            <a:r>
              <a:rPr lang="en-US" dirty="0" err="1" smtClean="0"/>
              <a:t>Heorot</a:t>
            </a:r>
            <a:r>
              <a:rPr lang="en-US" dirty="0" smtClean="0"/>
              <a:t>, to celebrate those victories.</a:t>
            </a:r>
          </a:p>
          <a:p>
            <a:pPr lvl="1"/>
            <a:r>
              <a:rPr lang="en-US" dirty="0" smtClean="0"/>
              <a:t>Grendel, monster, descendent of biblical Cain and the crime of murder, wrecks </a:t>
            </a:r>
            <a:r>
              <a:rPr lang="en-US" dirty="0" err="1" smtClean="0"/>
              <a:t>Heorot</a:t>
            </a:r>
            <a:r>
              <a:rPr lang="en-US" dirty="0" smtClean="0"/>
              <a:t> and kills / eats many thanes.</a:t>
            </a:r>
          </a:p>
          <a:p>
            <a:pPr lvl="1"/>
            <a:r>
              <a:rPr lang="en-US" dirty="0" smtClean="0"/>
              <a:t>After many years of carnage, Beowulf hears of their plight, and comes to offer his aide.</a:t>
            </a:r>
          </a:p>
          <a:p>
            <a:pPr lvl="1"/>
            <a:r>
              <a:rPr lang="en-US" dirty="0" smtClean="0"/>
              <a:t>Hrothgar and many of the Danes are happy to see him.</a:t>
            </a:r>
          </a:p>
          <a:p>
            <a:pPr lvl="1"/>
            <a:r>
              <a:rPr lang="en-US" dirty="0" err="1" smtClean="0"/>
              <a:t>Unferth</a:t>
            </a:r>
            <a:r>
              <a:rPr lang="en-US" dirty="0" smtClean="0"/>
              <a:t>, Hrothgar’s thane and advisor, is not happy.</a:t>
            </a:r>
          </a:p>
          <a:p>
            <a:pPr lvl="2"/>
            <a:r>
              <a:rPr lang="en-US" dirty="0" smtClean="0"/>
              <a:t>He is a mean drunk.</a:t>
            </a:r>
          </a:p>
          <a:p>
            <a:pPr lvl="2"/>
            <a:r>
              <a:rPr lang="en-US" dirty="0" smtClean="0"/>
              <a:t>He hates anyone better than him.</a:t>
            </a:r>
          </a:p>
          <a:p>
            <a:pPr lvl="2"/>
            <a:r>
              <a:rPr lang="en-US" dirty="0" smtClean="0"/>
              <a:t>Essentially, as a thane, it’s his job to protect the people.</a:t>
            </a:r>
          </a:p>
          <a:p>
            <a:pPr lvl="3"/>
            <a:r>
              <a:rPr lang="en-US" dirty="0" smtClean="0"/>
              <a:t>Beowulf’s coming in from out of town to do his job for him.</a:t>
            </a:r>
          </a:p>
          <a:p>
            <a:pPr lvl="1"/>
            <a:r>
              <a:rPr lang="en-US" dirty="0" err="1" smtClean="0"/>
              <a:t>Unferth</a:t>
            </a:r>
            <a:r>
              <a:rPr lang="en-US" dirty="0" smtClean="0"/>
              <a:t> accuses Beowulf of risking his life needlessly against </a:t>
            </a:r>
            <a:r>
              <a:rPr lang="en-US" dirty="0" err="1" smtClean="0"/>
              <a:t>Brecca</a:t>
            </a:r>
            <a:r>
              <a:rPr lang="en-US" dirty="0" smtClean="0"/>
              <a:t>, mighty man of the </a:t>
            </a:r>
            <a:r>
              <a:rPr lang="en-US" dirty="0" err="1" smtClean="0"/>
              <a:t>Brondings</a:t>
            </a:r>
            <a:r>
              <a:rPr lang="en-US" dirty="0" smtClean="0"/>
              <a:t>, in a swimming race out on the open sea.</a:t>
            </a:r>
          </a:p>
          <a:p>
            <a:pPr lvl="1"/>
            <a:r>
              <a:rPr lang="en-US" dirty="0" smtClean="0"/>
              <a:t>Additionally, </a:t>
            </a:r>
            <a:r>
              <a:rPr lang="en-US" dirty="0" err="1" smtClean="0"/>
              <a:t>Unferth</a:t>
            </a:r>
            <a:r>
              <a:rPr lang="en-US" dirty="0" smtClean="0"/>
              <a:t> accuses Beowulf of losing that swimming match and thus, being too afraid to wait for Grendel all night.</a:t>
            </a:r>
          </a:p>
          <a:p>
            <a:pPr lvl="1"/>
            <a:r>
              <a:rPr lang="en-US" dirty="0" smtClean="0"/>
              <a:t>Beowulf shows restraint by not punching </a:t>
            </a:r>
            <a:r>
              <a:rPr lang="en-US" dirty="0" err="1" smtClean="0"/>
              <a:t>Unferth</a:t>
            </a:r>
            <a:r>
              <a:rPr lang="en-US" dirty="0"/>
              <a:t> </a:t>
            </a:r>
            <a:r>
              <a:rPr lang="en-US" dirty="0" smtClean="0"/>
              <a:t>for his remarks.  He is here to do more important things.</a:t>
            </a:r>
          </a:p>
          <a:p>
            <a:pPr lvl="1"/>
            <a:r>
              <a:rPr lang="en-US" dirty="0" smtClean="0"/>
              <a:t>Additionally, Beowulf claims that he lost the swimming match only because there were </a:t>
            </a:r>
            <a:r>
              <a:rPr lang="en-US" dirty="0" err="1" smtClean="0"/>
              <a:t>nicors</a:t>
            </a:r>
            <a:r>
              <a:rPr lang="en-US" dirty="0" smtClean="0"/>
              <a:t> – sea monsters.  He claims to have killed nine of them, then asks why he hasn’t heard any mighty tales of </a:t>
            </a:r>
            <a:r>
              <a:rPr lang="en-US" dirty="0" err="1" smtClean="0"/>
              <a:t>Unferth</a:t>
            </a:r>
            <a:r>
              <a:rPr lang="en-US" dirty="0" smtClean="0"/>
              <a:t> killing monsters.</a:t>
            </a:r>
          </a:p>
          <a:p>
            <a:pPr lvl="1"/>
            <a:r>
              <a:rPr lang="en-US" dirty="0" smtClean="0"/>
              <a:t>Lastly, Beowulf revealed that </a:t>
            </a:r>
            <a:r>
              <a:rPr lang="en-US" dirty="0" err="1" smtClean="0"/>
              <a:t>Unferth</a:t>
            </a:r>
            <a:r>
              <a:rPr lang="en-US" dirty="0" smtClean="0"/>
              <a:t> might not be famous for fighting, but he is famous for killing his own brothers (</a:t>
            </a:r>
            <a:r>
              <a:rPr lang="en-US" dirty="0" err="1" smtClean="0"/>
              <a:t>kinslaying</a:t>
            </a:r>
            <a:r>
              <a:rPr lang="en-US" dirty="0" smtClean="0"/>
              <a:t> was a big taboo / crime in Viking culture).</a:t>
            </a:r>
          </a:p>
          <a:p>
            <a:pPr lvl="1"/>
            <a:r>
              <a:rPr lang="en-US" dirty="0" smtClean="0"/>
              <a:t>Beowulf ended by stating Grendel is not afraid of the likes of </a:t>
            </a:r>
            <a:r>
              <a:rPr lang="en-US" dirty="0" err="1" smtClean="0"/>
              <a:t>Unferth</a:t>
            </a:r>
            <a:r>
              <a:rPr lang="en-US" dirty="0" smtClean="0"/>
              <a:t>; however, Grendel would find there is a “new sheriff in town,” so to speak.  In the morning, they should all expect to find a dead Grendel and a very much alive Beowulf.</a:t>
            </a:r>
          </a:p>
          <a:p>
            <a:pPr lvl="1"/>
            <a:r>
              <a:rPr lang="en-US" dirty="0" smtClean="0"/>
              <a:t>Today, we’ll see if Beowulf’s boasts pan out.</a:t>
            </a:r>
          </a:p>
        </p:txBody>
      </p:sp>
    </p:spTree>
    <p:extLst>
      <p:ext uri="{BB962C8B-B14F-4D97-AF65-F5344CB8AC3E}">
        <p14:creationId xmlns:p14="http://schemas.microsoft.com/office/powerpoint/2010/main" val="234154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349</TotalTime>
  <Words>2166</Words>
  <Application>Microsoft Office PowerPoint</Application>
  <PresentationFormat>On-screen Show (4:3)</PresentationFormat>
  <Paragraphs>132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1.2.3 - Lecture</vt:lpstr>
      <vt:lpstr>Unit 1 – Week 2 – Day 3 - Lecture</vt:lpstr>
      <vt:lpstr>Day 3 – Recapping</vt:lpstr>
      <vt:lpstr>Day 3 – Perfect Tenses</vt:lpstr>
      <vt:lpstr>Day 3 – Future Perfect</vt:lpstr>
      <vt:lpstr>Vocabulary - List 2</vt:lpstr>
      <vt:lpstr>Vocabulary List 2 – Words 1-5</vt:lpstr>
      <vt:lpstr>Vocabulary List 2 – Words 6-10</vt:lpstr>
      <vt:lpstr>Literature - Week 2</vt:lpstr>
      <vt:lpstr>Literature - Week 2 – Study Guide</vt:lpstr>
      <vt:lpstr>Literature – Week 2 – Beowulf Reading</vt:lpstr>
      <vt:lpstr>Writing - Week 2 – Thesis Statements</vt:lpstr>
      <vt:lpstr>Writing – Week 2 – Thesis Statements - Continued</vt:lpstr>
      <vt:lpstr>Writing – Week 2 – Thesis Statements - Continued</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35</cp:revision>
  <dcterms:created xsi:type="dcterms:W3CDTF">2006-08-16T00:00:00Z</dcterms:created>
  <dcterms:modified xsi:type="dcterms:W3CDTF">2020-08-26T14:45:13Z</dcterms:modified>
</cp:coreProperties>
</file>