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3" r:id="rId2"/>
    <p:sldId id="276" r:id="rId3"/>
    <p:sldId id="288" r:id="rId4"/>
    <p:sldId id="268" r:id="rId5"/>
    <p:sldId id="269" r:id="rId6"/>
    <p:sldId id="270" r:id="rId7"/>
    <p:sldId id="277" r:id="rId8"/>
    <p:sldId id="278" r:id="rId9"/>
    <p:sldId id="271" r:id="rId10"/>
    <p:sldId id="272" r:id="rId11"/>
    <p:sldId id="282" r:id="rId12"/>
    <p:sldId id="289" r:id="rId13"/>
    <p:sldId id="290" r:id="rId14"/>
    <p:sldId id="274"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8/25/2020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6750889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195102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401757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5833303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342878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5436078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8/25/2020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744617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8/25/2020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5999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8/25/2020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7991893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977713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8/25/2020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6965869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8/25/2020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88257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8/25/2020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021200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0546182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1494546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2257039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D8BD707-D9CF-40AE-B4C6-C98DA3205C09}" type="datetimeFigureOut">
              <a:rPr lang="en-US" smtClean="0"/>
              <a:pPr/>
              <a:t>8/25/2020</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4364009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1.2.4 </a:t>
            </a:r>
            <a:r>
              <a:rPr lang="en-US" dirty="0" smtClean="0"/>
              <a:t>- Lecture</a:t>
            </a:r>
            <a:endParaRPr lang="en-US" dirty="0"/>
          </a:p>
        </p:txBody>
      </p:sp>
      <p:sp>
        <p:nvSpPr>
          <p:cNvPr id="3" name="Subtitle 2"/>
          <p:cNvSpPr>
            <a:spLocks noGrp="1"/>
          </p:cNvSpPr>
          <p:nvPr>
            <p:ph type="subTitle" idx="1"/>
          </p:nvPr>
        </p:nvSpPr>
        <p:spPr/>
        <p:txBody>
          <a:bodyPr/>
          <a:lstStyle/>
          <a:p>
            <a:r>
              <a:rPr lang="en-US" dirty="0" smtClean="0"/>
              <a:t>Lessons for Unit 1, Week 2, Day </a:t>
            </a:r>
            <a:r>
              <a:rPr lang="en-US" dirty="0" smtClean="0"/>
              <a:t>4 </a:t>
            </a:r>
            <a:r>
              <a:rPr lang="en-US" dirty="0" smtClean="0"/>
              <a:t>or Mr. Valentine’s English Class</a:t>
            </a:r>
            <a:endParaRPr lang="en-US" dirty="0"/>
          </a:p>
        </p:txBody>
      </p:sp>
    </p:spTree>
    <p:extLst>
      <p:ext uri="{BB962C8B-B14F-4D97-AF65-F5344CB8AC3E}">
        <p14:creationId xmlns:p14="http://schemas.microsoft.com/office/powerpoint/2010/main" val="39842765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458200" cy="1320800"/>
          </a:xfrm>
        </p:spPr>
        <p:txBody>
          <a:bodyPr>
            <a:normAutofit/>
          </a:bodyPr>
          <a:lstStyle/>
          <a:p>
            <a:r>
              <a:rPr lang="en-US" dirty="0" smtClean="0"/>
              <a:t>Literature - Week 2 – Study Guide</a:t>
            </a:r>
            <a:endParaRPr lang="en-US" dirty="0"/>
          </a:p>
        </p:txBody>
      </p:sp>
      <p:sp>
        <p:nvSpPr>
          <p:cNvPr id="4" name="Rectangle 1"/>
          <p:cNvSpPr>
            <a:spLocks noGrp="1" noChangeArrowheads="1"/>
          </p:cNvSpPr>
          <p:nvPr>
            <p:ph idx="1"/>
          </p:nvPr>
        </p:nvSpPr>
        <p:spPr bwMode="auto">
          <a:xfrm>
            <a:off x="304800" y="928295"/>
            <a:ext cx="9067800" cy="45704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indent="0">
              <a:buNone/>
            </a:pPr>
            <a:r>
              <a:rPr lang="en-US" dirty="0"/>
              <a:t>1.  (From Vocab and Review) - Know alliteration, kennings, epic heroes, and the Anglo-Saxon virtues from last week</a:t>
            </a:r>
            <a:r>
              <a:rPr lang="en-US" dirty="0" smtClean="0"/>
              <a:t>.</a:t>
            </a:r>
            <a:endParaRPr lang="en-US" dirty="0"/>
          </a:p>
          <a:p>
            <a:pPr marL="0" indent="0">
              <a:buNone/>
            </a:pPr>
            <a:r>
              <a:rPr lang="en-US" dirty="0"/>
              <a:t>2.  Who, according to scholars, wrote </a:t>
            </a:r>
            <a:r>
              <a:rPr lang="en-US" i="1" dirty="0"/>
              <a:t>Beowulf</a:t>
            </a:r>
            <a:r>
              <a:rPr lang="en-US" dirty="0" smtClean="0"/>
              <a:t>?</a:t>
            </a:r>
            <a:endParaRPr lang="en-US" dirty="0"/>
          </a:p>
          <a:p>
            <a:pPr marL="0" indent="0">
              <a:buNone/>
            </a:pPr>
            <a:r>
              <a:rPr lang="en-US" dirty="0"/>
              <a:t>3.  Why does King Hrothgar of the Danes build </a:t>
            </a:r>
            <a:r>
              <a:rPr lang="en-US" dirty="0" err="1"/>
              <a:t>Heorot</a:t>
            </a:r>
            <a:r>
              <a:rPr lang="en-US" dirty="0" smtClean="0"/>
              <a:t>?</a:t>
            </a:r>
            <a:endParaRPr lang="en-US" dirty="0"/>
          </a:p>
          <a:p>
            <a:pPr marL="0" indent="0">
              <a:buNone/>
            </a:pPr>
            <a:r>
              <a:rPr lang="en-US" dirty="0"/>
              <a:t>4.  Who attacks </a:t>
            </a:r>
            <a:r>
              <a:rPr lang="en-US" dirty="0" err="1"/>
              <a:t>Heorot</a:t>
            </a:r>
            <a:r>
              <a:rPr lang="en-US" dirty="0"/>
              <a:t>, and why</a:t>
            </a:r>
            <a:r>
              <a:rPr lang="en-US" dirty="0" smtClean="0"/>
              <a:t>?</a:t>
            </a:r>
            <a:endParaRPr lang="en-US" dirty="0"/>
          </a:p>
          <a:p>
            <a:pPr marL="0" indent="0">
              <a:buNone/>
            </a:pPr>
            <a:r>
              <a:rPr lang="en-US" dirty="0"/>
              <a:t>5.  What biblical figure does the monster descend from, and what was his crime</a:t>
            </a:r>
            <a:r>
              <a:rPr lang="en-US" dirty="0" smtClean="0"/>
              <a:t>?</a:t>
            </a:r>
            <a:endParaRPr lang="en-US" dirty="0"/>
          </a:p>
          <a:p>
            <a:pPr marL="0" indent="0">
              <a:buNone/>
            </a:pPr>
            <a:r>
              <a:rPr lang="en-US" dirty="0"/>
              <a:t>6.  Who comes to slay the monster, and why</a:t>
            </a:r>
            <a:r>
              <a:rPr lang="en-US" dirty="0" smtClean="0"/>
              <a:t>?</a:t>
            </a:r>
            <a:endParaRPr lang="en-US" dirty="0"/>
          </a:p>
          <a:p>
            <a:pPr marL="0" indent="0">
              <a:buNone/>
            </a:pPr>
            <a:r>
              <a:rPr lang="en-US" dirty="0"/>
              <a:t>7.  What does </a:t>
            </a:r>
            <a:r>
              <a:rPr lang="en-US" dirty="0" err="1"/>
              <a:t>Unferth</a:t>
            </a:r>
            <a:r>
              <a:rPr lang="en-US" dirty="0"/>
              <a:t> claim about Beowulf, and how does he respond</a:t>
            </a:r>
            <a:r>
              <a:rPr lang="en-US" dirty="0" smtClean="0"/>
              <a:t>?</a:t>
            </a:r>
            <a:endParaRPr lang="en-US" dirty="0"/>
          </a:p>
          <a:p>
            <a:pPr marL="0" indent="0">
              <a:buNone/>
            </a:pPr>
            <a:r>
              <a:rPr lang="en-US" dirty="0"/>
              <a:t>8.  How many serpents did Beowulf slay</a:t>
            </a:r>
            <a:r>
              <a:rPr lang="en-US" dirty="0" smtClean="0"/>
              <a:t>?</a:t>
            </a:r>
            <a:endParaRPr lang="en-US" dirty="0"/>
          </a:p>
          <a:p>
            <a:pPr marL="0" indent="0">
              <a:buNone/>
            </a:pPr>
            <a:r>
              <a:rPr lang="en-US" dirty="0"/>
              <a:t>9.  How does Beowulf show strength and courage in the swimming match</a:t>
            </a:r>
            <a:r>
              <a:rPr lang="en-US" dirty="0" smtClean="0"/>
              <a:t>?</a:t>
            </a:r>
            <a:endParaRPr lang="en-US" dirty="0"/>
          </a:p>
          <a:p>
            <a:pPr marL="0" indent="0">
              <a:buNone/>
            </a:pPr>
            <a:r>
              <a:rPr lang="en-US" dirty="0"/>
              <a:t>10.  Why does Beowulf not use weapons against Grendel, and what virtues does this show?</a:t>
            </a:r>
          </a:p>
        </p:txBody>
      </p:sp>
    </p:spTree>
    <p:extLst>
      <p:ext uri="{BB962C8B-B14F-4D97-AF65-F5344CB8AC3E}">
        <p14:creationId xmlns:p14="http://schemas.microsoft.com/office/powerpoint/2010/main" val="41531970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Literature – Week 2 – Beowulf Reading</a:t>
            </a:r>
            <a:endParaRPr lang="en-US" dirty="0"/>
          </a:p>
        </p:txBody>
      </p:sp>
      <p:sp>
        <p:nvSpPr>
          <p:cNvPr id="3" name="Content Placeholder 2"/>
          <p:cNvSpPr>
            <a:spLocks noGrp="1"/>
          </p:cNvSpPr>
          <p:nvPr>
            <p:ph idx="1"/>
          </p:nvPr>
        </p:nvSpPr>
        <p:spPr/>
        <p:txBody>
          <a:bodyPr/>
          <a:lstStyle/>
          <a:p>
            <a:r>
              <a:rPr lang="en-US" dirty="0" smtClean="0"/>
              <a:t>There is no new reading today.</a:t>
            </a:r>
          </a:p>
          <a:p>
            <a:r>
              <a:rPr lang="en-US" dirty="0" smtClean="0"/>
              <a:t>Instead, use this time to look over the Beowulf readings for this week, so far, and look for examples of the following Anglo-Saxon virtues / values:</a:t>
            </a:r>
          </a:p>
          <a:p>
            <a:pPr lvl="1"/>
            <a:r>
              <a:rPr lang="en-US" dirty="0" smtClean="0"/>
              <a:t>What is one example of Beowulf showing strength?</a:t>
            </a:r>
          </a:p>
          <a:p>
            <a:pPr lvl="1"/>
            <a:r>
              <a:rPr lang="en-US" dirty="0" smtClean="0"/>
              <a:t>What is one example of Beowulf showing courage?</a:t>
            </a:r>
          </a:p>
          <a:p>
            <a:pPr lvl="1"/>
            <a:r>
              <a:rPr lang="en-US" dirty="0" smtClean="0"/>
              <a:t>What is one example of Beowulf showing loyalty?</a:t>
            </a:r>
          </a:p>
          <a:p>
            <a:pPr lvl="1"/>
            <a:r>
              <a:rPr lang="en-US" dirty="0" smtClean="0"/>
              <a:t>What is one example of Beowulf showing generosity?</a:t>
            </a:r>
          </a:p>
          <a:p>
            <a:pPr lvl="1"/>
            <a:r>
              <a:rPr lang="en-US" dirty="0" smtClean="0"/>
              <a:t>What is one example of Beowulf showing friendship?</a:t>
            </a:r>
            <a:endParaRPr lang="en-US" dirty="0"/>
          </a:p>
        </p:txBody>
      </p:sp>
    </p:spTree>
    <p:extLst>
      <p:ext uri="{BB962C8B-B14F-4D97-AF65-F5344CB8AC3E}">
        <p14:creationId xmlns:p14="http://schemas.microsoft.com/office/powerpoint/2010/main" val="37952146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Writing - Week 2 – Journal </a:t>
            </a:r>
            <a:r>
              <a:rPr lang="en-US" dirty="0" smtClean="0"/>
              <a:t>Reflections - Reminder</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Each week, we do a bit of grammar, vocabulary, literature, and writing.</a:t>
            </a:r>
          </a:p>
          <a:p>
            <a:r>
              <a:rPr lang="en-US" dirty="0" smtClean="0"/>
              <a:t>Each week, unless a major writing assignment is due (i.e. a paper or project), you will have a journal writing assignment.</a:t>
            </a:r>
          </a:p>
          <a:p>
            <a:r>
              <a:rPr lang="en-US" dirty="0" smtClean="0"/>
              <a:t>Journal assignments are short written responses in answer to a question, generally relating to that week’s readings / topics.</a:t>
            </a:r>
          </a:p>
          <a:p>
            <a:r>
              <a:rPr lang="en-US" dirty="0" smtClean="0"/>
              <a:t>Journals will not be graded as harshly or strictly as formal essays.  As long as you address the topic in a full paragraph (6 – 10 sentences) and submit the journal on time, you will receive full credit.  Feel free to write more than that, but bear in mind that I may only comment on the first 6 – 10 sentences for the sake of time.</a:t>
            </a:r>
          </a:p>
          <a:p>
            <a:r>
              <a:rPr lang="en-US" dirty="0" smtClean="0"/>
              <a:t>I might mark or comment on various things, but this is typically to help you improve for next time, and eventually, for the essays, where such things really count.</a:t>
            </a:r>
          </a:p>
        </p:txBody>
      </p:sp>
    </p:spTree>
    <p:extLst>
      <p:ext uri="{BB962C8B-B14F-4D97-AF65-F5344CB8AC3E}">
        <p14:creationId xmlns:p14="http://schemas.microsoft.com/office/powerpoint/2010/main" val="23629793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for Week 2 – Journal Topics</a:t>
            </a:r>
            <a:endParaRPr lang="en-US" dirty="0"/>
          </a:p>
        </p:txBody>
      </p:sp>
      <p:sp>
        <p:nvSpPr>
          <p:cNvPr id="3" name="Content Placeholder 2"/>
          <p:cNvSpPr>
            <a:spLocks noGrp="1"/>
          </p:cNvSpPr>
          <p:nvPr>
            <p:ph idx="1"/>
          </p:nvPr>
        </p:nvSpPr>
        <p:spPr/>
        <p:txBody>
          <a:bodyPr>
            <a:normAutofit lnSpcReduction="10000"/>
          </a:bodyPr>
          <a:lstStyle/>
          <a:p>
            <a:r>
              <a:rPr lang="en-US" dirty="0" smtClean="0"/>
              <a:t>Option 1 – What are your thoughts on this week’s readings?</a:t>
            </a:r>
          </a:p>
          <a:p>
            <a:endParaRPr lang="en-US" dirty="0"/>
          </a:p>
          <a:p>
            <a:r>
              <a:rPr lang="en-US" dirty="0" smtClean="0"/>
              <a:t>Option 2 – In Beowulf this week, we’re reading about a story that has heroes fighting magical monsters on the surface, but a lesson about vengeance beneath the surface.  What’s another story you’re familiar with that has fantasy on the surface, but a deeper real-world meaning beneath the surface?</a:t>
            </a:r>
          </a:p>
          <a:p>
            <a:endParaRPr lang="en-US" dirty="0"/>
          </a:p>
          <a:p>
            <a:r>
              <a:rPr lang="en-US" dirty="0" smtClean="0"/>
              <a:t>Option 3 – How is balancing online classes with the rest of your daily life going?  Do you have to juggle a job or housework or other such things on top of it? </a:t>
            </a:r>
            <a:endParaRPr lang="en-US" dirty="0"/>
          </a:p>
        </p:txBody>
      </p:sp>
    </p:spTree>
    <p:extLst>
      <p:ext uri="{BB962C8B-B14F-4D97-AF65-F5344CB8AC3E}">
        <p14:creationId xmlns:p14="http://schemas.microsoft.com/office/powerpoint/2010/main" val="5702206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Conclusion</a:t>
            </a:r>
            <a:endParaRPr lang="en-US" dirty="0"/>
          </a:p>
        </p:txBody>
      </p:sp>
      <p:sp>
        <p:nvSpPr>
          <p:cNvPr id="3" name="Content Placeholder 2"/>
          <p:cNvSpPr>
            <a:spLocks noGrp="1"/>
          </p:cNvSpPr>
          <p:nvPr>
            <p:ph idx="1"/>
          </p:nvPr>
        </p:nvSpPr>
        <p:spPr>
          <a:xfrm>
            <a:off x="457200" y="1600200"/>
            <a:ext cx="8229600" cy="5029200"/>
          </a:xfrm>
        </p:spPr>
        <p:txBody>
          <a:bodyPr>
            <a:normAutofit/>
          </a:bodyPr>
          <a:lstStyle/>
          <a:p>
            <a:r>
              <a:rPr lang="en-US" dirty="0" smtClean="0"/>
              <a:t>This week in grammar, we’re covering verbs.  Study these lecture slides, take notes on them to assist you with that, use them to complete today’s exercises, and review them for the weekly quiz.</a:t>
            </a:r>
          </a:p>
          <a:p>
            <a:r>
              <a:rPr lang="en-US" dirty="0" smtClean="0"/>
              <a:t>This week in vocabulary, you have list 2 – ten words, including unfamiliar words and literary concepts relevant to upcoming readings in the Early Middle Ages.  Complete the practice problems in today’s exercises.  Study them on your own in preparation for the weekly quiz.</a:t>
            </a:r>
          </a:p>
          <a:p>
            <a:r>
              <a:rPr lang="en-US" dirty="0" smtClean="0"/>
              <a:t>This week in literature, we’re reading Beowulf.  Continue along with the passages, answering the study guide questions as you go along.  Use that information on each day’s exercises and the weekly quiz.</a:t>
            </a:r>
          </a:p>
          <a:p>
            <a:r>
              <a:rPr lang="en-US" dirty="0" smtClean="0"/>
              <a:t>Today in writing, </a:t>
            </a:r>
            <a:r>
              <a:rPr lang="en-US" dirty="0" smtClean="0"/>
              <a:t>we re-iterated the journal 2 assignment.  Be sure to complete that in today’s exercises.</a:t>
            </a:r>
            <a:endParaRPr lang="en-US" dirty="0"/>
          </a:p>
        </p:txBody>
      </p:sp>
    </p:spTree>
    <p:extLst>
      <p:ext uri="{BB962C8B-B14F-4D97-AF65-F5344CB8AC3E}">
        <p14:creationId xmlns:p14="http://schemas.microsoft.com/office/powerpoint/2010/main" val="28116829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781801" cy="1320800"/>
          </a:xfrm>
        </p:spPr>
        <p:txBody>
          <a:bodyPr/>
          <a:lstStyle/>
          <a:p>
            <a:r>
              <a:rPr lang="en-US" dirty="0" smtClean="0"/>
              <a:t>Unit 1 – Week 2 – Day </a:t>
            </a:r>
            <a:r>
              <a:rPr lang="en-US" dirty="0" smtClean="0"/>
              <a:t>4 </a:t>
            </a:r>
            <a:r>
              <a:rPr lang="en-US" dirty="0" smtClean="0"/>
              <a:t>- Lecture</a:t>
            </a:r>
            <a:endParaRPr lang="en-US" dirty="0"/>
          </a:p>
        </p:txBody>
      </p:sp>
      <p:sp>
        <p:nvSpPr>
          <p:cNvPr id="3" name="Content Placeholder 2"/>
          <p:cNvSpPr>
            <a:spLocks noGrp="1"/>
          </p:cNvSpPr>
          <p:nvPr>
            <p:ph idx="1"/>
          </p:nvPr>
        </p:nvSpPr>
        <p:spPr/>
        <p:txBody>
          <a:bodyPr/>
          <a:lstStyle/>
          <a:p>
            <a:r>
              <a:rPr lang="en-US" dirty="0" smtClean="0"/>
              <a:t>Today, we will cover the following topics:</a:t>
            </a:r>
          </a:p>
          <a:p>
            <a:pPr lvl="1"/>
            <a:r>
              <a:rPr lang="en-US" dirty="0" smtClean="0"/>
              <a:t>Grammar - Verbs</a:t>
            </a:r>
          </a:p>
          <a:p>
            <a:pPr lvl="1"/>
            <a:r>
              <a:rPr lang="en-US" dirty="0" smtClean="0"/>
              <a:t>Vocabulary - List 2</a:t>
            </a:r>
          </a:p>
          <a:p>
            <a:pPr lvl="1"/>
            <a:r>
              <a:rPr lang="en-US" dirty="0" smtClean="0"/>
              <a:t>Literature – Beowulf - Continued</a:t>
            </a:r>
          </a:p>
          <a:p>
            <a:pPr lvl="1"/>
            <a:r>
              <a:rPr lang="en-US" dirty="0" smtClean="0"/>
              <a:t>Writing – </a:t>
            </a:r>
            <a:r>
              <a:rPr lang="en-US" dirty="0" smtClean="0"/>
              <a:t>Journal 2 Reminder</a:t>
            </a:r>
            <a:endParaRPr lang="en-US" dirty="0" smtClean="0"/>
          </a:p>
          <a:p>
            <a:pPr lvl="1"/>
            <a:endParaRPr lang="en-US" dirty="0"/>
          </a:p>
        </p:txBody>
      </p:sp>
    </p:spTree>
    <p:extLst>
      <p:ext uri="{BB962C8B-B14F-4D97-AF65-F5344CB8AC3E}">
        <p14:creationId xmlns:p14="http://schemas.microsoft.com/office/powerpoint/2010/main" val="34111597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Grammar – Verbs – Day 4</a:t>
            </a:r>
            <a:endParaRPr lang="en-US" dirty="0"/>
          </a:p>
        </p:txBody>
      </p:sp>
      <p:sp>
        <p:nvSpPr>
          <p:cNvPr id="3" name="Content Placeholder 2"/>
          <p:cNvSpPr>
            <a:spLocks noGrp="1"/>
          </p:cNvSpPr>
          <p:nvPr>
            <p:ph idx="1"/>
          </p:nvPr>
        </p:nvSpPr>
        <p:spPr/>
        <p:txBody>
          <a:bodyPr/>
          <a:lstStyle/>
          <a:p>
            <a:r>
              <a:rPr lang="en-US" dirty="0" smtClean="0"/>
              <a:t>Today, there’s no new material on verbs.</a:t>
            </a:r>
          </a:p>
          <a:p>
            <a:r>
              <a:rPr lang="en-US" dirty="0" smtClean="0"/>
              <a:t>Review verb concepts from days 1 – 3, instead.</a:t>
            </a:r>
          </a:p>
          <a:p>
            <a:r>
              <a:rPr lang="en-US" dirty="0" smtClean="0"/>
              <a:t>Today’s grammar portion of the exercises will pertain to days 1 – 3 of verbs.</a:t>
            </a:r>
            <a:endParaRPr lang="en-US" dirty="0"/>
          </a:p>
        </p:txBody>
      </p:sp>
    </p:spTree>
    <p:extLst>
      <p:ext uri="{BB962C8B-B14F-4D97-AF65-F5344CB8AC3E}">
        <p14:creationId xmlns:p14="http://schemas.microsoft.com/office/powerpoint/2010/main" val="2787570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 - List 2</a:t>
            </a:r>
            <a:endParaRPr lang="en-US" dirty="0"/>
          </a:p>
        </p:txBody>
      </p:sp>
      <p:sp>
        <p:nvSpPr>
          <p:cNvPr id="3" name="Content Placeholder 2"/>
          <p:cNvSpPr>
            <a:spLocks noGrp="1"/>
          </p:cNvSpPr>
          <p:nvPr>
            <p:ph idx="1"/>
          </p:nvPr>
        </p:nvSpPr>
        <p:spPr/>
        <p:txBody>
          <a:bodyPr/>
          <a:lstStyle/>
          <a:p>
            <a:r>
              <a:rPr lang="en-US" dirty="0" smtClean="0"/>
              <a:t>Your vocabulary words for the week are as follows.</a:t>
            </a:r>
            <a:r>
              <a:rPr lang="en-US" dirty="0"/>
              <a:t> </a:t>
            </a:r>
            <a:r>
              <a:rPr lang="en-US" dirty="0" smtClean="0"/>
              <a:t> Complete the practice problems as part of today’s exercises, but know that you will need to study these words on your own to be fully prepared for the vocabulary section of this week’s quiz.</a:t>
            </a:r>
          </a:p>
        </p:txBody>
      </p:sp>
    </p:spTree>
    <p:extLst>
      <p:ext uri="{BB962C8B-B14F-4D97-AF65-F5344CB8AC3E}">
        <p14:creationId xmlns:p14="http://schemas.microsoft.com/office/powerpoint/2010/main" val="24920549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Vocabulary List 2 – Words 1-5</a:t>
            </a:r>
            <a:endParaRPr lang="en-US" dirty="0"/>
          </a:p>
        </p:txBody>
      </p:sp>
      <p:sp>
        <p:nvSpPr>
          <p:cNvPr id="3" name="Content Placeholder 2"/>
          <p:cNvSpPr>
            <a:spLocks noGrp="1"/>
          </p:cNvSpPr>
          <p:nvPr>
            <p:ph idx="1"/>
          </p:nvPr>
        </p:nvSpPr>
        <p:spPr>
          <a:xfrm>
            <a:off x="0" y="1143000"/>
            <a:ext cx="9144000" cy="5715000"/>
          </a:xfrm>
        </p:spPr>
        <p:txBody>
          <a:bodyPr>
            <a:normAutofit fontScale="77500" lnSpcReduction="20000"/>
          </a:bodyPr>
          <a:lstStyle/>
          <a:p>
            <a:pPr marL="0" indent="0">
              <a:buNone/>
            </a:pPr>
            <a:r>
              <a:rPr lang="en-US" dirty="0"/>
              <a:t>1.	</a:t>
            </a:r>
            <a:r>
              <a:rPr lang="en-US" dirty="0" err="1"/>
              <a:t>Bairn</a:t>
            </a:r>
            <a:r>
              <a:rPr lang="en-US" dirty="0"/>
              <a:t> - (Noun) - A child; a son or daughter.</a:t>
            </a:r>
          </a:p>
          <a:p>
            <a:pPr marL="0" indent="0">
              <a:buNone/>
            </a:pPr>
            <a:r>
              <a:rPr lang="en-US" dirty="0"/>
              <a:t>Example - Joe-Bob had three </a:t>
            </a:r>
            <a:r>
              <a:rPr lang="en-US" u="sng" dirty="0" err="1"/>
              <a:t>bairn</a:t>
            </a:r>
            <a:r>
              <a:rPr lang="en-US" dirty="0" err="1"/>
              <a:t>s</a:t>
            </a:r>
            <a:r>
              <a:rPr lang="en-US" dirty="0"/>
              <a:t>:  Gilbert, Suzie, and Anna-Jo.</a:t>
            </a:r>
          </a:p>
          <a:p>
            <a:pPr marL="0" indent="0">
              <a:buNone/>
            </a:pPr>
            <a:r>
              <a:rPr lang="en-US" dirty="0"/>
              <a:t>Synonyms - Child, son, daughter, offspring.			Antonyms - Adult.</a:t>
            </a:r>
          </a:p>
          <a:p>
            <a:pPr marL="0" indent="0">
              <a:buNone/>
            </a:pPr>
            <a:r>
              <a:rPr lang="en-US" dirty="0"/>
              <a:t> </a:t>
            </a:r>
          </a:p>
          <a:p>
            <a:pPr marL="0" indent="0">
              <a:buNone/>
            </a:pPr>
            <a:r>
              <a:rPr lang="en-US" dirty="0"/>
              <a:t>2.	Bane - (Noun) - Death, destruction, ruin.</a:t>
            </a:r>
          </a:p>
          <a:p>
            <a:pPr marL="0" indent="0">
              <a:buNone/>
            </a:pPr>
            <a:r>
              <a:rPr lang="en-US" dirty="0"/>
              <a:t>Example - When Anna-Jo killed the dragon, she named her sword the dragon’s </a:t>
            </a:r>
            <a:r>
              <a:rPr lang="en-US" u="sng" dirty="0"/>
              <a:t>bane</a:t>
            </a:r>
            <a:r>
              <a:rPr lang="en-US" dirty="0"/>
              <a:t>.</a:t>
            </a:r>
          </a:p>
          <a:p>
            <a:pPr marL="0" indent="0">
              <a:buNone/>
            </a:pPr>
            <a:r>
              <a:rPr lang="en-US" dirty="0"/>
              <a:t>Synonyms - Death, destruction, ruin.			Antonyms - Aid, boon, blessing, benefit.</a:t>
            </a:r>
          </a:p>
          <a:p>
            <a:pPr marL="0" indent="0">
              <a:buNone/>
            </a:pPr>
            <a:r>
              <a:rPr lang="en-US" dirty="0"/>
              <a:t> </a:t>
            </a:r>
          </a:p>
          <a:p>
            <a:pPr marL="0" indent="0">
              <a:buNone/>
            </a:pPr>
            <a:r>
              <a:rPr lang="en-US" dirty="0"/>
              <a:t>3.	Billow - (Noun) - A great wave or surge of the sea.</a:t>
            </a:r>
          </a:p>
          <a:p>
            <a:pPr marL="0" indent="0">
              <a:buNone/>
            </a:pPr>
            <a:r>
              <a:rPr lang="en-US" dirty="0"/>
              <a:t>Example - Gilbert sailed across the mighty billows of the stormy sea.</a:t>
            </a:r>
          </a:p>
          <a:p>
            <a:pPr marL="0" indent="0">
              <a:buNone/>
            </a:pPr>
            <a:r>
              <a:rPr lang="en-US" dirty="0"/>
              <a:t>Synonyms - Breaker, crest, roller, surge, swell, tide, wave.	Antonyms - N/A</a:t>
            </a:r>
          </a:p>
          <a:p>
            <a:pPr marL="0" indent="0">
              <a:buNone/>
            </a:pPr>
            <a:r>
              <a:rPr lang="en-US" dirty="0"/>
              <a:t> </a:t>
            </a:r>
          </a:p>
          <a:p>
            <a:pPr marL="0" indent="0">
              <a:buNone/>
            </a:pPr>
            <a:r>
              <a:rPr lang="en-US" dirty="0"/>
              <a:t>4.	Blithe - (Adjective) - joyous, merry, or gay in disposition; glad; cheerful.</a:t>
            </a:r>
          </a:p>
          <a:p>
            <a:pPr marL="0" indent="0">
              <a:buNone/>
            </a:pPr>
            <a:r>
              <a:rPr lang="en-US" dirty="0"/>
              <a:t>Example - Everyone loved her for her blithe spirit.</a:t>
            </a:r>
          </a:p>
          <a:p>
            <a:pPr marL="0" indent="0">
              <a:buNone/>
            </a:pPr>
            <a:r>
              <a:rPr lang="en-US" dirty="0"/>
              <a:t>Synonyms - Carefree, joyous, merry.			Antonyms - Depressed, troubled, worried.</a:t>
            </a:r>
          </a:p>
          <a:p>
            <a:pPr marL="0" indent="0">
              <a:buNone/>
            </a:pPr>
            <a:r>
              <a:rPr lang="en-US" dirty="0"/>
              <a:t> </a:t>
            </a:r>
          </a:p>
          <a:p>
            <a:pPr marL="0" indent="0">
              <a:buNone/>
            </a:pPr>
            <a:r>
              <a:rPr lang="en-US" dirty="0"/>
              <a:t>5.	Boon - (Noun) - something to be thankful for; a blessing, favor, benefit, or gift.</a:t>
            </a:r>
          </a:p>
          <a:p>
            <a:pPr marL="0" indent="0">
              <a:buNone/>
            </a:pPr>
            <a:r>
              <a:rPr lang="en-US" dirty="0"/>
              <a:t>Example - The knight asked for the boon of a kiss should he return from his quest.</a:t>
            </a:r>
          </a:p>
          <a:p>
            <a:pPr marL="0" indent="0">
              <a:buNone/>
            </a:pPr>
            <a:r>
              <a:rPr lang="en-US" dirty="0"/>
              <a:t>Synonyms - Blessing, favor, benefit, gift.		Antonyms - Disadvantage, loss, hindrance, misfortune.</a:t>
            </a:r>
          </a:p>
        </p:txBody>
      </p:sp>
    </p:spTree>
    <p:extLst>
      <p:ext uri="{BB962C8B-B14F-4D97-AF65-F5344CB8AC3E}">
        <p14:creationId xmlns:p14="http://schemas.microsoft.com/office/powerpoint/2010/main" val="21468035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Vocabulary List 2 – Words 6-10</a:t>
            </a:r>
            <a:endParaRPr lang="en-US" dirty="0"/>
          </a:p>
        </p:txBody>
      </p:sp>
      <p:sp>
        <p:nvSpPr>
          <p:cNvPr id="3" name="Content Placeholder 2"/>
          <p:cNvSpPr>
            <a:spLocks noGrp="1"/>
          </p:cNvSpPr>
          <p:nvPr>
            <p:ph idx="1"/>
          </p:nvPr>
        </p:nvSpPr>
        <p:spPr>
          <a:xfrm>
            <a:off x="0" y="1143000"/>
            <a:ext cx="9144000" cy="5715000"/>
          </a:xfrm>
        </p:spPr>
        <p:txBody>
          <a:bodyPr>
            <a:normAutofit fontScale="77500" lnSpcReduction="20000"/>
          </a:bodyPr>
          <a:lstStyle/>
          <a:p>
            <a:pPr marL="0" indent="0">
              <a:buNone/>
            </a:pPr>
            <a:r>
              <a:rPr lang="en-US" dirty="0"/>
              <a:t>6.	Breastplate - (Noun) - a piece of plate armor partially or completely covering the front of the torso.</a:t>
            </a:r>
          </a:p>
          <a:p>
            <a:pPr marL="0" indent="0">
              <a:buNone/>
            </a:pPr>
            <a:r>
              <a:rPr lang="en-US" dirty="0"/>
              <a:t>Synonyms - </a:t>
            </a:r>
            <a:r>
              <a:rPr lang="en-US" dirty="0" err="1"/>
              <a:t>Sark</a:t>
            </a:r>
            <a:r>
              <a:rPr lang="en-US" dirty="0"/>
              <a:t>, mail, armor, cuirass, corselet.		Antonyms - N/A</a:t>
            </a:r>
          </a:p>
          <a:p>
            <a:pPr marL="0" indent="0">
              <a:buNone/>
            </a:pPr>
            <a:r>
              <a:rPr lang="en-US" dirty="0"/>
              <a:t> </a:t>
            </a:r>
          </a:p>
          <a:p>
            <a:pPr marL="0" indent="0">
              <a:buNone/>
            </a:pPr>
            <a:r>
              <a:rPr lang="en-US" dirty="0"/>
              <a:t>7.	Chainmail - (Noun) - A flexible armor of interlinked rings.</a:t>
            </a:r>
          </a:p>
          <a:p>
            <a:pPr marL="0" indent="0">
              <a:buNone/>
            </a:pPr>
            <a:r>
              <a:rPr lang="en-US" dirty="0"/>
              <a:t>Example - The warrior wore the </a:t>
            </a:r>
            <a:r>
              <a:rPr lang="en-US" u="sng" dirty="0"/>
              <a:t>chainmail</a:t>
            </a:r>
            <a:r>
              <a:rPr lang="en-US" dirty="0"/>
              <a:t> underneath his heavy armor for added protection.</a:t>
            </a:r>
          </a:p>
          <a:p>
            <a:pPr marL="0" indent="0">
              <a:buNone/>
            </a:pPr>
            <a:r>
              <a:rPr lang="en-US" dirty="0"/>
              <a:t>Synonyms - Mail, armor.					Antonyms - N/A</a:t>
            </a:r>
          </a:p>
          <a:p>
            <a:pPr marL="0" indent="0">
              <a:buNone/>
            </a:pPr>
            <a:r>
              <a:rPr lang="en-US" dirty="0"/>
              <a:t> </a:t>
            </a:r>
          </a:p>
          <a:p>
            <a:pPr marL="0" indent="0">
              <a:buNone/>
            </a:pPr>
            <a:r>
              <a:rPr lang="en-US" dirty="0"/>
              <a:t>8.	Courtier - (Noun) - A person who is often in attendance at the court of a king or other royal personage.</a:t>
            </a:r>
          </a:p>
          <a:p>
            <a:pPr marL="0" indent="0">
              <a:buNone/>
            </a:pPr>
            <a:r>
              <a:rPr lang="en-US" dirty="0"/>
              <a:t>Example - When the theater group was hired to stay at the king’s court permanently, they want from being simple penniless actors to </a:t>
            </a:r>
            <a:r>
              <a:rPr lang="en-US" u="sng" dirty="0"/>
              <a:t>courtiers.</a:t>
            </a:r>
            <a:endParaRPr lang="en-US" dirty="0"/>
          </a:p>
          <a:p>
            <a:pPr marL="0" indent="0">
              <a:buNone/>
            </a:pPr>
            <a:r>
              <a:rPr lang="en-US" dirty="0"/>
              <a:t>Synonyms - Attendant, train, retinue.				Antonyms - N/A</a:t>
            </a:r>
          </a:p>
          <a:p>
            <a:pPr marL="0" indent="0">
              <a:buNone/>
            </a:pPr>
            <a:r>
              <a:rPr lang="en-US" dirty="0"/>
              <a:t> </a:t>
            </a:r>
          </a:p>
          <a:p>
            <a:pPr marL="0" indent="0">
              <a:buNone/>
            </a:pPr>
            <a:r>
              <a:rPr lang="en-US" dirty="0"/>
              <a:t>9.	Doughty - (Adjective) - Steadfastly courageous and resolute; valiant.</a:t>
            </a:r>
          </a:p>
          <a:p>
            <a:pPr marL="0" indent="0">
              <a:buNone/>
            </a:pPr>
            <a:r>
              <a:rPr lang="en-US" dirty="0"/>
              <a:t>Example - The </a:t>
            </a:r>
            <a:r>
              <a:rPr lang="en-US" u="sng" dirty="0"/>
              <a:t>doughty</a:t>
            </a:r>
            <a:r>
              <a:rPr lang="en-US" dirty="0"/>
              <a:t> warrior faced the hundred dragons rather than running away.</a:t>
            </a:r>
          </a:p>
          <a:p>
            <a:pPr marL="0" indent="0">
              <a:buNone/>
            </a:pPr>
            <a:r>
              <a:rPr lang="en-US" dirty="0"/>
              <a:t>Synonyms - Courageous, brave, valiant.			Antonyms - Cowardly, craven, fearful.</a:t>
            </a:r>
          </a:p>
          <a:p>
            <a:pPr marL="0" indent="0">
              <a:buNone/>
            </a:pPr>
            <a:r>
              <a:rPr lang="en-US" dirty="0"/>
              <a:t> </a:t>
            </a:r>
          </a:p>
          <a:p>
            <a:pPr marL="0" indent="0">
              <a:buNone/>
            </a:pPr>
            <a:r>
              <a:rPr lang="en-US" dirty="0"/>
              <a:t>10.	Hoary - (Adjective) - gray or white with age.</a:t>
            </a:r>
          </a:p>
          <a:p>
            <a:pPr marL="0" indent="0">
              <a:buNone/>
            </a:pPr>
            <a:r>
              <a:rPr lang="en-US" dirty="0"/>
              <a:t>Example - As the man became old, his hair grew </a:t>
            </a:r>
            <a:r>
              <a:rPr lang="en-US" u="sng" dirty="0"/>
              <a:t>hoary</a:t>
            </a:r>
            <a:r>
              <a:rPr lang="en-US" dirty="0"/>
              <a:t>.</a:t>
            </a:r>
          </a:p>
          <a:p>
            <a:pPr marL="0" indent="0">
              <a:buNone/>
            </a:pPr>
            <a:r>
              <a:rPr lang="en-US" dirty="0"/>
              <a:t>Synonyms - White, old.						Antonyms - New, young.</a:t>
            </a:r>
          </a:p>
        </p:txBody>
      </p:sp>
    </p:spTree>
    <p:extLst>
      <p:ext uri="{BB962C8B-B14F-4D97-AF65-F5344CB8AC3E}">
        <p14:creationId xmlns:p14="http://schemas.microsoft.com/office/powerpoint/2010/main" val="40156821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Vocabulary List 2 – Words 11-15</a:t>
            </a:r>
            <a:endParaRPr lang="en-US" dirty="0"/>
          </a:p>
        </p:txBody>
      </p:sp>
      <p:sp>
        <p:nvSpPr>
          <p:cNvPr id="3" name="Content Placeholder 2"/>
          <p:cNvSpPr>
            <a:spLocks noGrp="1"/>
          </p:cNvSpPr>
          <p:nvPr>
            <p:ph idx="1"/>
          </p:nvPr>
        </p:nvSpPr>
        <p:spPr>
          <a:xfrm>
            <a:off x="0" y="1143000"/>
            <a:ext cx="9144000" cy="5715000"/>
          </a:xfrm>
        </p:spPr>
        <p:txBody>
          <a:bodyPr>
            <a:normAutofit fontScale="70000" lnSpcReduction="20000"/>
          </a:bodyPr>
          <a:lstStyle/>
          <a:p>
            <a:pPr marL="0" indent="0">
              <a:buNone/>
            </a:pPr>
            <a:r>
              <a:rPr lang="en-US" dirty="0"/>
              <a:t>11.	Linden - (Noun) - A tree having fragrant yellowish-white flowers and heart-shaped leaves.</a:t>
            </a:r>
          </a:p>
          <a:p>
            <a:pPr marL="0" indent="0">
              <a:buNone/>
            </a:pPr>
            <a:r>
              <a:rPr lang="en-US" dirty="0"/>
              <a:t>Example - The warrior carried spear and shield made from </a:t>
            </a:r>
            <a:r>
              <a:rPr lang="en-US" u="sng" dirty="0"/>
              <a:t>linden</a:t>
            </a:r>
            <a:r>
              <a:rPr lang="en-US" dirty="0"/>
              <a:t>.</a:t>
            </a:r>
          </a:p>
          <a:p>
            <a:pPr marL="0" indent="0">
              <a:buNone/>
            </a:pPr>
            <a:r>
              <a:rPr lang="en-US" dirty="0"/>
              <a:t>Synonyms - N/A						Antonyms - N/A</a:t>
            </a:r>
          </a:p>
          <a:p>
            <a:pPr marL="0" indent="0">
              <a:buNone/>
            </a:pPr>
            <a:r>
              <a:rPr lang="en-US" dirty="0"/>
              <a:t> </a:t>
            </a:r>
          </a:p>
          <a:p>
            <a:pPr marL="0" indent="0">
              <a:buNone/>
            </a:pPr>
            <a:r>
              <a:rPr lang="en-US" dirty="0"/>
              <a:t>12.	Mickle - (Adjective) - Great, large, much.</a:t>
            </a:r>
          </a:p>
          <a:p>
            <a:pPr marL="0" indent="0">
              <a:buNone/>
            </a:pPr>
            <a:r>
              <a:rPr lang="en-US" dirty="0"/>
              <a:t>Example - The journey to overcome the terrible dragon was a </a:t>
            </a:r>
            <a:r>
              <a:rPr lang="en-US" u="sng" dirty="0"/>
              <a:t>mickle</a:t>
            </a:r>
            <a:r>
              <a:rPr lang="en-US" dirty="0"/>
              <a:t> quest, but the journey to pick up a loaf of bread from the store was not.</a:t>
            </a:r>
          </a:p>
          <a:p>
            <a:pPr marL="0" indent="0">
              <a:buNone/>
            </a:pPr>
            <a:r>
              <a:rPr lang="en-US" dirty="0"/>
              <a:t>Synonyms - Great, large, much.				Antonyms - Small, unimportant, mundane.</a:t>
            </a:r>
          </a:p>
          <a:p>
            <a:pPr marL="0" indent="0">
              <a:buNone/>
            </a:pPr>
            <a:r>
              <a:rPr lang="en-US" dirty="0"/>
              <a:t> </a:t>
            </a:r>
          </a:p>
          <a:p>
            <a:pPr marL="0" indent="0">
              <a:buNone/>
            </a:pPr>
            <a:r>
              <a:rPr lang="en-US" dirty="0"/>
              <a:t>13.	</a:t>
            </a:r>
            <a:r>
              <a:rPr lang="en-US" dirty="0" err="1"/>
              <a:t>Nicors</a:t>
            </a:r>
            <a:r>
              <a:rPr lang="en-US" dirty="0"/>
              <a:t> - (Noun) - Sea-serpents.</a:t>
            </a:r>
          </a:p>
          <a:p>
            <a:pPr marL="0" indent="0">
              <a:buNone/>
            </a:pPr>
            <a:r>
              <a:rPr lang="en-US" dirty="0"/>
              <a:t>Example - The sailors were attacked by many ferocious</a:t>
            </a:r>
            <a:r>
              <a:rPr lang="en-US" u="sng" dirty="0"/>
              <a:t> </a:t>
            </a:r>
            <a:r>
              <a:rPr lang="en-US" u="sng" dirty="0" err="1"/>
              <a:t>nicors</a:t>
            </a:r>
            <a:r>
              <a:rPr lang="en-US" dirty="0"/>
              <a:t>.</a:t>
            </a:r>
          </a:p>
          <a:p>
            <a:pPr marL="0" indent="0">
              <a:buNone/>
            </a:pPr>
            <a:r>
              <a:rPr lang="en-US" dirty="0"/>
              <a:t>Synonyms - Sea-serpents, sea-monsters.		Antonyms - N/A</a:t>
            </a:r>
          </a:p>
          <a:p>
            <a:pPr marL="0" indent="0">
              <a:buNone/>
            </a:pPr>
            <a:r>
              <a:rPr lang="en-US" dirty="0"/>
              <a:t> </a:t>
            </a:r>
          </a:p>
          <a:p>
            <a:pPr marL="0" indent="0">
              <a:buNone/>
            </a:pPr>
            <a:r>
              <a:rPr lang="en-US" dirty="0"/>
              <a:t>14.	Prowess - (Noun) - exceptional valor, bravery, or ability, especially in combat or battle.</a:t>
            </a:r>
          </a:p>
          <a:p>
            <a:pPr marL="0" indent="0">
              <a:buNone/>
            </a:pPr>
            <a:r>
              <a:rPr lang="en-US" dirty="0"/>
              <a:t>Example - The warrior’s reputation for killing monsters and never running from battle showed his great </a:t>
            </a:r>
            <a:r>
              <a:rPr lang="en-US" u="sng" dirty="0"/>
              <a:t>prowess.</a:t>
            </a:r>
            <a:endParaRPr lang="en-US" dirty="0"/>
          </a:p>
          <a:p>
            <a:pPr marL="0" indent="0">
              <a:buNone/>
            </a:pPr>
            <a:r>
              <a:rPr lang="en-US" dirty="0"/>
              <a:t>Synonyms - Valor, bravery, courage.			Antonyms - Cowardice, weakness, inability.</a:t>
            </a:r>
          </a:p>
          <a:p>
            <a:pPr marL="0" indent="0">
              <a:buNone/>
            </a:pPr>
            <a:r>
              <a:rPr lang="en-US" dirty="0"/>
              <a:t> </a:t>
            </a:r>
          </a:p>
          <a:p>
            <a:pPr marL="0" indent="0">
              <a:buNone/>
            </a:pPr>
            <a:r>
              <a:rPr lang="en-US" dirty="0"/>
              <a:t>15.	Respite - (Noun) - a period of delay, rest, or relief from a difficult or tiring task.</a:t>
            </a:r>
          </a:p>
          <a:p>
            <a:pPr marL="0" indent="0">
              <a:buNone/>
            </a:pPr>
            <a:r>
              <a:rPr lang="en-US" dirty="0"/>
              <a:t>Example - The </a:t>
            </a:r>
            <a:r>
              <a:rPr lang="en-US" dirty="0" err="1"/>
              <a:t>travellers</a:t>
            </a:r>
            <a:r>
              <a:rPr lang="en-US" dirty="0"/>
              <a:t> had been on the road for days and required </a:t>
            </a:r>
            <a:r>
              <a:rPr lang="en-US" u="sng" dirty="0"/>
              <a:t>respite</a:t>
            </a:r>
            <a:r>
              <a:rPr lang="en-US" dirty="0"/>
              <a:t> at the nearest inn.</a:t>
            </a:r>
          </a:p>
          <a:p>
            <a:pPr marL="0" indent="0">
              <a:buNone/>
            </a:pPr>
            <a:r>
              <a:rPr lang="en-US" dirty="0"/>
              <a:t>Synonyms - Rest, delay, relief, breather.		Antonyms - Continuation, advance.</a:t>
            </a:r>
          </a:p>
        </p:txBody>
      </p:sp>
    </p:spTree>
    <p:extLst>
      <p:ext uri="{BB962C8B-B14F-4D97-AF65-F5344CB8AC3E}">
        <p14:creationId xmlns:p14="http://schemas.microsoft.com/office/powerpoint/2010/main" val="12438899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Vocabulary List 1 – Words 16-20</a:t>
            </a:r>
            <a:endParaRPr lang="en-US" dirty="0"/>
          </a:p>
        </p:txBody>
      </p:sp>
      <p:sp>
        <p:nvSpPr>
          <p:cNvPr id="3" name="Content Placeholder 2"/>
          <p:cNvSpPr>
            <a:spLocks noGrp="1"/>
          </p:cNvSpPr>
          <p:nvPr>
            <p:ph idx="1"/>
          </p:nvPr>
        </p:nvSpPr>
        <p:spPr>
          <a:xfrm>
            <a:off x="0" y="1143000"/>
            <a:ext cx="9144000" cy="5715000"/>
          </a:xfrm>
        </p:spPr>
        <p:txBody>
          <a:bodyPr>
            <a:normAutofit fontScale="77500" lnSpcReduction="20000"/>
          </a:bodyPr>
          <a:lstStyle/>
          <a:p>
            <a:pPr marL="0" indent="0">
              <a:buNone/>
            </a:pPr>
            <a:r>
              <a:rPr lang="en-US" dirty="0"/>
              <a:t>16.	Sentinel - (Noun) - a person or thing that watches or stands as if watching.</a:t>
            </a:r>
          </a:p>
          <a:p>
            <a:pPr marL="0" indent="0">
              <a:buNone/>
            </a:pPr>
            <a:r>
              <a:rPr lang="en-US" dirty="0"/>
              <a:t>Example - The </a:t>
            </a:r>
            <a:r>
              <a:rPr lang="en-US" u="sng" dirty="0"/>
              <a:t>sentinel </a:t>
            </a:r>
            <a:r>
              <a:rPr lang="en-US" dirty="0"/>
              <a:t>stood at the top of the tower, looking for signs of approaching enemies.</a:t>
            </a:r>
          </a:p>
          <a:p>
            <a:pPr marL="0" indent="0">
              <a:buNone/>
            </a:pPr>
            <a:r>
              <a:rPr lang="en-US" dirty="0"/>
              <a:t>Synonyms - Sentry, watchman, guard, lookout.		Antonyms - N/A</a:t>
            </a:r>
          </a:p>
          <a:p>
            <a:pPr marL="0" indent="0">
              <a:buNone/>
            </a:pPr>
            <a:r>
              <a:rPr lang="en-US" dirty="0"/>
              <a:t> </a:t>
            </a:r>
          </a:p>
          <a:p>
            <a:pPr marL="0" indent="0">
              <a:buNone/>
            </a:pPr>
            <a:r>
              <a:rPr lang="en-US" dirty="0"/>
              <a:t>17.	Succor - (Noun) - help; relief; aid; assistance.</a:t>
            </a:r>
          </a:p>
          <a:p>
            <a:pPr marL="0" indent="0">
              <a:buNone/>
            </a:pPr>
            <a:r>
              <a:rPr lang="en-US" dirty="0"/>
              <a:t>Example - The water was a welcome </a:t>
            </a:r>
            <a:r>
              <a:rPr lang="en-US" u="sng" dirty="0"/>
              <a:t>succor</a:t>
            </a:r>
            <a:r>
              <a:rPr lang="en-US" dirty="0"/>
              <a:t> for the thirsty man.</a:t>
            </a:r>
          </a:p>
          <a:p>
            <a:pPr marL="0" indent="0">
              <a:buNone/>
            </a:pPr>
            <a:r>
              <a:rPr lang="en-US" dirty="0"/>
              <a:t>Synonyms - Help, relief, aid, assistance.		Antonyms - Hindrance, hurt, injury.</a:t>
            </a:r>
          </a:p>
          <a:p>
            <a:pPr marL="0" indent="0">
              <a:buNone/>
            </a:pPr>
            <a:r>
              <a:rPr lang="en-US" dirty="0"/>
              <a:t> </a:t>
            </a:r>
          </a:p>
          <a:p>
            <a:pPr marL="0" indent="0">
              <a:buNone/>
            </a:pPr>
            <a:r>
              <a:rPr lang="en-US" dirty="0"/>
              <a:t>18.	Wanton - (Adjective) - deliberate and without motive or provocation; uncalled-for; headstrong; willful.</a:t>
            </a:r>
          </a:p>
          <a:p>
            <a:pPr marL="0" indent="0">
              <a:buNone/>
            </a:pPr>
            <a:r>
              <a:rPr lang="en-US" dirty="0"/>
              <a:t>Example - He supposed her behavior was </a:t>
            </a:r>
            <a:r>
              <a:rPr lang="en-US" u="sng" dirty="0"/>
              <a:t>wanton</a:t>
            </a:r>
            <a:r>
              <a:rPr lang="en-US" dirty="0"/>
              <a:t>, for she defied the rules without any reason whatsoever.</a:t>
            </a:r>
          </a:p>
          <a:p>
            <a:pPr marL="0" indent="0">
              <a:buNone/>
            </a:pPr>
            <a:r>
              <a:rPr lang="en-US" dirty="0"/>
              <a:t>Synonyms - Uncalled for, headstrong, willful, rash, reckless.	Antonyms - Reasonable, sensible, careful, wise.</a:t>
            </a:r>
          </a:p>
          <a:p>
            <a:pPr marL="0" indent="0">
              <a:buNone/>
            </a:pPr>
            <a:r>
              <a:rPr lang="en-US" dirty="0"/>
              <a:t> </a:t>
            </a:r>
          </a:p>
          <a:p>
            <a:pPr marL="0" indent="0">
              <a:buNone/>
            </a:pPr>
            <a:r>
              <a:rPr lang="en-US" dirty="0"/>
              <a:t>19.	Winsome - (Adjective) - sweetly or innocently charming; winning; engaging.</a:t>
            </a:r>
          </a:p>
          <a:p>
            <a:pPr marL="0" indent="0">
              <a:buNone/>
            </a:pPr>
            <a:r>
              <a:rPr lang="en-US" dirty="0"/>
              <a:t>Example - She won the crowd over with a </a:t>
            </a:r>
            <a:r>
              <a:rPr lang="en-US" u="sng" dirty="0"/>
              <a:t>winsome</a:t>
            </a:r>
            <a:r>
              <a:rPr lang="en-US" dirty="0"/>
              <a:t> smile.</a:t>
            </a:r>
          </a:p>
          <a:p>
            <a:pPr marL="0" indent="0">
              <a:buNone/>
            </a:pPr>
            <a:r>
              <a:rPr lang="en-US" dirty="0"/>
              <a:t>Synonyms - charming, winning, engaging.			Antonyms - N/A</a:t>
            </a:r>
          </a:p>
          <a:p>
            <a:pPr marL="0" indent="0">
              <a:buNone/>
            </a:pPr>
            <a:r>
              <a:rPr lang="en-US" dirty="0"/>
              <a:t> </a:t>
            </a:r>
          </a:p>
          <a:p>
            <a:pPr marL="0" indent="0">
              <a:buNone/>
            </a:pPr>
            <a:r>
              <a:rPr lang="en-US" dirty="0"/>
              <a:t>20.	Ween - (Verb) - to think, suppose, expect, hope, or intend.</a:t>
            </a:r>
          </a:p>
          <a:p>
            <a:pPr marL="0" indent="0">
              <a:buNone/>
            </a:pPr>
            <a:r>
              <a:rPr lang="en-US" dirty="0"/>
              <a:t>Example - He is on vacation, I </a:t>
            </a:r>
            <a:r>
              <a:rPr lang="en-US" u="sng" dirty="0"/>
              <a:t>ween</a:t>
            </a:r>
            <a:r>
              <a:rPr lang="en-US" dirty="0"/>
              <a:t>.</a:t>
            </a:r>
          </a:p>
          <a:p>
            <a:pPr marL="0" indent="0">
              <a:buNone/>
            </a:pPr>
            <a:r>
              <a:rPr lang="en-US" dirty="0"/>
              <a:t>Synonyms - Think, suppose.					Antonyms - N/A</a:t>
            </a:r>
          </a:p>
        </p:txBody>
      </p:sp>
    </p:spTree>
    <p:extLst>
      <p:ext uri="{BB962C8B-B14F-4D97-AF65-F5344CB8AC3E}">
        <p14:creationId xmlns:p14="http://schemas.microsoft.com/office/powerpoint/2010/main" val="22440362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Literature - Week 2</a:t>
            </a:r>
            <a:endParaRPr lang="en-US" dirty="0"/>
          </a:p>
        </p:txBody>
      </p:sp>
      <p:sp>
        <p:nvSpPr>
          <p:cNvPr id="3" name="Content Placeholder 2"/>
          <p:cNvSpPr>
            <a:spLocks noGrp="1"/>
          </p:cNvSpPr>
          <p:nvPr>
            <p:ph idx="1"/>
          </p:nvPr>
        </p:nvSpPr>
        <p:spPr>
          <a:xfrm>
            <a:off x="0" y="1524000"/>
            <a:ext cx="9144000" cy="5334000"/>
          </a:xfrm>
        </p:spPr>
        <p:txBody>
          <a:bodyPr>
            <a:normAutofit fontScale="70000" lnSpcReduction="20000"/>
          </a:bodyPr>
          <a:lstStyle/>
          <a:p>
            <a:r>
              <a:rPr lang="en-US" dirty="0" smtClean="0"/>
              <a:t>Previously, in Beowulf</a:t>
            </a:r>
          </a:p>
          <a:p>
            <a:pPr lvl="1"/>
            <a:r>
              <a:rPr lang="en-US" dirty="0" smtClean="0"/>
              <a:t>Hrothgar, king of the Danes, had many victories in battle, and built the mead hall, </a:t>
            </a:r>
            <a:r>
              <a:rPr lang="en-US" dirty="0" err="1" smtClean="0"/>
              <a:t>Heorot</a:t>
            </a:r>
            <a:r>
              <a:rPr lang="en-US" dirty="0" smtClean="0"/>
              <a:t>, to celebrate those victories.</a:t>
            </a:r>
          </a:p>
          <a:p>
            <a:pPr lvl="1"/>
            <a:r>
              <a:rPr lang="en-US" dirty="0" smtClean="0"/>
              <a:t>Grendel, monster, descendent of biblical Cain and the crime of murder, wrecks </a:t>
            </a:r>
            <a:r>
              <a:rPr lang="en-US" dirty="0" err="1" smtClean="0"/>
              <a:t>Heorot</a:t>
            </a:r>
            <a:r>
              <a:rPr lang="en-US" dirty="0" smtClean="0"/>
              <a:t> and kills / eats many thanes.</a:t>
            </a:r>
          </a:p>
          <a:p>
            <a:pPr lvl="1"/>
            <a:r>
              <a:rPr lang="en-US" dirty="0" smtClean="0"/>
              <a:t>After many years of carnage, Beowulf hears of their plight, and comes to offer his aide.</a:t>
            </a:r>
          </a:p>
          <a:p>
            <a:pPr lvl="1"/>
            <a:r>
              <a:rPr lang="en-US" dirty="0" smtClean="0"/>
              <a:t>Hrothgar and many of the Danes are happy to see him.</a:t>
            </a:r>
          </a:p>
          <a:p>
            <a:pPr lvl="1"/>
            <a:r>
              <a:rPr lang="en-US" dirty="0" err="1" smtClean="0"/>
              <a:t>Unferth</a:t>
            </a:r>
            <a:r>
              <a:rPr lang="en-US" dirty="0" smtClean="0"/>
              <a:t>, Hrothgar’s thane and advisor, is not happy.</a:t>
            </a:r>
          </a:p>
          <a:p>
            <a:pPr lvl="2"/>
            <a:r>
              <a:rPr lang="en-US" dirty="0" smtClean="0"/>
              <a:t>He is a mean drunk.</a:t>
            </a:r>
          </a:p>
          <a:p>
            <a:pPr lvl="2"/>
            <a:r>
              <a:rPr lang="en-US" dirty="0" smtClean="0"/>
              <a:t>He hates anyone better than him.</a:t>
            </a:r>
          </a:p>
          <a:p>
            <a:pPr lvl="2"/>
            <a:r>
              <a:rPr lang="en-US" dirty="0" smtClean="0"/>
              <a:t>Essentially, as a thane, it’s his job to protect the people.</a:t>
            </a:r>
          </a:p>
          <a:p>
            <a:pPr lvl="3"/>
            <a:r>
              <a:rPr lang="en-US" dirty="0" smtClean="0"/>
              <a:t>Beowulf’s coming in from out of town to do his job for him.</a:t>
            </a:r>
          </a:p>
          <a:p>
            <a:pPr lvl="1"/>
            <a:r>
              <a:rPr lang="en-US" dirty="0" err="1" smtClean="0"/>
              <a:t>Unferth</a:t>
            </a:r>
            <a:r>
              <a:rPr lang="en-US" dirty="0" smtClean="0"/>
              <a:t> accuses Beowulf of risking his life needlessly against </a:t>
            </a:r>
            <a:r>
              <a:rPr lang="en-US" dirty="0" err="1" smtClean="0"/>
              <a:t>Brecca</a:t>
            </a:r>
            <a:r>
              <a:rPr lang="en-US" dirty="0" smtClean="0"/>
              <a:t>, mighty man of the </a:t>
            </a:r>
            <a:r>
              <a:rPr lang="en-US" dirty="0" err="1" smtClean="0"/>
              <a:t>Brondings</a:t>
            </a:r>
            <a:r>
              <a:rPr lang="en-US" dirty="0" smtClean="0"/>
              <a:t>, in a swimming race out on the open sea.</a:t>
            </a:r>
          </a:p>
          <a:p>
            <a:pPr lvl="1"/>
            <a:r>
              <a:rPr lang="en-US" dirty="0" smtClean="0"/>
              <a:t>Additionally, </a:t>
            </a:r>
            <a:r>
              <a:rPr lang="en-US" dirty="0" err="1" smtClean="0"/>
              <a:t>Unferth</a:t>
            </a:r>
            <a:r>
              <a:rPr lang="en-US" dirty="0" smtClean="0"/>
              <a:t> accuses Beowulf of losing that swimming match and thus, being too afraid to wait for Grendel all night.</a:t>
            </a:r>
          </a:p>
          <a:p>
            <a:pPr lvl="1"/>
            <a:r>
              <a:rPr lang="en-US" dirty="0" smtClean="0"/>
              <a:t>Beowulf shows restraint by not punching </a:t>
            </a:r>
            <a:r>
              <a:rPr lang="en-US" dirty="0" err="1" smtClean="0"/>
              <a:t>Unferth</a:t>
            </a:r>
            <a:r>
              <a:rPr lang="en-US" dirty="0"/>
              <a:t> </a:t>
            </a:r>
            <a:r>
              <a:rPr lang="en-US" dirty="0" smtClean="0"/>
              <a:t>for his remarks.  He is here to do more important things.</a:t>
            </a:r>
          </a:p>
          <a:p>
            <a:pPr lvl="1"/>
            <a:r>
              <a:rPr lang="en-US" dirty="0" smtClean="0"/>
              <a:t>Additionally, Beowulf claims that he lost the swimming match only because there were </a:t>
            </a:r>
            <a:r>
              <a:rPr lang="en-US" dirty="0" err="1" smtClean="0"/>
              <a:t>nicors</a:t>
            </a:r>
            <a:r>
              <a:rPr lang="en-US" dirty="0" smtClean="0"/>
              <a:t> – sea monsters.  He claims to have killed nine of them, then asks why he hasn’t heard any mighty tales of </a:t>
            </a:r>
            <a:r>
              <a:rPr lang="en-US" dirty="0" err="1" smtClean="0"/>
              <a:t>Unferth</a:t>
            </a:r>
            <a:r>
              <a:rPr lang="en-US" dirty="0" smtClean="0"/>
              <a:t> killing monsters.</a:t>
            </a:r>
          </a:p>
          <a:p>
            <a:pPr lvl="1"/>
            <a:r>
              <a:rPr lang="en-US" dirty="0" smtClean="0"/>
              <a:t>Lastly, Beowulf revealed that </a:t>
            </a:r>
            <a:r>
              <a:rPr lang="en-US" dirty="0" err="1" smtClean="0"/>
              <a:t>Unferth</a:t>
            </a:r>
            <a:r>
              <a:rPr lang="en-US" dirty="0" smtClean="0"/>
              <a:t> might not be famous for fighting, but he is famous for killing his own brothers (</a:t>
            </a:r>
            <a:r>
              <a:rPr lang="en-US" dirty="0" err="1" smtClean="0"/>
              <a:t>kinslaying</a:t>
            </a:r>
            <a:r>
              <a:rPr lang="en-US" dirty="0" smtClean="0"/>
              <a:t> was a big taboo / crime in Viking culture).</a:t>
            </a:r>
          </a:p>
          <a:p>
            <a:pPr lvl="1"/>
            <a:r>
              <a:rPr lang="en-US" dirty="0" smtClean="0"/>
              <a:t>Beowulf ended by stating Grendel is not afraid of the likes of </a:t>
            </a:r>
            <a:r>
              <a:rPr lang="en-US" dirty="0" err="1" smtClean="0"/>
              <a:t>Unferth</a:t>
            </a:r>
            <a:r>
              <a:rPr lang="en-US" dirty="0" smtClean="0"/>
              <a:t>; however, Grendel would find there is a “new sheriff in town,” so to speak.  In the morning, they should all expect to find a dead Grendel and a very much alive Beowulf.</a:t>
            </a:r>
          </a:p>
          <a:p>
            <a:pPr lvl="1"/>
            <a:r>
              <a:rPr lang="en-US" dirty="0" smtClean="0"/>
              <a:t>Beowulf then made good on all of his boasts.  He fought Grendel.  He won.  Tearing off Grendel’s arm with his bear hands, he mounted the arm on the wall as a new trophy for </a:t>
            </a:r>
            <a:r>
              <a:rPr lang="en-US" dirty="0" err="1" smtClean="0"/>
              <a:t>Heorot</a:t>
            </a:r>
            <a:r>
              <a:rPr lang="en-US" dirty="0" smtClean="0"/>
              <a:t>.  Grende</a:t>
            </a:r>
            <a:r>
              <a:rPr lang="en-US" dirty="0" smtClean="0"/>
              <a:t>l ran home, bleeding to death, dying in the under-water cave that is his lair.  Afterward, everyone celebrated Beowulf’s victory, and </a:t>
            </a:r>
            <a:r>
              <a:rPr lang="en-US" dirty="0" err="1" smtClean="0"/>
              <a:t>Unferth</a:t>
            </a:r>
            <a:r>
              <a:rPr lang="en-US" dirty="0" smtClean="0"/>
              <a:t> was proven wrong.</a:t>
            </a:r>
            <a:endParaRPr lang="en-US" dirty="0" smtClean="0"/>
          </a:p>
        </p:txBody>
      </p:sp>
    </p:spTree>
    <p:extLst>
      <p:ext uri="{BB962C8B-B14F-4D97-AF65-F5344CB8AC3E}">
        <p14:creationId xmlns:p14="http://schemas.microsoft.com/office/powerpoint/2010/main" val="234154881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355</TotalTime>
  <Words>2308</Words>
  <Application>Microsoft Office PowerPoint</Application>
  <PresentationFormat>On-screen Show (4:3)</PresentationFormat>
  <Paragraphs>147</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Trebuchet MS</vt:lpstr>
      <vt:lpstr>Wingdings 3</vt:lpstr>
      <vt:lpstr>Facet</vt:lpstr>
      <vt:lpstr>1.2.4 - Lecture</vt:lpstr>
      <vt:lpstr>Unit 1 – Week 2 – Day 4 - Lecture</vt:lpstr>
      <vt:lpstr>Grammar – Verbs – Day 4</vt:lpstr>
      <vt:lpstr>Vocabulary - List 2</vt:lpstr>
      <vt:lpstr>Vocabulary List 2 – Words 1-5</vt:lpstr>
      <vt:lpstr>Vocabulary List 2 – Words 6-10</vt:lpstr>
      <vt:lpstr>Vocabulary List 2 – Words 11-15</vt:lpstr>
      <vt:lpstr>Vocabulary List 1 – Words 16-20</vt:lpstr>
      <vt:lpstr>Literature - Week 2</vt:lpstr>
      <vt:lpstr>Literature - Week 2 – Study Guide</vt:lpstr>
      <vt:lpstr>Literature – Week 2 – Beowulf Reading</vt:lpstr>
      <vt:lpstr>Writing - Week 2 – Journal Reflections - Reminder</vt:lpstr>
      <vt:lpstr>Writing for Week 2 – Journal Topics</vt:lpstr>
      <vt:lpstr>In 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Grammar Lessons – Week 1</dc:title>
  <dc:creator>Lenny Valentine</dc:creator>
  <cp:lastModifiedBy>Windows User</cp:lastModifiedBy>
  <cp:revision>35</cp:revision>
  <dcterms:created xsi:type="dcterms:W3CDTF">2006-08-16T00:00:00Z</dcterms:created>
  <dcterms:modified xsi:type="dcterms:W3CDTF">2020-08-25T18:55:19Z</dcterms:modified>
</cp:coreProperties>
</file>