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8" r:id="rId4"/>
    <p:sldId id="268" r:id="rId5"/>
    <p:sldId id="291" r:id="rId6"/>
    <p:sldId id="292" r:id="rId7"/>
    <p:sldId id="271" r:id="rId8"/>
    <p:sldId id="272" r:id="rId9"/>
    <p:sldId id="282" r:id="rId10"/>
    <p:sldId id="289" r:id="rId11"/>
    <p:sldId id="290" r:id="rId12"/>
    <p:sldId id="27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1.2.4 - Lecture</a:t>
            </a:r>
            <a:endParaRPr lang="en-US" dirty="0"/>
          </a:p>
        </p:txBody>
      </p:sp>
      <p:sp>
        <p:nvSpPr>
          <p:cNvPr id="3" name="Subtitle 2"/>
          <p:cNvSpPr>
            <a:spLocks noGrp="1"/>
          </p:cNvSpPr>
          <p:nvPr>
            <p:ph type="subTitle" idx="1"/>
          </p:nvPr>
        </p:nvSpPr>
        <p:spPr/>
        <p:txBody>
          <a:bodyPr/>
          <a:lstStyle/>
          <a:p>
            <a:r>
              <a:rPr lang="en-US" dirty="0" smtClean="0"/>
              <a:t>Lessons for Unit 1, Week 2, Day 4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Journal Reflections - Reminder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week, we do a bit of grammar, vocabulary, literature, and writing.</a:t>
            </a:r>
          </a:p>
          <a:p>
            <a:r>
              <a:rPr lang="en-US" dirty="0" smtClean="0"/>
              <a:t>Each week, unless a major writing assignment is due (i.e. a paper or project), you will have a journal writing assignment.</a:t>
            </a:r>
          </a:p>
          <a:p>
            <a:r>
              <a:rPr lang="en-US" dirty="0" smtClean="0"/>
              <a:t>Journal assignments are short written responses in answer to a question, generally relating to that week’s readings / topics.</a:t>
            </a:r>
          </a:p>
          <a:p>
            <a:r>
              <a:rPr lang="en-US" dirty="0" smtClean="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p>
          <a:p>
            <a:r>
              <a:rPr lang="en-US" dirty="0" smtClean="0"/>
              <a:t>I might mark or comment on various things, but this is typically to help you improve for next time, and eventually, for the essays, where such things really count.</a:t>
            </a:r>
          </a:p>
        </p:txBody>
      </p:sp>
    </p:spTree>
    <p:extLst>
      <p:ext uri="{BB962C8B-B14F-4D97-AF65-F5344CB8AC3E}">
        <p14:creationId xmlns:p14="http://schemas.microsoft.com/office/powerpoint/2010/main" val="236297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Week 2 – Journal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 – What are your thoughts on this week’s readings?</a:t>
            </a:r>
          </a:p>
          <a:p>
            <a:endParaRPr lang="en-US" dirty="0"/>
          </a:p>
          <a:p>
            <a:r>
              <a:rPr lang="en-US" dirty="0" smtClean="0"/>
              <a:t>Option 2 – In Beowulf this week, we’re reading about a story that has heroes fighting magical monsters on the surface, but a lesson about vengeance beneath the surface.  What’s another story you’re familiar with that has fantasy on the surface, but a deeper real-world meaning beneath the surface?</a:t>
            </a:r>
          </a:p>
          <a:p>
            <a:endParaRPr lang="en-US" dirty="0"/>
          </a:p>
          <a:p>
            <a:r>
              <a:rPr lang="en-US" dirty="0" smtClean="0"/>
              <a:t>Option 3 – How is balancing online classes with the rest of your daily life going?  Do you have to juggle a job or housework or other such things on top of it? </a:t>
            </a:r>
            <a:endParaRPr lang="en-US" dirty="0"/>
          </a:p>
        </p:txBody>
      </p:sp>
    </p:spTree>
    <p:extLst>
      <p:ext uri="{BB962C8B-B14F-4D97-AF65-F5344CB8AC3E}">
        <p14:creationId xmlns:p14="http://schemas.microsoft.com/office/powerpoint/2010/main" val="57022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we’re reading Beowulf.  Continue along with the passages, answering the study guide questions as you go along.  Use that information on each day’s exercises and the weekly quiz.</a:t>
            </a:r>
          </a:p>
          <a:p>
            <a:r>
              <a:rPr lang="en-US" dirty="0" smtClean="0"/>
              <a:t>Today in writing, we re-iterated the journal 2 assignment.  Be sure to complete that in today’s exercises.</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4 -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 Beowulf - Continued</a:t>
            </a:r>
          </a:p>
          <a:p>
            <a:pPr lvl="1"/>
            <a:r>
              <a:rPr lang="en-US" dirty="0" smtClean="0"/>
              <a:t>Writing – Journal 2 Reminder</a:t>
            </a:r>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 Verbs – Day 4</a:t>
            </a:r>
            <a:endParaRPr lang="en-US" dirty="0"/>
          </a:p>
        </p:txBody>
      </p:sp>
      <p:sp>
        <p:nvSpPr>
          <p:cNvPr id="3" name="Content Placeholder 2"/>
          <p:cNvSpPr>
            <a:spLocks noGrp="1"/>
          </p:cNvSpPr>
          <p:nvPr>
            <p:ph idx="1"/>
          </p:nvPr>
        </p:nvSpPr>
        <p:spPr/>
        <p:txBody>
          <a:bodyPr/>
          <a:lstStyle/>
          <a:p>
            <a:r>
              <a:rPr lang="en-US" dirty="0" smtClean="0"/>
              <a:t>Today, there’s no new material on verbs.</a:t>
            </a:r>
          </a:p>
          <a:p>
            <a:r>
              <a:rPr lang="en-US" dirty="0" smtClean="0"/>
              <a:t>Review verb concepts from days 1 – 3, instead.</a:t>
            </a:r>
          </a:p>
          <a:p>
            <a:r>
              <a:rPr lang="en-US" dirty="0" smtClean="0"/>
              <a:t>Today’s grammar portion of the exercises will pertain to days 1 – 3 of verbs.</a:t>
            </a:r>
            <a:endParaRPr lang="en-US" dirty="0"/>
          </a:p>
        </p:txBody>
      </p:sp>
    </p:spTree>
    <p:extLst>
      <p:ext uri="{BB962C8B-B14F-4D97-AF65-F5344CB8AC3E}">
        <p14:creationId xmlns:p14="http://schemas.microsoft.com/office/powerpoint/2010/main" val="278757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Assail - (Verb) - To attack vigorously or violently; to assault.</a:t>
            </a:r>
          </a:p>
          <a:p>
            <a:pPr marL="0" indent="0">
              <a:buNone/>
            </a:pPr>
            <a:r>
              <a:rPr lang="en-US" dirty="0"/>
              <a:t>Example - The warrior </a:t>
            </a:r>
            <a:r>
              <a:rPr lang="en-US" u="sng" dirty="0"/>
              <a:t>assail</a:t>
            </a:r>
            <a:r>
              <a:rPr lang="en-US" dirty="0"/>
              <a:t>ed the fortress where the evil wizard lived.</a:t>
            </a:r>
          </a:p>
          <a:p>
            <a:pPr marL="0" indent="0">
              <a:buNone/>
            </a:pPr>
            <a:r>
              <a:rPr lang="en-US" dirty="0"/>
              <a:t>Synonyms - Attack, assault, beset.				Antonyms - Uphold, protect, preserve.</a:t>
            </a:r>
          </a:p>
          <a:p>
            <a:pPr marL="0" indent="0">
              <a:buNone/>
            </a:pPr>
            <a:r>
              <a:rPr lang="en-US" dirty="0"/>
              <a:t> </a:t>
            </a:r>
          </a:p>
          <a:p>
            <a:pPr marL="0" indent="0">
              <a:buNone/>
            </a:pPr>
            <a:r>
              <a:rPr lang="en-US" dirty="0"/>
              <a:t>2.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3.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4.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5.	Extol - (Verb) - to praise highly; laud; eulogize.</a:t>
            </a:r>
          </a:p>
          <a:p>
            <a:pPr marL="0" indent="0">
              <a:buNone/>
            </a:pPr>
            <a:r>
              <a:rPr lang="en-US" dirty="0"/>
              <a:t>Example - Mary-Lou liked the cake so much she </a:t>
            </a:r>
            <a:r>
              <a:rPr lang="en-US" u="sng" dirty="0"/>
              <a:t>extolled</a:t>
            </a:r>
            <a:r>
              <a:rPr lang="en-US" dirty="0"/>
              <a:t> the baker’s skills aloud.</a:t>
            </a:r>
          </a:p>
          <a:p>
            <a:pPr marL="0" indent="0">
              <a:buNone/>
            </a:pPr>
            <a:r>
              <a:rPr lang="en-US" dirty="0"/>
              <a:t>Synonyms - Praise, laud, acclaim, exalt.			Antonyms - Censure, condemn, criticize.</a:t>
            </a:r>
          </a:p>
        </p:txBody>
      </p:sp>
    </p:spTree>
    <p:extLst>
      <p:ext uri="{BB962C8B-B14F-4D97-AF65-F5344CB8AC3E}">
        <p14:creationId xmlns:p14="http://schemas.microsoft.com/office/powerpoint/2010/main" val="1329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6.	Furl - (Verb) - to gather into a compact roll and bind securely, as with a sail or flag.</a:t>
            </a:r>
          </a:p>
          <a:p>
            <a:pPr marL="0" indent="0">
              <a:buNone/>
            </a:pPr>
            <a:r>
              <a:rPr lang="en-US" dirty="0"/>
              <a:t>Example - Since he was finished wrapping the present, the man </a:t>
            </a:r>
            <a:r>
              <a:rPr lang="en-US" u="sng" dirty="0"/>
              <a:t>furled</a:t>
            </a:r>
            <a:r>
              <a:rPr lang="en-US" dirty="0"/>
              <a:t> the excess wrapping paper.</a:t>
            </a:r>
          </a:p>
          <a:p>
            <a:pPr marL="0" indent="0">
              <a:buNone/>
            </a:pPr>
            <a:r>
              <a:rPr lang="en-US" dirty="0"/>
              <a:t>Synonyms - Curl, roll, roll up.				Antonyms - Unroll, unfurl, uncurl.</a:t>
            </a:r>
          </a:p>
          <a:p>
            <a:pPr marL="0" indent="0">
              <a:buNone/>
            </a:pPr>
            <a:r>
              <a:rPr lang="en-US" dirty="0"/>
              <a:t> </a:t>
            </a:r>
          </a:p>
          <a:p>
            <a:pPr marL="0" indent="0">
              <a:buNone/>
            </a:pPr>
            <a:r>
              <a:rPr lang="en-US" dirty="0"/>
              <a:t>7.	Lavish - (Adjective) - Occurring in excessive, profuse, or extravagant ways.</a:t>
            </a:r>
          </a:p>
          <a:p>
            <a:pPr marL="0" indent="0">
              <a:buNone/>
            </a:pPr>
            <a:r>
              <a:rPr lang="en-US" dirty="0"/>
              <a:t>Example - Joe-Bob thought Myrtle’s gift of a brand new car was far too </a:t>
            </a:r>
            <a:r>
              <a:rPr lang="en-US" u="sng" dirty="0"/>
              <a:t>lavish</a:t>
            </a:r>
            <a:r>
              <a:rPr lang="en-US" dirty="0"/>
              <a:t> for a first date.</a:t>
            </a:r>
          </a:p>
          <a:p>
            <a:pPr marL="0" indent="0">
              <a:buNone/>
            </a:pPr>
            <a:r>
              <a:rPr lang="en-US" dirty="0"/>
              <a:t>Synonyms - Excessive, profuse, extravagant.		Antonyms - Austere, stingy, wanting.</a:t>
            </a:r>
          </a:p>
          <a:p>
            <a:pPr marL="0" indent="0">
              <a:buNone/>
            </a:pPr>
            <a:r>
              <a:rPr lang="en-US" dirty="0"/>
              <a:t> </a:t>
            </a:r>
          </a:p>
          <a:p>
            <a:pPr marL="0" indent="0">
              <a:buNone/>
            </a:pPr>
            <a:r>
              <a:rPr lang="en-US" dirty="0"/>
              <a:t>8.	Resolute - (Adjective) - firmly resolved or determined; set in purpose or opinion.</a:t>
            </a:r>
          </a:p>
          <a:p>
            <a:pPr marL="0" indent="0">
              <a:buNone/>
            </a:pPr>
            <a:r>
              <a:rPr lang="en-US" dirty="0"/>
              <a:t>Example - Suzie kept trying to win, as she was </a:t>
            </a:r>
            <a:r>
              <a:rPr lang="en-US" u="sng" dirty="0"/>
              <a:t>resolute</a:t>
            </a:r>
            <a:r>
              <a:rPr lang="en-US" dirty="0"/>
              <a:t>. </a:t>
            </a:r>
          </a:p>
          <a:p>
            <a:pPr marL="0" indent="0">
              <a:buNone/>
            </a:pPr>
            <a:r>
              <a:rPr lang="en-US" dirty="0"/>
              <a:t>Synonyms - Resolved, determined, set.			Antonyms - Fearful, surrendering, yielding.	</a:t>
            </a:r>
          </a:p>
          <a:p>
            <a:pPr marL="0" indent="0">
              <a:buNone/>
            </a:pPr>
            <a:r>
              <a:rPr lang="en-US" dirty="0"/>
              <a:t> </a:t>
            </a:r>
          </a:p>
          <a:p>
            <a:pPr marL="0" indent="0">
              <a:buNone/>
            </a:pPr>
            <a:r>
              <a:rPr lang="en-US" dirty="0"/>
              <a:t>9.	Vehemently - (Adverb) - characterized by rancor or anger; violent.</a:t>
            </a:r>
          </a:p>
          <a:p>
            <a:pPr marL="0" indent="0">
              <a:buNone/>
            </a:pPr>
            <a:r>
              <a:rPr lang="en-US" dirty="0"/>
              <a:t>Example - After being slapped across the face a few times, the alligator snapped </a:t>
            </a:r>
            <a:r>
              <a:rPr lang="en-US" u="sng" dirty="0"/>
              <a:t>vehemently </a:t>
            </a:r>
            <a:r>
              <a:rPr lang="en-US" dirty="0"/>
              <a:t>at the foolish man.</a:t>
            </a:r>
          </a:p>
          <a:p>
            <a:pPr marL="0" indent="0">
              <a:buNone/>
            </a:pPr>
            <a:r>
              <a:rPr lang="en-US" dirty="0"/>
              <a:t>Synonyms - Angrily, fiercely, viciously.			Antonyms - Calmly, gently, mildly, tamely.</a:t>
            </a:r>
          </a:p>
          <a:p>
            <a:pPr marL="0" indent="0">
              <a:buNone/>
            </a:pPr>
            <a:r>
              <a:rPr lang="en-US" dirty="0"/>
              <a:t> </a:t>
            </a:r>
          </a:p>
          <a:p>
            <a:pPr marL="0" indent="0">
              <a:buNone/>
            </a:pPr>
            <a:r>
              <a:rPr lang="en-US" dirty="0"/>
              <a:t>10.	Welkin - the sky; the vault of heaven.</a:t>
            </a:r>
          </a:p>
          <a:p>
            <a:pPr marL="0" indent="0">
              <a:buNone/>
            </a:pPr>
            <a:r>
              <a:rPr lang="en-US" dirty="0"/>
              <a:t>Example - Clouds and birds and a shining sun were all that stood against the blue </a:t>
            </a:r>
            <a:r>
              <a:rPr lang="en-US" u="sng" dirty="0"/>
              <a:t>welkin</a:t>
            </a:r>
            <a:r>
              <a:rPr lang="en-US" dirty="0"/>
              <a:t> above.</a:t>
            </a:r>
          </a:p>
          <a:p>
            <a:pPr marL="0" indent="0">
              <a:buNone/>
            </a:pPr>
            <a:r>
              <a:rPr lang="en-US" dirty="0"/>
              <a:t>Synonyms - sky, heavens.				Antonym - Ground, earth.</a:t>
            </a:r>
          </a:p>
        </p:txBody>
      </p:sp>
    </p:spTree>
    <p:extLst>
      <p:ext uri="{BB962C8B-B14F-4D97-AF65-F5344CB8AC3E}">
        <p14:creationId xmlns:p14="http://schemas.microsoft.com/office/powerpoint/2010/main" val="3581538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a:xfrm>
            <a:off x="0" y="1524000"/>
            <a:ext cx="9144000" cy="5334000"/>
          </a:xfrm>
        </p:spPr>
        <p:txBody>
          <a:bodyPr>
            <a:normAutofit fontScale="70000" lnSpcReduction="20000"/>
          </a:bodyPr>
          <a:lstStyle/>
          <a:p>
            <a:r>
              <a:rPr lang="en-US" dirty="0" smtClean="0"/>
              <a:t>Previously, in Beowulf</a:t>
            </a:r>
          </a:p>
          <a:p>
            <a:pPr lvl="1"/>
            <a:r>
              <a:rPr lang="en-US" dirty="0" smtClean="0"/>
              <a:t>Hrothgar, king of the Danes, had many victories in battle, and built the mead hall, </a:t>
            </a:r>
            <a:r>
              <a:rPr lang="en-US" dirty="0" err="1" smtClean="0"/>
              <a:t>Heorot</a:t>
            </a:r>
            <a:r>
              <a:rPr lang="en-US" dirty="0" smtClean="0"/>
              <a:t>, to celebrate those victories.</a:t>
            </a:r>
          </a:p>
          <a:p>
            <a:pPr lvl="1"/>
            <a:r>
              <a:rPr lang="en-US" dirty="0" smtClean="0"/>
              <a:t>Grendel, monster, descendent of biblical Cain and the crime of murder, wrecks </a:t>
            </a:r>
            <a:r>
              <a:rPr lang="en-US" dirty="0" err="1" smtClean="0"/>
              <a:t>Heorot</a:t>
            </a:r>
            <a:r>
              <a:rPr lang="en-US" dirty="0" smtClean="0"/>
              <a:t> and kills / eats many thanes.</a:t>
            </a:r>
          </a:p>
          <a:p>
            <a:pPr lvl="1"/>
            <a:r>
              <a:rPr lang="en-US" dirty="0" smtClean="0"/>
              <a:t>After many years of carnage, Beowulf hears of their plight, and comes to offer his aide.</a:t>
            </a:r>
          </a:p>
          <a:p>
            <a:pPr lvl="1"/>
            <a:r>
              <a:rPr lang="en-US" dirty="0" smtClean="0"/>
              <a:t>Hrothgar and many of the Danes are happy to see him.</a:t>
            </a:r>
          </a:p>
          <a:p>
            <a:pPr lvl="1"/>
            <a:r>
              <a:rPr lang="en-US" dirty="0" err="1" smtClean="0"/>
              <a:t>Unferth</a:t>
            </a:r>
            <a:r>
              <a:rPr lang="en-US" dirty="0" smtClean="0"/>
              <a:t>, Hrothgar’s thane and advisor, is not happy.</a:t>
            </a:r>
          </a:p>
          <a:p>
            <a:pPr lvl="2"/>
            <a:r>
              <a:rPr lang="en-US" dirty="0" smtClean="0"/>
              <a:t>He is a mean drunk.</a:t>
            </a:r>
          </a:p>
          <a:p>
            <a:pPr lvl="2"/>
            <a:r>
              <a:rPr lang="en-US" dirty="0" smtClean="0"/>
              <a:t>He hates anyone better than him.</a:t>
            </a:r>
          </a:p>
          <a:p>
            <a:pPr lvl="2"/>
            <a:r>
              <a:rPr lang="en-US" dirty="0" smtClean="0"/>
              <a:t>Essentially, as a thane, it’s his job to protect the people.</a:t>
            </a:r>
          </a:p>
          <a:p>
            <a:pPr lvl="3"/>
            <a:r>
              <a:rPr lang="en-US" dirty="0" smtClean="0"/>
              <a:t>Beowulf’s coming in from out of town to do his job for him.</a:t>
            </a:r>
          </a:p>
          <a:p>
            <a:pPr lvl="1"/>
            <a:r>
              <a:rPr lang="en-US" dirty="0" err="1" smtClean="0"/>
              <a:t>Unferth</a:t>
            </a:r>
            <a:r>
              <a:rPr lang="en-US" dirty="0" smtClean="0"/>
              <a:t> accuses Beowulf of risking his life needlessly against </a:t>
            </a:r>
            <a:r>
              <a:rPr lang="en-US" dirty="0" err="1" smtClean="0"/>
              <a:t>Brecca</a:t>
            </a:r>
            <a:r>
              <a:rPr lang="en-US" dirty="0" smtClean="0"/>
              <a:t>, mighty man of the </a:t>
            </a:r>
            <a:r>
              <a:rPr lang="en-US" dirty="0" err="1" smtClean="0"/>
              <a:t>Brondings</a:t>
            </a:r>
            <a:r>
              <a:rPr lang="en-US" dirty="0" smtClean="0"/>
              <a:t>, in a swimming race out on the open sea.</a:t>
            </a:r>
          </a:p>
          <a:p>
            <a:pPr lvl="1"/>
            <a:r>
              <a:rPr lang="en-US" dirty="0" smtClean="0"/>
              <a:t>Additionally, </a:t>
            </a:r>
            <a:r>
              <a:rPr lang="en-US" dirty="0" err="1" smtClean="0"/>
              <a:t>Unferth</a:t>
            </a:r>
            <a:r>
              <a:rPr lang="en-US" dirty="0" smtClean="0"/>
              <a:t> accuses Beowulf of losing that swimming match and thus, being too afraid to wait for Grendel all night.</a:t>
            </a:r>
          </a:p>
          <a:p>
            <a:pPr lvl="1"/>
            <a:r>
              <a:rPr lang="en-US" dirty="0" smtClean="0"/>
              <a:t>Beowulf shows restraint by not punching </a:t>
            </a:r>
            <a:r>
              <a:rPr lang="en-US" dirty="0" err="1" smtClean="0"/>
              <a:t>Unferth</a:t>
            </a:r>
            <a:r>
              <a:rPr lang="en-US" dirty="0"/>
              <a:t> </a:t>
            </a:r>
            <a:r>
              <a:rPr lang="en-US" dirty="0" smtClean="0"/>
              <a:t>for his remarks.  He is here to do more important things.</a:t>
            </a:r>
          </a:p>
          <a:p>
            <a:pPr lvl="1"/>
            <a:r>
              <a:rPr lang="en-US" dirty="0" smtClean="0"/>
              <a:t>Additionally, Beowulf claims that he lost the swimming match only because there were </a:t>
            </a:r>
            <a:r>
              <a:rPr lang="en-US" dirty="0" err="1" smtClean="0"/>
              <a:t>nicors</a:t>
            </a:r>
            <a:r>
              <a:rPr lang="en-US" dirty="0" smtClean="0"/>
              <a:t> – sea monsters.  He claims to have killed nine of them, then asks why he hasn’t heard any mighty tales of </a:t>
            </a:r>
            <a:r>
              <a:rPr lang="en-US" dirty="0" err="1" smtClean="0"/>
              <a:t>Unferth</a:t>
            </a:r>
            <a:r>
              <a:rPr lang="en-US" dirty="0" smtClean="0"/>
              <a:t> killing monsters.</a:t>
            </a:r>
          </a:p>
          <a:p>
            <a:pPr lvl="1"/>
            <a:r>
              <a:rPr lang="en-US" dirty="0" smtClean="0"/>
              <a:t>Lastly, Beowulf revealed that </a:t>
            </a:r>
            <a:r>
              <a:rPr lang="en-US" dirty="0" err="1" smtClean="0"/>
              <a:t>Unferth</a:t>
            </a:r>
            <a:r>
              <a:rPr lang="en-US" dirty="0" smtClean="0"/>
              <a:t> might not be famous for fighting, but he is famous for killing his own brothers (</a:t>
            </a:r>
            <a:r>
              <a:rPr lang="en-US" dirty="0" err="1" smtClean="0"/>
              <a:t>kinslaying</a:t>
            </a:r>
            <a:r>
              <a:rPr lang="en-US" dirty="0" smtClean="0"/>
              <a:t> was a big taboo / crime in Viking culture).</a:t>
            </a:r>
          </a:p>
          <a:p>
            <a:pPr lvl="1"/>
            <a:r>
              <a:rPr lang="en-US" dirty="0" smtClean="0"/>
              <a:t>Beowulf ended by stating Grendel is not afraid of the likes of </a:t>
            </a:r>
            <a:r>
              <a:rPr lang="en-US" dirty="0" err="1" smtClean="0"/>
              <a:t>Unferth</a:t>
            </a:r>
            <a:r>
              <a:rPr lang="en-US" dirty="0" smtClean="0"/>
              <a:t>; however, Grendel would find there is a “new sheriff in town,” so to speak.  In the morning, they should all expect to find a dead Grendel and a very much alive Beowulf.</a:t>
            </a:r>
          </a:p>
          <a:p>
            <a:pPr lvl="1"/>
            <a:r>
              <a:rPr lang="en-US" dirty="0" smtClean="0"/>
              <a:t>Beowulf then made good on all of his boasts.  He fought Grendel.  He won.  Tearing off Grendel’s arm with his bear hands, he mounted the arm on the wall as a new trophy for </a:t>
            </a:r>
            <a:r>
              <a:rPr lang="en-US" dirty="0" err="1" smtClean="0"/>
              <a:t>Heorot</a:t>
            </a:r>
            <a:r>
              <a:rPr lang="en-US" dirty="0" smtClean="0"/>
              <a:t>.  Grendel ran home, bleeding to death, dying in the under-water cave that is his lair.  Afterward, everyone celebrated Beowulf’s victory, and </a:t>
            </a:r>
            <a:r>
              <a:rPr lang="en-US" dirty="0" err="1" smtClean="0"/>
              <a:t>Unferth</a:t>
            </a:r>
            <a:r>
              <a:rPr lang="en-US" dirty="0" smtClean="0"/>
              <a:t> was proven wrong.</a:t>
            </a:r>
          </a:p>
        </p:txBody>
      </p:sp>
    </p:spTree>
    <p:extLst>
      <p:ext uri="{BB962C8B-B14F-4D97-AF65-F5344CB8AC3E}">
        <p14:creationId xmlns:p14="http://schemas.microsoft.com/office/powerpoint/2010/main" val="234154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There is no new reading today.</a:t>
            </a:r>
          </a:p>
          <a:p>
            <a:r>
              <a:rPr lang="en-US" dirty="0" smtClean="0"/>
              <a:t>Instead, use this time to look over the Beowulf readings for this week, so far, and look for examples of the following Anglo-Saxon virtues / values:</a:t>
            </a:r>
          </a:p>
          <a:p>
            <a:pPr lvl="1"/>
            <a:r>
              <a:rPr lang="en-US" dirty="0" smtClean="0"/>
              <a:t>What is one example of Beowulf showing strength?</a:t>
            </a:r>
          </a:p>
          <a:p>
            <a:pPr lvl="1"/>
            <a:r>
              <a:rPr lang="en-US" dirty="0" smtClean="0"/>
              <a:t>What is one example of Beowulf showing courage?</a:t>
            </a:r>
          </a:p>
          <a:p>
            <a:pPr lvl="1"/>
            <a:r>
              <a:rPr lang="en-US" dirty="0" smtClean="0"/>
              <a:t>What is one example of Beowulf showing loyalty?</a:t>
            </a:r>
          </a:p>
          <a:p>
            <a:pPr lvl="1"/>
            <a:r>
              <a:rPr lang="en-US" dirty="0" smtClean="0"/>
              <a:t>What is one example of Beowulf showing generosity?</a:t>
            </a:r>
          </a:p>
          <a:p>
            <a:pPr lvl="1"/>
            <a:r>
              <a:rPr lang="en-US" dirty="0" smtClean="0"/>
              <a:t>What is one example of Beowulf showing friendship?</a:t>
            </a:r>
            <a:endParaRPr lang="en-US" dirty="0"/>
          </a:p>
        </p:txBody>
      </p:sp>
    </p:spTree>
    <p:extLst>
      <p:ext uri="{BB962C8B-B14F-4D97-AF65-F5344CB8AC3E}">
        <p14:creationId xmlns:p14="http://schemas.microsoft.com/office/powerpoint/2010/main" val="37952146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355</TotalTime>
  <Words>1787</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1.2.4 - Lecture</vt:lpstr>
      <vt:lpstr>Unit 1 – Week 2 – Day 4 - Lecture</vt:lpstr>
      <vt:lpstr>Grammar – Verbs – Day 4</vt:lpstr>
      <vt:lpstr>Vocabulary - List 2</vt:lpstr>
      <vt:lpstr>Vocabulary List 2 – Words 1-5</vt:lpstr>
      <vt:lpstr>Vocabulary List 2 – Words 6-10</vt:lpstr>
      <vt:lpstr>Literature - Week 2</vt:lpstr>
      <vt:lpstr>Literature - Week 2 – Study Guide</vt:lpstr>
      <vt:lpstr>Literature – Week 2 – Beowulf Reading</vt:lpstr>
      <vt:lpstr>Writing - Week 2 – Journal Reflections - Reminder</vt:lpstr>
      <vt:lpstr>Writing for Week 2 – Journal Topics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36</cp:revision>
  <dcterms:created xsi:type="dcterms:W3CDTF">2006-08-16T00:00:00Z</dcterms:created>
  <dcterms:modified xsi:type="dcterms:W3CDTF">2020-08-26T14:45:50Z</dcterms:modified>
</cp:coreProperties>
</file>