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3" roundtripDataSignature="AMtx7mgk1uUMIvU+C9tsDS6wkK57IEL6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96fa1619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96fa1619f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b40139af8e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b40139af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b40139af8e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b40139af8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8466" y="-8468"/>
            <a:ext cx="9169804" cy="6874935"/>
            <a:chOff x="-8466" y="-8468"/>
            <a:chExt cx="9169804" cy="6874935"/>
          </a:xfrm>
        </p:grpSpPr>
        <p:cxnSp>
          <p:nvCxnSpPr>
            <p:cNvPr id="24" name="Google Shape;24;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8"/>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7"/>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7"/>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8"/>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8"/>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8"/>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8"/>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9"/>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0"/>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0"/>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0"/>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0"/>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1"/>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2"/>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3"/>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3"/>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0"/>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1"/>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1"/>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3"/>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5"/>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5"/>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6"/>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6"/>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8467" y="-8468"/>
            <a:ext cx="9169805" cy="6874935"/>
            <a:chOff x="-8467" y="-8468"/>
            <a:chExt cx="9169805" cy="6874935"/>
          </a:xfrm>
        </p:grpSpPr>
        <p:sp>
          <p:nvSpPr>
            <p:cNvPr id="7" name="Google Shape;7;p17"/>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7"/>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7"/>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7"/>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7"/>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7"/>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7"/>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7"/>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7"/>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1.3.2 -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3, Day 2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Turbid – (Adjective) – not clear or transparent; clouded; opaque; obscured; confused or muddled.</a:t>
            </a:r>
            <a:endParaRPr/>
          </a:p>
          <a:p>
            <a:pPr indent="0" lvl="0" marL="0" rtl="0" algn="l">
              <a:lnSpc>
                <a:spcPct val="80000"/>
              </a:lnSpc>
              <a:spcBef>
                <a:spcPts val="1000"/>
              </a:spcBef>
              <a:spcAft>
                <a:spcPts val="0"/>
              </a:spcAft>
              <a:buSzPts val="1116"/>
              <a:buNone/>
            </a:pPr>
            <a:r>
              <a:rPr lang="en-US" sz="1395"/>
              <a:t>Example – The </a:t>
            </a:r>
            <a:r>
              <a:rPr lang="en-US" sz="1395" u="sng"/>
              <a:t>turbid</a:t>
            </a:r>
            <a:r>
              <a:rPr lang="en-US" sz="1395"/>
              <a:t> waters near the waterfall concealed the rocks and fish below.</a:t>
            </a:r>
            <a:endParaRPr/>
          </a:p>
          <a:p>
            <a:pPr indent="0" lvl="0" marL="0" rtl="0" algn="l">
              <a:lnSpc>
                <a:spcPct val="80000"/>
              </a:lnSpc>
              <a:spcBef>
                <a:spcPts val="1000"/>
              </a:spcBef>
              <a:spcAft>
                <a:spcPts val="0"/>
              </a:spcAft>
              <a:buSzPts val="1116"/>
              <a:buNone/>
            </a:pPr>
            <a:r>
              <a:rPr lang="en-US" sz="1395"/>
              <a:t>Synonyms – Clouded, opaque, obscured.	Antonyms – Clear, transparent.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Vouchsafe – (Verb) – to grant or give, as by favor, graciousness, or condescension.</a:t>
            </a:r>
            <a:endParaRPr/>
          </a:p>
          <a:p>
            <a:pPr indent="0" lvl="0" marL="0" rtl="0" algn="l">
              <a:lnSpc>
                <a:spcPct val="80000"/>
              </a:lnSpc>
              <a:spcBef>
                <a:spcPts val="1000"/>
              </a:spcBef>
              <a:spcAft>
                <a:spcPts val="0"/>
              </a:spcAft>
              <a:buSzPts val="1116"/>
              <a:buNone/>
            </a:pPr>
            <a:r>
              <a:rPr lang="en-US" sz="1395"/>
              <a:t>Example – The king </a:t>
            </a:r>
            <a:r>
              <a:rPr lang="en-US" sz="1395" u="sng"/>
              <a:t>vouchsafed</a:t>
            </a:r>
            <a:r>
              <a:rPr lang="en-US" sz="1395"/>
              <a:t> the people safe passage through his land.</a:t>
            </a:r>
            <a:endParaRPr/>
          </a:p>
          <a:p>
            <a:pPr indent="0" lvl="0" marL="0" rtl="0" algn="l">
              <a:lnSpc>
                <a:spcPct val="80000"/>
              </a:lnSpc>
              <a:spcBef>
                <a:spcPts val="1000"/>
              </a:spcBef>
              <a:spcAft>
                <a:spcPts val="0"/>
              </a:spcAft>
              <a:buSzPts val="1116"/>
              <a:buNone/>
            </a:pPr>
            <a:r>
              <a:rPr lang="en-US" sz="1395"/>
              <a:t>Synonyms – grant, give, gift.			Antonyms – Reject, deny, refuse.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Wayfarer – (Noun) – a traveler, especially on foot.</a:t>
            </a:r>
            <a:endParaRPr/>
          </a:p>
          <a:p>
            <a:pPr indent="0" lvl="0" marL="0" rtl="0" algn="l">
              <a:lnSpc>
                <a:spcPct val="80000"/>
              </a:lnSpc>
              <a:spcBef>
                <a:spcPts val="1000"/>
              </a:spcBef>
              <a:spcAft>
                <a:spcPts val="0"/>
              </a:spcAft>
              <a:buSzPts val="1116"/>
              <a:buNone/>
            </a:pPr>
            <a:r>
              <a:rPr lang="en-US" sz="1395"/>
              <a:t>Example – The </a:t>
            </a:r>
            <a:r>
              <a:rPr lang="en-US" sz="1395" u="sng"/>
              <a:t>wayfarers</a:t>
            </a:r>
            <a:r>
              <a:rPr lang="en-US" sz="1395"/>
              <a:t> journeyed from one town to the next, searching for clues.</a:t>
            </a:r>
            <a:endParaRPr/>
          </a:p>
          <a:p>
            <a:pPr indent="0" lvl="0" marL="0" rtl="0" algn="l">
              <a:lnSpc>
                <a:spcPct val="80000"/>
              </a:lnSpc>
              <a:spcBef>
                <a:spcPts val="1000"/>
              </a:spcBef>
              <a:spcAft>
                <a:spcPts val="0"/>
              </a:spcAft>
              <a:buSzPts val="1116"/>
              <a:buNone/>
            </a:pPr>
            <a:r>
              <a:rPr lang="en-US" sz="1395"/>
              <a:t>Synonyms – travelers, wanderers, adventurers.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Welter – (Verb) – to roll, toss, or heave, as waves or the sea.</a:t>
            </a:r>
            <a:endParaRPr/>
          </a:p>
          <a:p>
            <a:pPr indent="0" lvl="0" marL="0" rtl="0" algn="l">
              <a:lnSpc>
                <a:spcPct val="80000"/>
              </a:lnSpc>
              <a:spcBef>
                <a:spcPts val="1000"/>
              </a:spcBef>
              <a:spcAft>
                <a:spcPts val="0"/>
              </a:spcAft>
              <a:buSzPts val="1116"/>
              <a:buNone/>
            </a:pPr>
            <a:r>
              <a:rPr lang="en-US" sz="1395"/>
              <a:t>Example – The waters </a:t>
            </a:r>
            <a:r>
              <a:rPr lang="en-US" sz="1395" u="sng"/>
              <a:t>weltered</a:t>
            </a:r>
            <a:r>
              <a:rPr lang="en-US" sz="1395"/>
              <a:t> back and forth, crashing against the wall and receding back again.</a:t>
            </a:r>
            <a:endParaRPr/>
          </a:p>
          <a:p>
            <a:pPr indent="0" lvl="0" marL="0" rtl="0" algn="l">
              <a:lnSpc>
                <a:spcPct val="80000"/>
              </a:lnSpc>
              <a:spcBef>
                <a:spcPts val="1000"/>
              </a:spcBef>
              <a:spcAft>
                <a:spcPts val="0"/>
              </a:spcAft>
              <a:buSzPts val="1116"/>
              <a:buNone/>
            </a:pPr>
            <a:r>
              <a:rPr lang="en-US" sz="1395"/>
              <a:t>Synonyms – Overturn, roll, toss.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Yore – (Noun) – Time past, of old, long ago.</a:t>
            </a:r>
            <a:endParaRPr/>
          </a:p>
          <a:p>
            <a:pPr indent="0" lvl="0" marL="0" rtl="0" algn="l">
              <a:lnSpc>
                <a:spcPct val="80000"/>
              </a:lnSpc>
              <a:spcBef>
                <a:spcPts val="1000"/>
              </a:spcBef>
              <a:spcAft>
                <a:spcPts val="0"/>
              </a:spcAft>
              <a:buSzPts val="1116"/>
              <a:buNone/>
            </a:pPr>
            <a:r>
              <a:rPr lang="en-US" sz="1395"/>
              <a:t>Example – In days of </a:t>
            </a:r>
            <a:r>
              <a:rPr lang="en-US" sz="1395" u="sng"/>
              <a:t>yore</a:t>
            </a:r>
            <a:r>
              <a:rPr lang="en-US" sz="1395"/>
              <a:t>, people lived in castles and walled cities for protection.</a:t>
            </a:r>
            <a:endParaRPr/>
          </a:p>
          <a:p>
            <a:pPr indent="0" lvl="0" marL="0" rtl="0" algn="l">
              <a:lnSpc>
                <a:spcPct val="80000"/>
              </a:lnSpc>
              <a:spcBef>
                <a:spcPts val="1000"/>
              </a:spcBef>
              <a:spcAft>
                <a:spcPts val="0"/>
              </a:spcAft>
              <a:buSzPts val="1116"/>
              <a:buNone/>
            </a:pPr>
            <a:r>
              <a:rPr lang="en-US" sz="1395"/>
              <a:t>Synonyms – Days gone by, former times, long ago.	Antonyms – Present, future, recent.</a:t>
            </a:r>
            <a:endParaRPr sz="139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a:t>
            </a:r>
            <a:endParaRPr/>
          </a:p>
        </p:txBody>
      </p:sp>
      <p:sp>
        <p:nvSpPr>
          <p:cNvPr id="204" name="Google Shape;204;p11"/>
          <p:cNvSpPr txBox="1"/>
          <p:nvPr>
            <p:ph idx="1" type="body"/>
          </p:nvPr>
        </p:nvSpPr>
        <p:spPr>
          <a:xfrm>
            <a:off x="0" y="1600200"/>
            <a:ext cx="9144000" cy="525780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900"/>
              <a:buChar char="►"/>
            </a:pPr>
            <a:r>
              <a:rPr lang="en-US" sz="1125"/>
              <a:t>Last week, we started reading excerpts from Beowulf, the first epic in the English language.</a:t>
            </a:r>
            <a:endParaRPr/>
          </a:p>
          <a:p>
            <a:pPr indent="-342900" lvl="0" marL="342900" rtl="0" algn="l">
              <a:lnSpc>
                <a:spcPct val="80000"/>
              </a:lnSpc>
              <a:spcBef>
                <a:spcPts val="1000"/>
              </a:spcBef>
              <a:spcAft>
                <a:spcPts val="0"/>
              </a:spcAft>
              <a:buSzPts val="900"/>
              <a:buChar char="►"/>
            </a:pPr>
            <a:r>
              <a:rPr lang="en-US" sz="1125"/>
              <a:t>Hrothgar built a mighty mead hall, Heorot, to celebrate he and his Danes’ victories in battle.</a:t>
            </a:r>
            <a:endParaRPr/>
          </a:p>
          <a:p>
            <a:pPr indent="-342900" lvl="0" marL="342900" rtl="0" algn="l">
              <a:lnSpc>
                <a:spcPct val="80000"/>
              </a:lnSpc>
              <a:spcBef>
                <a:spcPts val="1000"/>
              </a:spcBef>
              <a:spcAft>
                <a:spcPts val="0"/>
              </a:spcAft>
              <a:buSzPts val="900"/>
              <a:buChar char="►"/>
            </a:pPr>
            <a:r>
              <a:rPr lang="en-US" sz="1125"/>
              <a:t>Grendel, monster descended from biblical Cain and the first murder, disliked the noise and Christian songs, and slaughtered many Danes, eating them, preventing them from partying for 12 years.</a:t>
            </a:r>
            <a:endParaRPr/>
          </a:p>
          <a:p>
            <a:pPr indent="-342900" lvl="0" marL="342900" rtl="0" algn="l">
              <a:lnSpc>
                <a:spcPct val="80000"/>
              </a:lnSpc>
              <a:spcBef>
                <a:spcPts val="1000"/>
              </a:spcBef>
              <a:spcAft>
                <a:spcPts val="0"/>
              </a:spcAft>
              <a:buSzPts val="900"/>
              <a:buChar char="►"/>
            </a:pPr>
            <a:r>
              <a:rPr lang="en-US" sz="1125"/>
              <a:t>Beowulf, hearing of these troubles, came with a band of warriors from Geatland in Sweden to help Hrothgar.</a:t>
            </a:r>
            <a:endParaRPr/>
          </a:p>
          <a:p>
            <a:pPr indent="-342900" lvl="0" marL="342900" rtl="0" algn="l">
              <a:lnSpc>
                <a:spcPct val="80000"/>
              </a:lnSpc>
              <a:spcBef>
                <a:spcPts val="1000"/>
              </a:spcBef>
              <a:spcAft>
                <a:spcPts val="0"/>
              </a:spcAft>
              <a:buSzPts val="900"/>
              <a:buChar char="►"/>
            </a:pPr>
            <a:r>
              <a:rPr lang="en-US" sz="1125"/>
              <a:t>Unferth, a jealous angry drunk warrior, insulted Beowulf, but Beowulf took it in stride and turned the insult into an opportunity for boasting.</a:t>
            </a:r>
            <a:endParaRPr/>
          </a:p>
          <a:p>
            <a:pPr indent="-342900" lvl="0" marL="342900" rtl="0" algn="l">
              <a:lnSpc>
                <a:spcPct val="80000"/>
              </a:lnSpc>
              <a:spcBef>
                <a:spcPts val="1000"/>
              </a:spcBef>
              <a:spcAft>
                <a:spcPts val="0"/>
              </a:spcAft>
              <a:buSzPts val="900"/>
              <a:buChar char="►"/>
            </a:pPr>
            <a:r>
              <a:rPr lang="en-US" sz="1125"/>
              <a:t>That night, Beowulf made good on his promise and killed Grendel, ripping off his arm with his bare hands.</a:t>
            </a:r>
            <a:endParaRPr/>
          </a:p>
          <a:p>
            <a:pPr indent="-342900" lvl="0" marL="342900" rtl="0" algn="l">
              <a:lnSpc>
                <a:spcPct val="80000"/>
              </a:lnSpc>
              <a:spcBef>
                <a:spcPts val="1000"/>
              </a:spcBef>
              <a:spcAft>
                <a:spcPts val="0"/>
              </a:spcAft>
              <a:buSzPts val="900"/>
              <a:buChar char="►"/>
            </a:pPr>
            <a:r>
              <a:rPr lang="en-US" sz="1125"/>
              <a:t>So…the story should be over, right?</a:t>
            </a:r>
            <a:endParaRPr/>
          </a:p>
          <a:p>
            <a:pPr indent="-342900" lvl="0" marL="342900" rtl="0" algn="l">
              <a:lnSpc>
                <a:spcPct val="80000"/>
              </a:lnSpc>
              <a:spcBef>
                <a:spcPts val="1000"/>
              </a:spcBef>
              <a:spcAft>
                <a:spcPts val="0"/>
              </a:spcAft>
              <a:buSzPts val="900"/>
              <a:buChar char="►"/>
            </a:pPr>
            <a:r>
              <a:rPr lang="en-US" sz="1125"/>
              <a:t>Well, not quite.  Just as the cycle of vengeance killing in Viking culture is endless, so too is the cycle of monsters and killing endless.  Someone always wants revenge.</a:t>
            </a:r>
            <a:endParaRPr/>
          </a:p>
          <a:p>
            <a:pPr indent="-342900" lvl="0" marL="342900" rtl="0" algn="l">
              <a:lnSpc>
                <a:spcPct val="80000"/>
              </a:lnSpc>
              <a:spcBef>
                <a:spcPts val="1000"/>
              </a:spcBef>
              <a:spcAft>
                <a:spcPts val="0"/>
              </a:spcAft>
              <a:buSzPts val="900"/>
              <a:buChar char="►"/>
            </a:pPr>
            <a:r>
              <a:rPr lang="en-US" sz="1125"/>
              <a:t>Apparently, Grendel had a mother, creatively named…Grendel’s Mother.</a:t>
            </a:r>
            <a:endParaRPr/>
          </a:p>
          <a:p>
            <a:pPr indent="-342900" lvl="0" marL="342900" rtl="0" algn="l">
              <a:lnSpc>
                <a:spcPct val="80000"/>
              </a:lnSpc>
              <a:spcBef>
                <a:spcPts val="1000"/>
              </a:spcBef>
              <a:spcAft>
                <a:spcPts val="0"/>
              </a:spcAft>
              <a:buSzPts val="900"/>
              <a:buChar char="►"/>
            </a:pPr>
            <a:r>
              <a:rPr lang="en-US" sz="1125"/>
              <a:t>She comes for vengeance, kills for vengeance, just as the Vikings do, and when Hrothgar and Beowulf see her carnage, Beowulf recommends one course of action:  vengeance.</a:t>
            </a:r>
            <a:endParaRPr/>
          </a:p>
          <a:p>
            <a:pPr indent="-342900" lvl="0" marL="342900" rtl="0" algn="l">
              <a:lnSpc>
                <a:spcPct val="80000"/>
              </a:lnSpc>
              <a:spcBef>
                <a:spcPts val="1000"/>
              </a:spcBef>
              <a:spcAft>
                <a:spcPts val="0"/>
              </a:spcAft>
              <a:buSzPts val="900"/>
              <a:buChar char="►"/>
            </a:pPr>
            <a:r>
              <a:rPr lang="en-US" sz="1125"/>
              <a:t>Beowulf descends into Grendel’s Mother’s watery lair, a place of magic and evil, and defeats her, though the battle is much harder than the one with Grendel.  She knows the same spells against human weapons, she’s not thwarted by strength alone, Unferth’s sword – loaned as an apology – does nothing.  In the end, only a magical giant’s blade found in the lair (not a human weapon) helps kill the beast.</a:t>
            </a:r>
            <a:endParaRPr/>
          </a:p>
          <a:p>
            <a:pPr indent="-342900" lvl="0" marL="342900" rtl="0" algn="l">
              <a:lnSpc>
                <a:spcPct val="80000"/>
              </a:lnSpc>
              <a:spcBef>
                <a:spcPts val="1000"/>
              </a:spcBef>
              <a:spcAft>
                <a:spcPts val="0"/>
              </a:spcAft>
              <a:buSzPts val="900"/>
              <a:buChar char="►"/>
            </a:pPr>
            <a:r>
              <a:rPr lang="en-US" sz="1125"/>
              <a:t>So…it’s over now, right?  All the monsters are dead?</a:t>
            </a:r>
            <a:endParaRPr/>
          </a:p>
          <a:p>
            <a:pPr indent="-342900" lvl="0" marL="342900" rtl="0" algn="l">
              <a:lnSpc>
                <a:spcPct val="80000"/>
              </a:lnSpc>
              <a:spcBef>
                <a:spcPts val="1000"/>
              </a:spcBef>
              <a:spcAft>
                <a:spcPts val="0"/>
              </a:spcAft>
              <a:buSzPts val="900"/>
              <a:buChar char="►"/>
            </a:pPr>
            <a:r>
              <a:rPr lang="en-US" sz="1125"/>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Wiglaf must help old King Beowulf, back in Sweden, with a new monster problem.  The cycle never ends.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Study Guide</a:t>
            </a:r>
            <a:endParaRPr/>
          </a:p>
        </p:txBody>
      </p:sp>
      <p:sp>
        <p:nvSpPr>
          <p:cNvPr id="210" name="Google Shape;210;p12"/>
          <p:cNvSpPr txBox="1"/>
          <p:nvPr>
            <p:ph idx="1" type="body"/>
          </p:nvPr>
        </p:nvSpPr>
        <p:spPr>
          <a:xfrm>
            <a:off x="76200" y="1676400"/>
            <a:ext cx="9144000" cy="444224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What piece of Beowulf’s equipment survives the battle with Grendel’s Mother?</a:t>
            </a:r>
            <a:endParaRPr/>
          </a:p>
          <a:p>
            <a:pPr indent="0" lvl="0" marL="0" rtl="0" algn="l">
              <a:spcBef>
                <a:spcPts val="1000"/>
              </a:spcBef>
              <a:spcAft>
                <a:spcPts val="0"/>
              </a:spcAft>
              <a:buSzPts val="1440"/>
              <a:buNone/>
            </a:pPr>
            <a:r>
              <a:rPr lang="en-US"/>
              <a:t>2.  What trophy does he take from the battle with Grendel's Mother, and what does he not take? </a:t>
            </a:r>
            <a:endParaRPr/>
          </a:p>
          <a:p>
            <a:pPr indent="0" lvl="0" marL="0" rtl="0" algn="l">
              <a:spcBef>
                <a:spcPts val="1000"/>
              </a:spcBef>
              <a:spcAft>
                <a:spcPts val="0"/>
              </a:spcAft>
              <a:buSzPts val="1440"/>
              <a:buNone/>
            </a:pPr>
            <a:r>
              <a:rPr lang="en-US"/>
              <a:t>3.  How does Beowulf change over the course of the three battles (Grendel, Mother, and Dragon)?</a:t>
            </a:r>
            <a:endParaRPr/>
          </a:p>
          <a:p>
            <a:pPr indent="0" lvl="0" marL="0" rtl="0" algn="l">
              <a:spcBef>
                <a:spcPts val="1000"/>
              </a:spcBef>
              <a:spcAft>
                <a:spcPts val="0"/>
              </a:spcAft>
              <a:buSzPts val="1440"/>
              <a:buNone/>
            </a:pPr>
            <a:r>
              <a:rPr lang="en-US"/>
              <a:t>4.  Who stands by Beowulf in his final battle with the dragon and gives a speech to the running thanes?</a:t>
            </a:r>
            <a:endParaRPr/>
          </a:p>
          <a:p>
            <a:pPr indent="0" lvl="0" marL="0" rtl="0" algn="l">
              <a:spcBef>
                <a:spcPts val="1000"/>
              </a:spcBef>
              <a:spcAft>
                <a:spcPts val="0"/>
              </a:spcAft>
              <a:buSzPts val="1440"/>
              <a:buNone/>
            </a:pPr>
            <a:r>
              <a:rPr lang="en-US"/>
              <a:t>5.  How does Beowulf die?</a:t>
            </a:r>
            <a:endParaRPr/>
          </a:p>
          <a:p>
            <a:pPr indent="0" lvl="0" marL="0" rtl="0" algn="l">
              <a:spcBef>
                <a:spcPts val="1000"/>
              </a:spcBef>
              <a:spcAft>
                <a:spcPts val="0"/>
              </a:spcAft>
              <a:buSzPts val="1440"/>
              <a:buNone/>
            </a:pPr>
            <a:r>
              <a:rPr lang="en-US"/>
              <a:t>6.  What are Beowulf’s last words and thoughts concerning?</a:t>
            </a:r>
            <a:endParaRPr/>
          </a:p>
          <a:p>
            <a:pPr indent="0" lvl="0" marL="0" rtl="0" algn="l">
              <a:spcBef>
                <a:spcPts val="1000"/>
              </a:spcBef>
              <a:spcAft>
                <a:spcPts val="0"/>
              </a:spcAft>
              <a:buSzPts val="1440"/>
              <a:buNone/>
            </a:pPr>
            <a:r>
              <a:rPr lang="en-US"/>
              <a:t>7.  What were the most important events in Beowulf’s life?</a:t>
            </a:r>
            <a:endParaRPr/>
          </a:p>
          <a:p>
            <a:pPr indent="0" lvl="0" marL="0" rtl="0" algn="l">
              <a:spcBef>
                <a:spcPts val="1000"/>
              </a:spcBef>
              <a:spcAft>
                <a:spcPts val="0"/>
              </a:spcAft>
              <a:buSzPts val="1440"/>
              <a:buNone/>
            </a:pPr>
            <a:r>
              <a:rPr lang="en-US"/>
              <a:t>8.  What are Beowulf’s last requests, and which ones are followed / not followed?</a:t>
            </a:r>
            <a:endParaRPr/>
          </a:p>
          <a:p>
            <a:pPr indent="0" lvl="0" marL="0" rtl="0" algn="l">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g96fa1619f0_0_0"/>
          <p:cNvSpPr txBox="1"/>
          <p:nvPr>
            <p:ph type="title"/>
          </p:nvPr>
        </p:nvSpPr>
        <p:spPr>
          <a:xfrm>
            <a:off x="609599" y="609600"/>
            <a:ext cx="6347700" cy="1320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Trebuchet MS"/>
              <a:buNone/>
            </a:pPr>
            <a:r>
              <a:rPr lang="en-US"/>
              <a:t>Literature – Week 3 – Beowulf Reading</a:t>
            </a:r>
            <a:endParaRPr/>
          </a:p>
        </p:txBody>
      </p:sp>
      <p:sp>
        <p:nvSpPr>
          <p:cNvPr id="216" name="Google Shape;216;g96fa1619f0_0_0"/>
          <p:cNvSpPr txBox="1"/>
          <p:nvPr>
            <p:ph idx="1" type="body"/>
          </p:nvPr>
        </p:nvSpPr>
        <p:spPr>
          <a:xfrm>
            <a:off x="609599" y="2160590"/>
            <a:ext cx="6347700" cy="3880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lang="en-US"/>
              <a:t>Accompanying this slide-show today is a reading from Beowulf.  It is titled 1.3.2 – Reading.  </a:t>
            </a:r>
            <a:endParaRPr/>
          </a:p>
          <a:p>
            <a:pPr indent="-342900" lvl="0" marL="342900" rtl="0" algn="l">
              <a:spcBef>
                <a:spcPts val="0"/>
              </a:spcBef>
              <a:spcAft>
                <a:spcPts val="0"/>
              </a:spcAft>
              <a:buSzPts val="1440"/>
              <a:buChar char="►"/>
            </a:pPr>
            <a:r>
              <a:rPr lang="en-US"/>
              <a:t>Only read the first half of the Dragon battle for today.  The second half is for tomorrow.</a:t>
            </a:r>
            <a:endParaRPr/>
          </a:p>
          <a:p>
            <a:pPr indent="-342900" lvl="0" marL="342900" rtl="0" algn="l">
              <a:spcBef>
                <a:spcPts val="0"/>
              </a:spcBef>
              <a:spcAft>
                <a:spcPts val="0"/>
              </a:spcAft>
              <a:buSzPts val="1440"/>
              <a:buChar char="►"/>
            </a:pPr>
            <a:r>
              <a:rPr lang="en-US"/>
              <a:t>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b40139af8e_0_0"/>
          <p:cNvSpPr txBox="1"/>
          <p:nvPr>
            <p:ph type="title"/>
          </p:nvPr>
        </p:nvSpPr>
        <p:spPr>
          <a:xfrm>
            <a:off x="609599" y="609600"/>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Study Guide</a:t>
            </a:r>
            <a:endParaRPr/>
          </a:p>
        </p:txBody>
      </p:sp>
      <p:sp>
        <p:nvSpPr>
          <p:cNvPr id="222" name="Google Shape;222;gb40139af8e_0_0"/>
          <p:cNvSpPr txBox="1"/>
          <p:nvPr>
            <p:ph idx="1" type="body"/>
          </p:nvPr>
        </p:nvSpPr>
        <p:spPr>
          <a:xfrm>
            <a:off x="159475" y="1829700"/>
            <a:ext cx="8686800" cy="48672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11.   	Why does Maeve go to war with Ulster?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 12.   	Why can’t the men of Ulster fight back?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13.   	How does Maeve bribe warriors into fighting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14.   	What happens to the man who interrupts Cuchulain’s juggling?</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15.   	Who is Cuchulain sad to kill, and why?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16.   	What supernatural being aids Cuchulain after his battles?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17.   	How is Cuchulain tricked into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18.   	What happens to him as a result of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19.   	How does Cuchulain die?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20.   	What happens after Cuchulain dies?</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b40139af8e_0_5"/>
          <p:cNvSpPr txBox="1"/>
          <p:nvPr>
            <p:ph type="title"/>
          </p:nvPr>
        </p:nvSpPr>
        <p:spPr>
          <a:xfrm>
            <a:off x="621949" y="164775"/>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Readings</a:t>
            </a:r>
            <a:endParaRPr/>
          </a:p>
        </p:txBody>
      </p:sp>
      <p:sp>
        <p:nvSpPr>
          <p:cNvPr id="228" name="Google Shape;228;gb40139af8e_0_5"/>
          <p:cNvSpPr txBox="1"/>
          <p:nvPr>
            <p:ph idx="1" type="body"/>
          </p:nvPr>
        </p:nvSpPr>
        <p:spPr>
          <a:xfrm>
            <a:off x="185400" y="1559225"/>
            <a:ext cx="8773200" cy="49041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Last week, we read of Cuchulain’s youth, his pursuit of Emer, his learning of the spear arts from Scathach, and his fateful encounter with his son.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week, we will read of Cuchulain’s most famous story -- The Battle of Culaigne (never join an Old Irish spelling bee, I swear).  Therein, Maeve, jealous of Ulster’s cattle, especially their prize bull, goes to war to take said cattle.  Meanwhile, the men of Ulster are suffering labor pains due to a curse from the Morrigan, a triune Celtic goddess they managed to tick off once upon a time.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of course, leaves only Cuchulain to defend them.  Enjoy the merriment and sorrow that is this week’s assigned readings.  Last week, you read the first half of the provided excerpts (Parts 1, 2, and 3).  This week, read the remaining pages (Parts 4 and 5).  I recommend dividing up the pages equally by day so as not to overburden yourself.  However, if you prefer to read all the pages in one sitting, I don’t really blame you.  Totally fine.  I love reading it myself.  I just don’t recommend procrastinating.  You might end up having questions to ask me, after all.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3 – Introductory Paragraphs</a:t>
            </a:r>
            <a:endParaRPr/>
          </a:p>
        </p:txBody>
      </p:sp>
      <p:sp>
        <p:nvSpPr>
          <p:cNvPr id="234" name="Google Shape;234;p1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224"/>
              <a:buChar char="►"/>
            </a:pPr>
            <a:r>
              <a:rPr lang="en-US" sz="1530"/>
              <a:t>In this English course, as with most others, we will write essays.</a:t>
            </a:r>
            <a:endParaRPr/>
          </a:p>
          <a:p>
            <a:pPr indent="-342900" lvl="0" marL="342900" rtl="0" algn="l">
              <a:lnSpc>
                <a:spcPct val="90000"/>
              </a:lnSpc>
              <a:spcBef>
                <a:spcPts val="1000"/>
              </a:spcBef>
              <a:spcAft>
                <a:spcPts val="0"/>
              </a:spcAft>
              <a:buSzPts val="1224"/>
              <a:buChar char="►"/>
            </a:pPr>
            <a:r>
              <a:rPr lang="en-US" sz="1530"/>
              <a:t>Here, I’m going to take the opportunity to go over the basics of essay writing.</a:t>
            </a:r>
            <a:endParaRPr/>
          </a:p>
          <a:p>
            <a:pPr indent="-342900" lvl="0" marL="342900" rtl="0" algn="l">
              <a:lnSpc>
                <a:spcPct val="90000"/>
              </a:lnSpc>
              <a:spcBef>
                <a:spcPts val="1000"/>
              </a:spcBef>
              <a:spcAft>
                <a:spcPts val="0"/>
              </a:spcAft>
              <a:buSzPts val="1224"/>
              <a:buChar char="►"/>
            </a:pPr>
            <a:r>
              <a:rPr lang="en-US" sz="1530"/>
              <a:t>Last week, we spoke of outlining and thesis statements.</a:t>
            </a:r>
            <a:endParaRPr/>
          </a:p>
          <a:p>
            <a:pPr indent="-342900" lvl="0" marL="342900" rtl="0" algn="l">
              <a:lnSpc>
                <a:spcPct val="90000"/>
              </a:lnSpc>
              <a:spcBef>
                <a:spcPts val="1000"/>
              </a:spcBef>
              <a:spcAft>
                <a:spcPts val="0"/>
              </a:spcAft>
              <a:buSzPts val="1224"/>
              <a:buChar char="►"/>
            </a:pPr>
            <a:r>
              <a:rPr lang="en-US" sz="1530"/>
              <a:t>We will continue those lessons with the types of paragraphs in an essay.</a:t>
            </a:r>
            <a:endParaRPr/>
          </a:p>
          <a:p>
            <a:pPr indent="-342900" lvl="0" marL="342900" rtl="0" algn="l">
              <a:lnSpc>
                <a:spcPct val="90000"/>
              </a:lnSpc>
              <a:spcBef>
                <a:spcPts val="1000"/>
              </a:spcBef>
              <a:spcAft>
                <a:spcPts val="0"/>
              </a:spcAft>
              <a:buSzPts val="1224"/>
              <a:buChar char="►"/>
            </a:pPr>
            <a:r>
              <a:rPr lang="en-US" sz="1530"/>
              <a:t>Every essay, regardless of subject matter, should follow this basic pattern:</a:t>
            </a:r>
            <a:endParaRPr/>
          </a:p>
          <a:p>
            <a:pPr indent="-285750" lvl="1" marL="742950" rtl="0" algn="l">
              <a:lnSpc>
                <a:spcPct val="90000"/>
              </a:lnSpc>
              <a:spcBef>
                <a:spcPts val="1000"/>
              </a:spcBef>
              <a:spcAft>
                <a:spcPts val="0"/>
              </a:spcAft>
              <a:buSzPts val="1088"/>
              <a:buChar char="►"/>
            </a:pPr>
            <a:r>
              <a:rPr lang="en-US" sz="1360"/>
              <a:t>Introduction / Introductory Paragraph</a:t>
            </a:r>
            <a:endParaRPr/>
          </a:p>
          <a:p>
            <a:pPr indent="-285750" lvl="1" marL="742950" rtl="0" algn="l">
              <a:lnSpc>
                <a:spcPct val="90000"/>
              </a:lnSpc>
              <a:spcBef>
                <a:spcPts val="1000"/>
              </a:spcBef>
              <a:spcAft>
                <a:spcPts val="0"/>
              </a:spcAft>
              <a:buSzPts val="1088"/>
              <a:buChar char="►"/>
            </a:pPr>
            <a:r>
              <a:rPr lang="en-US" sz="1360"/>
              <a:t>Body Paragraphs</a:t>
            </a:r>
            <a:endParaRPr/>
          </a:p>
          <a:p>
            <a:pPr indent="-285750" lvl="1" marL="742950" rtl="0" algn="l">
              <a:lnSpc>
                <a:spcPct val="90000"/>
              </a:lnSpc>
              <a:spcBef>
                <a:spcPts val="1000"/>
              </a:spcBef>
              <a:spcAft>
                <a:spcPts val="0"/>
              </a:spcAft>
              <a:buSzPts val="1088"/>
              <a:buChar char="►"/>
            </a:pPr>
            <a:r>
              <a:rPr lang="en-US" sz="1360"/>
              <a:t>Conclusion</a:t>
            </a:r>
            <a:endParaRPr/>
          </a:p>
          <a:p>
            <a:pPr indent="-285750" lvl="1" marL="742950" rtl="0" algn="l">
              <a:lnSpc>
                <a:spcPct val="90000"/>
              </a:lnSpc>
              <a:spcBef>
                <a:spcPts val="1000"/>
              </a:spcBef>
              <a:spcAft>
                <a:spcPts val="0"/>
              </a:spcAft>
              <a:buSzPts val="1088"/>
              <a:buChar char="►"/>
            </a:pPr>
            <a:r>
              <a:rPr lang="en-US" sz="1360"/>
              <a:t>Works Cited (If your essay has any outside information / quotes)</a:t>
            </a:r>
            <a:endParaRPr/>
          </a:p>
          <a:p>
            <a:pPr indent="-342900" lvl="0" marL="342900" rtl="0" algn="l">
              <a:lnSpc>
                <a:spcPct val="90000"/>
              </a:lnSpc>
              <a:spcBef>
                <a:spcPts val="1000"/>
              </a:spcBef>
              <a:spcAft>
                <a:spcPts val="0"/>
              </a:spcAft>
              <a:buSzPts val="1224"/>
              <a:buChar char="►"/>
            </a:pPr>
            <a:r>
              <a:rPr lang="en-US" sz="1530"/>
              <a:t>Today, we will focus on the introductory paragraph, specifically.</a:t>
            </a:r>
            <a:endParaRPr sz="1530"/>
          </a:p>
          <a:p>
            <a:pPr indent="-265176" lvl="0" marL="342900" rtl="0" algn="l">
              <a:lnSpc>
                <a:spcPct val="90000"/>
              </a:lnSpc>
              <a:spcBef>
                <a:spcPts val="1000"/>
              </a:spcBef>
              <a:spcAft>
                <a:spcPts val="0"/>
              </a:spcAft>
              <a:buSzPts val="1224"/>
              <a:buNone/>
            </a:pPr>
            <a:r>
              <a:t/>
            </a:r>
            <a:endParaRPr sz="153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The Introduction</a:t>
            </a:r>
            <a:endParaRPr/>
          </a:p>
        </p:txBody>
      </p:sp>
      <p:sp>
        <p:nvSpPr>
          <p:cNvPr id="240" name="Google Shape;240;p15"/>
          <p:cNvSpPr txBox="1"/>
          <p:nvPr>
            <p:ph idx="1" type="body"/>
          </p:nvPr>
        </p:nvSpPr>
        <p:spPr>
          <a:xfrm>
            <a:off x="228600" y="1295400"/>
            <a:ext cx="8686799" cy="533400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1332"/>
              <a:buChar char="►"/>
            </a:pPr>
            <a:r>
              <a:rPr lang="en-US" sz="1665"/>
              <a:t>Your introduction should do three basic things:</a:t>
            </a:r>
            <a:endParaRPr/>
          </a:p>
          <a:p>
            <a:pPr indent="-285750" lvl="1" marL="742950" rtl="0" algn="l">
              <a:lnSpc>
                <a:spcPct val="80000"/>
              </a:lnSpc>
              <a:spcBef>
                <a:spcPts val="1000"/>
              </a:spcBef>
              <a:spcAft>
                <a:spcPts val="0"/>
              </a:spcAft>
              <a:buSzPts val="1184"/>
              <a:buChar char="►"/>
            </a:pPr>
            <a:r>
              <a:rPr b="1" lang="en-US" sz="1480"/>
              <a:t>Hook</a:t>
            </a:r>
            <a:r>
              <a:rPr lang="en-US" sz="1480"/>
              <a:t> the reader:  Get the reader’s attention / interest.  Use an interesting quote from the material.  Describe an interesting scene.  Use an interesting fact or statistic.  You might even ask a thought provoking question.</a:t>
            </a:r>
            <a:endParaRPr/>
          </a:p>
          <a:p>
            <a:pPr indent="-285750" lvl="1" marL="742950" rtl="0" algn="l">
              <a:lnSpc>
                <a:spcPct val="80000"/>
              </a:lnSpc>
              <a:spcBef>
                <a:spcPts val="1000"/>
              </a:spcBef>
              <a:spcAft>
                <a:spcPts val="0"/>
              </a:spcAft>
              <a:buSzPts val="1184"/>
              <a:buChar char="►"/>
            </a:pPr>
            <a:r>
              <a:rPr b="1" lang="en-US" sz="1480"/>
              <a:t>Introduce the Topic (From Broad to Narrow)</a:t>
            </a:r>
            <a:r>
              <a:rPr lang="en-US" sz="1480"/>
              <a:t>:  Start with the biggest, broadest part of what you’re talking about, then work your way to the specifics.</a:t>
            </a:r>
            <a:endParaRPr/>
          </a:p>
          <a:p>
            <a:pPr indent="-285750" lvl="1" marL="742950" rtl="0" algn="l">
              <a:lnSpc>
                <a:spcPct val="80000"/>
              </a:lnSpc>
              <a:spcBef>
                <a:spcPts val="1000"/>
              </a:spcBef>
              <a:spcAft>
                <a:spcPts val="0"/>
              </a:spcAft>
              <a:buSzPts val="1184"/>
              <a:buChar char="►"/>
            </a:pPr>
            <a:r>
              <a:rPr b="1" lang="en-US" sz="1480"/>
              <a:t>Thesis Statement:  </a:t>
            </a:r>
            <a:r>
              <a:rPr lang="en-US" sz="1480"/>
              <a:t>This is your claim, your main point, your assertion.  You aren’t asking a question, you are stating something as if it were true, as if you were certain.  If you aren’t, pretend.  Keep it to one or two sentences, and keep it at the END of the introduction.  It is often good to use what’s called a “blue-printed thesis statement” – one that forecasts where the essay is going.  </a:t>
            </a:r>
            <a:endParaRPr sz="1480"/>
          </a:p>
          <a:p>
            <a:pPr indent="-210566" lvl="1" marL="742950" rtl="0" algn="l">
              <a:lnSpc>
                <a:spcPct val="80000"/>
              </a:lnSpc>
              <a:spcBef>
                <a:spcPts val="1000"/>
              </a:spcBef>
              <a:spcAft>
                <a:spcPts val="0"/>
              </a:spcAft>
              <a:buSzPts val="1184"/>
              <a:buNone/>
            </a:pPr>
            <a:r>
              <a:t/>
            </a:r>
            <a:endParaRPr b="1" sz="1480"/>
          </a:p>
          <a:p>
            <a:pPr indent="-285750" lvl="1" marL="742950" rtl="0" algn="l">
              <a:lnSpc>
                <a:spcPct val="80000"/>
              </a:lnSpc>
              <a:spcBef>
                <a:spcPts val="1000"/>
              </a:spcBef>
              <a:spcAft>
                <a:spcPts val="0"/>
              </a:spcAft>
              <a:buSzPts val="1184"/>
              <a:buChar char="►"/>
            </a:pPr>
            <a:r>
              <a:rPr b="1" lang="en-US" sz="1480"/>
              <a:t>Thesis Examples:</a:t>
            </a:r>
            <a:endParaRPr/>
          </a:p>
          <a:p>
            <a:pPr indent="-228600" lvl="2" marL="1143000" rtl="0" algn="l">
              <a:lnSpc>
                <a:spcPct val="80000"/>
              </a:lnSpc>
              <a:spcBef>
                <a:spcPts val="1000"/>
              </a:spcBef>
              <a:spcAft>
                <a:spcPts val="0"/>
              </a:spcAft>
              <a:buSzPts val="1036"/>
              <a:buChar char="►"/>
            </a:pPr>
            <a:r>
              <a:rPr lang="en-US" sz="1295"/>
              <a:t>Sandwiches are the most versatile type of food:  they may be served hot or cold; they may contain sweet or savory items; they may be served for breakfast, lunch, dinner, and even dessert.</a:t>
            </a:r>
            <a:endParaRPr/>
          </a:p>
          <a:p>
            <a:pPr indent="-228600" lvl="2" marL="1143000" rtl="0" algn="l">
              <a:lnSpc>
                <a:spcPct val="80000"/>
              </a:lnSpc>
              <a:spcBef>
                <a:spcPts val="1000"/>
              </a:spcBef>
              <a:spcAft>
                <a:spcPts val="0"/>
              </a:spcAft>
              <a:buSzPts val="1036"/>
              <a:buChar char="►"/>
            </a:pPr>
            <a:r>
              <a:rPr lang="en-US" sz="1295"/>
              <a:t>Maintaining a budget is a wise decision as it allows one to know how the bills are getting paid, reduces wasteful spending, and allows one to save money for the future.</a:t>
            </a:r>
            <a:endParaRPr/>
          </a:p>
          <a:p>
            <a:pPr indent="-228600" lvl="2" marL="1143000" rtl="0" algn="l">
              <a:lnSpc>
                <a:spcPct val="80000"/>
              </a:lnSpc>
              <a:spcBef>
                <a:spcPts val="1000"/>
              </a:spcBef>
              <a:spcAft>
                <a:spcPts val="0"/>
              </a:spcAft>
              <a:buSzPts val="1036"/>
              <a:buChar char="►"/>
            </a:pPr>
            <a:r>
              <a:rPr lang="en-US" sz="1295"/>
              <a:t>Claim A is true because of supporting points X, Y, and Z.</a:t>
            </a:r>
            <a:endParaRPr/>
          </a:p>
          <a:p>
            <a:pPr indent="-228600" lvl="2" marL="1143000" rtl="0" algn="l">
              <a:lnSpc>
                <a:spcPct val="80000"/>
              </a:lnSpc>
              <a:spcBef>
                <a:spcPts val="1000"/>
              </a:spcBef>
              <a:spcAft>
                <a:spcPts val="0"/>
              </a:spcAft>
              <a:buSzPts val="1036"/>
              <a:buChar char="►"/>
            </a:pPr>
            <a:r>
              <a:rPr lang="en-US" sz="1295"/>
              <a:t>Notice how each example makes it’s point, then lists how/why.  Each item listed to support the main point will be the topics of the body paragraphs, in that order.  If you find yourself writing the body paragraphs in a different order than that of your thesis, you can always switch the order of the paragraphs or, if you prefer, switch the order of the ideas in your thesis statement.</a:t>
            </a:r>
            <a:endParaRPr/>
          </a:p>
          <a:p>
            <a:pPr indent="-210566" lvl="1" marL="742950" rtl="0" algn="l">
              <a:lnSpc>
                <a:spcPct val="80000"/>
              </a:lnSpc>
              <a:spcBef>
                <a:spcPts val="1000"/>
              </a:spcBef>
              <a:spcAft>
                <a:spcPts val="0"/>
              </a:spcAft>
              <a:buSzPts val="1184"/>
              <a:buNone/>
            </a:pPr>
            <a:r>
              <a:t/>
            </a:r>
            <a:endParaRPr b="1" sz="148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3 – Day 2 -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Adjectives, Adverbs, and Articles</a:t>
            </a:r>
            <a:endParaRPr/>
          </a:p>
          <a:p>
            <a:pPr indent="-285750" lvl="1" marL="742950" rtl="0" algn="l">
              <a:spcBef>
                <a:spcPts val="1000"/>
              </a:spcBef>
              <a:spcAft>
                <a:spcPts val="0"/>
              </a:spcAft>
              <a:buSzPts val="1280"/>
              <a:buChar char="►"/>
            </a:pPr>
            <a:r>
              <a:rPr lang="en-US"/>
              <a:t>Vocabulary - List 3</a:t>
            </a:r>
            <a:endParaRPr/>
          </a:p>
          <a:p>
            <a:pPr indent="-285750" lvl="1" marL="742950" rtl="0" algn="l">
              <a:spcBef>
                <a:spcPts val="1000"/>
              </a:spcBef>
              <a:spcAft>
                <a:spcPts val="0"/>
              </a:spcAft>
              <a:buSzPts val="1280"/>
              <a:buChar char="►"/>
            </a:pPr>
            <a:r>
              <a:rPr lang="en-US"/>
              <a:t>Literature – Beowulf</a:t>
            </a:r>
            <a:endParaRPr/>
          </a:p>
          <a:p>
            <a:pPr indent="-285750" lvl="1" marL="742950" rtl="0" algn="l">
              <a:spcBef>
                <a:spcPts val="1000"/>
              </a:spcBef>
              <a:spcAft>
                <a:spcPts val="0"/>
              </a:spcAft>
              <a:buSzPts val="1280"/>
              <a:buChar char="►"/>
            </a:pPr>
            <a:r>
              <a:rPr lang="en-US"/>
              <a:t>Writing – Essay Basics – Introductory Paragraphs</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Recapping AAA</a:t>
            </a:r>
            <a:endParaRPr/>
          </a:p>
        </p:txBody>
      </p:sp>
      <p:sp>
        <p:nvSpPr>
          <p:cNvPr id="156" name="Google Shape;156;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Adjectives describe nouns and pronouns.</a:t>
            </a:r>
            <a:endParaRPr/>
          </a:p>
          <a:p>
            <a:pPr indent="-342900" lvl="0" marL="342900" rtl="0" algn="l">
              <a:spcBef>
                <a:spcPts val="1000"/>
              </a:spcBef>
              <a:spcAft>
                <a:spcPts val="0"/>
              </a:spcAft>
              <a:buSzPts val="1440"/>
              <a:buChar char="►"/>
            </a:pPr>
            <a:r>
              <a:rPr lang="en-US"/>
              <a:t>Adverbs describe verbs, adjectives, and other adverbs.</a:t>
            </a:r>
            <a:endParaRPr/>
          </a:p>
          <a:p>
            <a:pPr indent="-342900" lvl="0" marL="342900" rtl="0" algn="l">
              <a:spcBef>
                <a:spcPts val="1000"/>
              </a:spcBef>
              <a:spcAft>
                <a:spcPts val="0"/>
              </a:spcAft>
              <a:buSzPts val="1440"/>
              <a:buChar char="►"/>
            </a:pPr>
            <a:r>
              <a:rPr lang="en-US"/>
              <a:t>Articles are a subset of adjectives – a, an, and the.</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en-US"/>
              <a:t>Today, we’re going to get a little more advanced with adjectives.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Predicate Adjectives</a:t>
            </a:r>
            <a:endParaRPr/>
          </a:p>
        </p:txBody>
      </p:sp>
      <p:sp>
        <p:nvSpPr>
          <p:cNvPr id="162" name="Google Shape;162;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1332"/>
              <a:buChar char="►"/>
            </a:pPr>
            <a:r>
              <a:rPr lang="en-US" sz="1665"/>
              <a:t>Adjectives can be right beside the noun they’re describing.</a:t>
            </a:r>
            <a:endParaRPr/>
          </a:p>
          <a:p>
            <a:pPr indent="-342900" lvl="0" marL="342900" rtl="0" algn="l">
              <a:lnSpc>
                <a:spcPct val="80000"/>
              </a:lnSpc>
              <a:spcBef>
                <a:spcPts val="1000"/>
              </a:spcBef>
              <a:spcAft>
                <a:spcPts val="0"/>
              </a:spcAft>
              <a:buSzPts val="1332"/>
              <a:buChar char="►"/>
            </a:pPr>
            <a:r>
              <a:rPr lang="en-US" sz="1665"/>
              <a:t>However, they can also be on the other side of a linking verb, opposite the subject.</a:t>
            </a:r>
            <a:endParaRPr/>
          </a:p>
          <a:p>
            <a:pPr indent="-342900" lvl="0" marL="342900" rtl="0" algn="l">
              <a:lnSpc>
                <a:spcPct val="80000"/>
              </a:lnSpc>
              <a:spcBef>
                <a:spcPts val="1000"/>
              </a:spcBef>
              <a:spcAft>
                <a:spcPts val="0"/>
              </a:spcAft>
              <a:buSzPts val="1332"/>
              <a:buChar char="►"/>
            </a:pPr>
            <a:r>
              <a:rPr lang="en-US" sz="1665"/>
              <a:t>Think of these sentences as the following:</a:t>
            </a:r>
            <a:endParaRPr/>
          </a:p>
          <a:p>
            <a:pPr indent="-285750" lvl="1" marL="742950" rtl="0" algn="l">
              <a:lnSpc>
                <a:spcPct val="80000"/>
              </a:lnSpc>
              <a:spcBef>
                <a:spcPts val="1000"/>
              </a:spcBef>
              <a:spcAft>
                <a:spcPts val="0"/>
              </a:spcAft>
              <a:buSzPts val="1184"/>
              <a:buChar char="►"/>
            </a:pPr>
            <a:r>
              <a:rPr lang="en-US" sz="1480"/>
              <a:t>Subject = </a:t>
            </a:r>
            <a:r>
              <a:rPr b="1" lang="en-US" sz="1480" u="sng"/>
              <a:t>Adjective</a:t>
            </a:r>
            <a:r>
              <a:rPr lang="en-US" sz="1480"/>
              <a:t>  or Subject = </a:t>
            </a:r>
            <a:r>
              <a:rPr lang="en-US" sz="1480" u="sng"/>
              <a:t>Noun</a:t>
            </a:r>
            <a:endParaRPr/>
          </a:p>
          <a:p>
            <a:pPr indent="-210566" lvl="1" marL="742950" rtl="0" algn="l">
              <a:lnSpc>
                <a:spcPct val="80000"/>
              </a:lnSpc>
              <a:spcBef>
                <a:spcPts val="1000"/>
              </a:spcBef>
              <a:spcAft>
                <a:spcPts val="0"/>
              </a:spcAft>
              <a:buSzPts val="1184"/>
              <a:buNone/>
            </a:pPr>
            <a:r>
              <a:t/>
            </a:r>
            <a:endParaRPr sz="1480"/>
          </a:p>
          <a:p>
            <a:pPr indent="-285750" lvl="1" marL="742950" rtl="0" algn="l">
              <a:lnSpc>
                <a:spcPct val="80000"/>
              </a:lnSpc>
              <a:spcBef>
                <a:spcPts val="1000"/>
              </a:spcBef>
              <a:spcAft>
                <a:spcPts val="0"/>
              </a:spcAft>
              <a:buSzPts val="1184"/>
              <a:buChar char="►"/>
            </a:pPr>
            <a:r>
              <a:rPr lang="en-US" sz="1480"/>
              <a:t>I am</a:t>
            </a:r>
            <a:r>
              <a:rPr lang="en-US" sz="1480" u="sng"/>
              <a:t> </a:t>
            </a:r>
            <a:r>
              <a:rPr b="1" lang="en-US" sz="1480" u="sng"/>
              <a:t>tired</a:t>
            </a:r>
            <a:r>
              <a:rPr lang="en-US" sz="1480" u="sng"/>
              <a:t>.</a:t>
            </a:r>
            <a:r>
              <a:rPr lang="en-US" sz="1480"/>
              <a:t>			It is a </a:t>
            </a:r>
            <a:r>
              <a:rPr lang="en-US" sz="1480" u="sng"/>
              <a:t>tomato</a:t>
            </a:r>
            <a:r>
              <a:rPr lang="en-US" sz="1480"/>
              <a:t>.</a:t>
            </a:r>
            <a:endParaRPr sz="1480" u="sng"/>
          </a:p>
          <a:p>
            <a:pPr indent="-285750" lvl="1" marL="742950" rtl="0" algn="l">
              <a:lnSpc>
                <a:spcPct val="80000"/>
              </a:lnSpc>
              <a:spcBef>
                <a:spcPts val="1000"/>
              </a:spcBef>
              <a:spcAft>
                <a:spcPts val="0"/>
              </a:spcAft>
              <a:buSzPts val="1184"/>
              <a:buChar char="►"/>
            </a:pPr>
            <a:r>
              <a:rPr lang="en-US" sz="1480"/>
              <a:t>I am </a:t>
            </a:r>
            <a:r>
              <a:rPr b="1" lang="en-US" sz="1480" u="sng"/>
              <a:t>green</a:t>
            </a:r>
            <a:r>
              <a:rPr lang="en-US" sz="1480"/>
              <a:t>.			This sandwich is </a:t>
            </a:r>
            <a:r>
              <a:rPr lang="en-US" sz="1480" u="sng"/>
              <a:t>dinner</a:t>
            </a:r>
            <a:r>
              <a:rPr lang="en-US" sz="1480"/>
              <a:t>.</a:t>
            </a:r>
            <a:endParaRPr/>
          </a:p>
          <a:p>
            <a:pPr indent="-285750" lvl="1" marL="742950" rtl="0" algn="l">
              <a:lnSpc>
                <a:spcPct val="80000"/>
              </a:lnSpc>
              <a:spcBef>
                <a:spcPts val="1000"/>
              </a:spcBef>
              <a:spcAft>
                <a:spcPts val="0"/>
              </a:spcAft>
              <a:buSzPts val="1184"/>
              <a:buChar char="►"/>
            </a:pPr>
            <a:r>
              <a:rPr lang="en-US" sz="1480"/>
              <a:t>He is </a:t>
            </a:r>
            <a:r>
              <a:rPr b="1" lang="en-US" sz="1480" u="sng"/>
              <a:t>grouchy</a:t>
            </a:r>
            <a:r>
              <a:rPr lang="en-US" sz="1480"/>
              <a:t>.			She is a </a:t>
            </a:r>
            <a:r>
              <a:rPr lang="en-US" sz="1480" u="sng"/>
              <a:t>nurse.</a:t>
            </a:r>
            <a:endParaRPr/>
          </a:p>
          <a:p>
            <a:pPr indent="-210566" lvl="1" marL="742950" rtl="0" algn="l">
              <a:lnSpc>
                <a:spcPct val="80000"/>
              </a:lnSpc>
              <a:spcBef>
                <a:spcPts val="1000"/>
              </a:spcBef>
              <a:spcAft>
                <a:spcPts val="0"/>
              </a:spcAft>
              <a:buSzPts val="1184"/>
              <a:buNone/>
            </a:pPr>
            <a:r>
              <a:t/>
            </a:r>
            <a:endParaRPr sz="1480"/>
          </a:p>
          <a:p>
            <a:pPr indent="-342900" lvl="0" marL="342900" rtl="0" algn="l">
              <a:lnSpc>
                <a:spcPct val="80000"/>
              </a:lnSpc>
              <a:spcBef>
                <a:spcPts val="1000"/>
              </a:spcBef>
              <a:spcAft>
                <a:spcPts val="0"/>
              </a:spcAft>
              <a:buSzPts val="1332"/>
              <a:buChar char="►"/>
            </a:pPr>
            <a:r>
              <a:rPr lang="en-US" sz="1665"/>
              <a:t>When Subject = Adjective, it’s called a Predicate Adjective.</a:t>
            </a:r>
            <a:endParaRPr/>
          </a:p>
          <a:p>
            <a:pPr indent="-342900" lvl="0" marL="342900" rtl="0" algn="l">
              <a:lnSpc>
                <a:spcPct val="80000"/>
              </a:lnSpc>
              <a:spcBef>
                <a:spcPts val="1000"/>
              </a:spcBef>
              <a:spcAft>
                <a:spcPts val="0"/>
              </a:spcAft>
              <a:buSzPts val="1332"/>
              <a:buChar char="►"/>
            </a:pPr>
            <a:r>
              <a:rPr lang="en-US" sz="1665"/>
              <a:t>When Subject = Noun, it’s called a Predicate Nominative.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Practice</a:t>
            </a:r>
            <a:endParaRPr/>
          </a:p>
        </p:txBody>
      </p:sp>
      <p:sp>
        <p:nvSpPr>
          <p:cNvPr id="168" name="Google Shape;168;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440"/>
              <a:buChar char="►"/>
            </a:pPr>
            <a:r>
              <a:rPr lang="en-US"/>
              <a:t>Which of these are adjectives?  Which are adverbs?  Which are articles?</a:t>
            </a:r>
            <a:endParaRPr/>
          </a:p>
          <a:p>
            <a:pPr indent="-285750" lvl="1" marL="742950" rtl="0" algn="l">
              <a:lnSpc>
                <a:spcPct val="90000"/>
              </a:lnSpc>
              <a:spcBef>
                <a:spcPts val="1000"/>
              </a:spcBef>
              <a:spcAft>
                <a:spcPts val="0"/>
              </a:spcAft>
              <a:buSzPts val="1280"/>
              <a:buChar char="►"/>
            </a:pPr>
            <a:r>
              <a:rPr lang="en-US"/>
              <a:t>The fisherman walked slowly to the cool lake.</a:t>
            </a:r>
            <a:endParaRPr/>
          </a:p>
          <a:p>
            <a:pPr indent="-285750" lvl="1" marL="742950" rtl="0" algn="l">
              <a:lnSpc>
                <a:spcPct val="90000"/>
              </a:lnSpc>
              <a:spcBef>
                <a:spcPts val="1000"/>
              </a:spcBef>
              <a:spcAft>
                <a:spcPts val="0"/>
              </a:spcAft>
              <a:buSzPts val="1280"/>
              <a:buChar char="►"/>
            </a:pPr>
            <a:r>
              <a:rPr lang="en-US"/>
              <a:t>The plastic fish sang merrily on the wall.</a:t>
            </a:r>
            <a:endParaRPr/>
          </a:p>
          <a:p>
            <a:pPr indent="-204469" lvl="1" marL="742950" rtl="0" algn="l">
              <a:lnSpc>
                <a:spcPct val="90000"/>
              </a:lnSpc>
              <a:spcBef>
                <a:spcPts val="1000"/>
              </a:spcBef>
              <a:spcAft>
                <a:spcPts val="0"/>
              </a:spcAft>
              <a:buSzPts val="1280"/>
              <a:buNone/>
            </a:pPr>
            <a:r>
              <a:t/>
            </a:r>
            <a:endParaRPr/>
          </a:p>
          <a:p>
            <a:pPr indent="-342900" lvl="0" marL="342900" rtl="0" algn="l">
              <a:lnSpc>
                <a:spcPct val="90000"/>
              </a:lnSpc>
              <a:spcBef>
                <a:spcPts val="1000"/>
              </a:spcBef>
              <a:spcAft>
                <a:spcPts val="0"/>
              </a:spcAft>
              <a:buSzPts val="1440"/>
              <a:buChar char="►"/>
            </a:pPr>
            <a:r>
              <a:rPr lang="en-US"/>
              <a:t>Which of these are predicate adjectives?  Which are predicate nominatives?</a:t>
            </a:r>
            <a:endParaRPr/>
          </a:p>
          <a:p>
            <a:pPr indent="-285750" lvl="1" marL="742950" rtl="0" algn="l">
              <a:lnSpc>
                <a:spcPct val="90000"/>
              </a:lnSpc>
              <a:spcBef>
                <a:spcPts val="1000"/>
              </a:spcBef>
              <a:spcAft>
                <a:spcPts val="0"/>
              </a:spcAft>
              <a:buSzPts val="1280"/>
              <a:buChar char="►"/>
            </a:pPr>
            <a:r>
              <a:rPr lang="en-US"/>
              <a:t>The man is </a:t>
            </a:r>
            <a:r>
              <a:rPr lang="en-US" u="sng"/>
              <a:t>tired</a:t>
            </a:r>
            <a:r>
              <a:rPr lang="en-US"/>
              <a:t>.</a:t>
            </a:r>
            <a:endParaRPr/>
          </a:p>
          <a:p>
            <a:pPr indent="-285750" lvl="1" marL="742950" rtl="0" algn="l">
              <a:lnSpc>
                <a:spcPct val="90000"/>
              </a:lnSpc>
              <a:spcBef>
                <a:spcPts val="1000"/>
              </a:spcBef>
              <a:spcAft>
                <a:spcPts val="0"/>
              </a:spcAft>
              <a:buSzPts val="1280"/>
              <a:buChar char="►"/>
            </a:pPr>
            <a:r>
              <a:rPr lang="en-US"/>
              <a:t>The fruit is </a:t>
            </a:r>
            <a:r>
              <a:rPr lang="en-US" u="sng"/>
              <a:t>orange</a:t>
            </a:r>
            <a:r>
              <a:rPr lang="en-US"/>
              <a:t>.</a:t>
            </a:r>
            <a:endParaRPr/>
          </a:p>
          <a:p>
            <a:pPr indent="-285750" lvl="1" marL="742950" rtl="0" algn="l">
              <a:lnSpc>
                <a:spcPct val="90000"/>
              </a:lnSpc>
              <a:spcBef>
                <a:spcPts val="1000"/>
              </a:spcBef>
              <a:spcAft>
                <a:spcPts val="0"/>
              </a:spcAft>
              <a:buSzPts val="1280"/>
              <a:buChar char="►"/>
            </a:pPr>
            <a:r>
              <a:rPr lang="en-US"/>
              <a:t>The fruit is a </a:t>
            </a:r>
            <a:r>
              <a:rPr lang="en-US" u="sng"/>
              <a:t>banana</a:t>
            </a:r>
            <a:r>
              <a:rPr lang="en-US"/>
              <a:t>.</a:t>
            </a:r>
            <a:endParaRPr/>
          </a:p>
          <a:p>
            <a:pPr indent="-285750" lvl="1" marL="742950" rtl="0" algn="l">
              <a:lnSpc>
                <a:spcPct val="90000"/>
              </a:lnSpc>
              <a:spcBef>
                <a:spcPts val="1000"/>
              </a:spcBef>
              <a:spcAft>
                <a:spcPts val="0"/>
              </a:spcAft>
              <a:buSzPts val="1280"/>
              <a:buChar char="►"/>
            </a:pPr>
            <a:r>
              <a:rPr lang="en-US"/>
              <a:t>The man is a </a:t>
            </a:r>
            <a:r>
              <a:rPr lang="en-US" u="sng"/>
              <a:t>dentist.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3</a:t>
            </a:r>
            <a:endParaRPr/>
          </a:p>
        </p:txBody>
      </p:sp>
      <p:sp>
        <p:nvSpPr>
          <p:cNvPr id="174" name="Google Shape;174;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900"/>
              <a:buNone/>
            </a:pPr>
            <a:r>
              <a:rPr lang="en-US" sz="1125"/>
              <a:t>1.	Blench – (Verb) – To shrink, flinch, quail.</a:t>
            </a:r>
            <a:endParaRPr/>
          </a:p>
          <a:p>
            <a:pPr indent="0" lvl="0" marL="0" rtl="0" algn="l">
              <a:lnSpc>
                <a:spcPct val="80000"/>
              </a:lnSpc>
              <a:spcBef>
                <a:spcPts val="1000"/>
              </a:spcBef>
              <a:spcAft>
                <a:spcPts val="0"/>
              </a:spcAft>
              <a:buSzPts val="900"/>
              <a:buNone/>
            </a:pPr>
            <a:r>
              <a:rPr lang="en-US" sz="1125"/>
              <a:t>Example – The coward </a:t>
            </a:r>
            <a:r>
              <a:rPr lang="en-US" sz="1125" u="sng"/>
              <a:t>blench</a:t>
            </a:r>
            <a:r>
              <a:rPr lang="en-US" sz="1125"/>
              <a:t>ed before the mighty dragon.</a:t>
            </a:r>
            <a:endParaRPr/>
          </a:p>
          <a:p>
            <a:pPr indent="0" lvl="0" marL="0" rtl="0" algn="l">
              <a:lnSpc>
                <a:spcPct val="80000"/>
              </a:lnSpc>
              <a:spcBef>
                <a:spcPts val="1000"/>
              </a:spcBef>
              <a:spcAft>
                <a:spcPts val="0"/>
              </a:spcAft>
              <a:buSzPts val="900"/>
              <a:buNone/>
            </a:pPr>
            <a:r>
              <a:rPr lang="en-US" sz="1125"/>
              <a:t>Synonyms – Shrink, flinch, quail.		Antonyms – calm, face, steady.</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2.	Brandish – (Verb) – to shake or wave, as a weapon; flourish.</a:t>
            </a:r>
            <a:endParaRPr/>
          </a:p>
          <a:p>
            <a:pPr indent="0" lvl="0" marL="0" rtl="0" algn="l">
              <a:lnSpc>
                <a:spcPct val="80000"/>
              </a:lnSpc>
              <a:spcBef>
                <a:spcPts val="1000"/>
              </a:spcBef>
              <a:spcAft>
                <a:spcPts val="0"/>
              </a:spcAft>
              <a:buSzPts val="900"/>
              <a:buNone/>
            </a:pPr>
            <a:r>
              <a:rPr lang="en-US" sz="1125"/>
              <a:t>Example – He </a:t>
            </a:r>
            <a:r>
              <a:rPr lang="en-US" sz="1125" u="sng"/>
              <a:t>brandish</a:t>
            </a:r>
            <a:r>
              <a:rPr lang="en-US" sz="1125"/>
              <a:t>ed his sword as he rode into battle.</a:t>
            </a:r>
            <a:endParaRPr/>
          </a:p>
          <a:p>
            <a:pPr indent="0" lvl="0" marL="0" rtl="0" algn="l">
              <a:lnSpc>
                <a:spcPct val="80000"/>
              </a:lnSpc>
              <a:spcBef>
                <a:spcPts val="1000"/>
              </a:spcBef>
              <a:spcAft>
                <a:spcPts val="0"/>
              </a:spcAft>
              <a:buSzPts val="900"/>
              <a:buNone/>
            </a:pPr>
            <a:r>
              <a:rPr lang="en-US" sz="1125"/>
              <a:t>Synonyms – wield, flourish, wave.		Antonyms – Abandon, conceal, hide.</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3.	Dauntless – (Adjective) – Not to be intimidated; fearless; intrepid; bold.</a:t>
            </a:r>
            <a:endParaRPr/>
          </a:p>
          <a:p>
            <a:pPr indent="0" lvl="0" marL="0" rtl="0" algn="l">
              <a:lnSpc>
                <a:spcPct val="80000"/>
              </a:lnSpc>
              <a:spcBef>
                <a:spcPts val="1000"/>
              </a:spcBef>
              <a:spcAft>
                <a:spcPts val="0"/>
              </a:spcAft>
              <a:buSzPts val="900"/>
              <a:buNone/>
            </a:pPr>
            <a:r>
              <a:rPr lang="en-US" sz="1125"/>
              <a:t>Example – The </a:t>
            </a:r>
            <a:r>
              <a:rPr lang="en-US" sz="1125" u="sng"/>
              <a:t>dauntless</a:t>
            </a:r>
            <a:r>
              <a:rPr lang="en-US" sz="1125"/>
              <a:t> adventurer walked onward into the zombie-filled tomb.</a:t>
            </a:r>
            <a:endParaRPr/>
          </a:p>
          <a:p>
            <a:pPr indent="0" lvl="0" marL="0" rtl="0" algn="l">
              <a:lnSpc>
                <a:spcPct val="80000"/>
              </a:lnSpc>
              <a:spcBef>
                <a:spcPts val="1000"/>
              </a:spcBef>
              <a:spcAft>
                <a:spcPts val="0"/>
              </a:spcAft>
              <a:buSzPts val="900"/>
              <a:buNone/>
            </a:pPr>
            <a:r>
              <a:rPr lang="en-US" sz="1125"/>
              <a:t>Synonyms – fearless, intrepid, bold.		Antonyms – Afraid, fearful, disheartened.</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4.	Falchion – (Noun) - a broad sword having a convex edge curving sharply to the point; a generic term for any sword.</a:t>
            </a:r>
            <a:endParaRPr/>
          </a:p>
          <a:p>
            <a:pPr indent="0" lvl="0" marL="0" rtl="0" algn="l">
              <a:lnSpc>
                <a:spcPct val="80000"/>
              </a:lnSpc>
              <a:spcBef>
                <a:spcPts val="1000"/>
              </a:spcBef>
              <a:spcAft>
                <a:spcPts val="0"/>
              </a:spcAft>
              <a:buSzPts val="900"/>
              <a:buNone/>
            </a:pPr>
            <a:r>
              <a:rPr lang="en-US" sz="1125"/>
              <a:t>Example – Joe-Bob the Mighty swung his </a:t>
            </a:r>
            <a:r>
              <a:rPr lang="en-US" sz="1125" u="sng"/>
              <a:t>falchion</a:t>
            </a:r>
            <a:r>
              <a:rPr lang="en-US" sz="1125"/>
              <a:t> at the sea serpent, cleaving it in two.</a:t>
            </a:r>
            <a:endParaRPr/>
          </a:p>
          <a:p>
            <a:pPr indent="0" lvl="0" marL="0" rtl="0" algn="l">
              <a:lnSpc>
                <a:spcPct val="80000"/>
              </a:lnSpc>
              <a:spcBef>
                <a:spcPts val="1000"/>
              </a:spcBef>
              <a:spcAft>
                <a:spcPts val="0"/>
              </a:spcAft>
              <a:buSzPts val="900"/>
              <a:buNone/>
            </a:pPr>
            <a:r>
              <a:rPr lang="en-US" sz="1125"/>
              <a:t>Synonyms – sword, blade.			Antonyms – N/A</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5.	Forlorn – (Adjective) – desolate or dreary; unhappy or miserable, as in feeling, condition, or appearance.</a:t>
            </a:r>
            <a:endParaRPr/>
          </a:p>
          <a:p>
            <a:pPr indent="0" lvl="0" marL="0" rtl="0" algn="l">
              <a:lnSpc>
                <a:spcPct val="80000"/>
              </a:lnSpc>
              <a:spcBef>
                <a:spcPts val="1000"/>
              </a:spcBef>
              <a:spcAft>
                <a:spcPts val="0"/>
              </a:spcAft>
              <a:buSzPts val="900"/>
              <a:buNone/>
            </a:pPr>
            <a:r>
              <a:rPr lang="en-US" sz="1125"/>
              <a:t>Example – After the battle was over, the warrior became </a:t>
            </a:r>
            <a:r>
              <a:rPr lang="en-US" sz="1125" u="sng"/>
              <a:t>forlorn</a:t>
            </a:r>
            <a:r>
              <a:rPr lang="en-US" sz="1125"/>
              <a:t>, as he realized all his companions were dead.</a:t>
            </a:r>
            <a:endParaRPr/>
          </a:p>
          <a:p>
            <a:pPr indent="0" lvl="0" marL="0" rtl="0" algn="l">
              <a:lnSpc>
                <a:spcPct val="80000"/>
              </a:lnSpc>
              <a:spcBef>
                <a:spcPts val="1000"/>
              </a:spcBef>
              <a:spcAft>
                <a:spcPts val="0"/>
              </a:spcAft>
              <a:buSzPts val="900"/>
              <a:buNone/>
            </a:pPr>
            <a:r>
              <a:rPr lang="en-US" sz="1125"/>
              <a:t>Synonyms – dreary, unhappy, miserable.	Antonyms – cheerful, elated, happy, hopeful.</a:t>
            </a:r>
            <a:endParaRPr/>
          </a:p>
          <a:p>
            <a:pPr indent="0" lvl="0" marL="0" rtl="0" algn="l">
              <a:lnSpc>
                <a:spcPct val="80000"/>
              </a:lnSpc>
              <a:spcBef>
                <a:spcPts val="1000"/>
              </a:spcBef>
              <a:spcAft>
                <a:spcPts val="0"/>
              </a:spcAft>
              <a:buSzPts val="900"/>
              <a:buNone/>
            </a:pPr>
            <a:r>
              <a:rPr lang="en-US" sz="1125"/>
              <a:t> </a:t>
            </a:r>
            <a:endParaRPr sz="112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Fray – (Noun) – a fight, battle, or skirmish.</a:t>
            </a:r>
            <a:endParaRPr/>
          </a:p>
          <a:p>
            <a:pPr indent="0" lvl="0" marL="0" rtl="0" algn="l">
              <a:lnSpc>
                <a:spcPct val="80000"/>
              </a:lnSpc>
              <a:spcBef>
                <a:spcPts val="1000"/>
              </a:spcBef>
              <a:spcAft>
                <a:spcPts val="0"/>
              </a:spcAft>
              <a:buSzPts val="1116"/>
              <a:buNone/>
            </a:pPr>
            <a:r>
              <a:rPr lang="en-US" sz="1395"/>
              <a:t>Example – The onlookers saw Joe-Bob battling Gilbert Goober and decided to stay out of the </a:t>
            </a:r>
            <a:r>
              <a:rPr lang="en-US" sz="1395" u="sng"/>
              <a:t>fray</a:t>
            </a:r>
            <a:r>
              <a:rPr lang="en-US" sz="1395"/>
              <a:t>.</a:t>
            </a:r>
            <a:endParaRPr/>
          </a:p>
          <a:p>
            <a:pPr indent="0" lvl="0" marL="0" rtl="0" algn="l">
              <a:lnSpc>
                <a:spcPct val="80000"/>
              </a:lnSpc>
              <a:spcBef>
                <a:spcPts val="1000"/>
              </a:spcBef>
              <a:spcAft>
                <a:spcPts val="0"/>
              </a:spcAft>
              <a:buSzPts val="1116"/>
              <a:buNone/>
            </a:pPr>
            <a:r>
              <a:rPr lang="en-US" sz="1395"/>
              <a:t>Synonyms – fight, battle, skirmish.		Antonyms – Peace, accord, agreement, truce.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Grapple – (Verb) – to hold or make fast to something; to seize in a firm grip.</a:t>
            </a:r>
            <a:endParaRPr/>
          </a:p>
          <a:p>
            <a:pPr indent="0" lvl="0" marL="0" rtl="0" algn="l">
              <a:lnSpc>
                <a:spcPct val="80000"/>
              </a:lnSpc>
              <a:spcBef>
                <a:spcPts val="1000"/>
              </a:spcBef>
              <a:spcAft>
                <a:spcPts val="0"/>
              </a:spcAft>
              <a:buSzPts val="1116"/>
              <a:buNone/>
            </a:pPr>
            <a:r>
              <a:rPr lang="en-US" sz="1395"/>
              <a:t>Example – The warrior </a:t>
            </a:r>
            <a:r>
              <a:rPr lang="en-US" sz="1395" u="sng"/>
              <a:t>grapple</a:t>
            </a:r>
            <a:r>
              <a:rPr lang="en-US" sz="1395"/>
              <a:t>d with the monster, holding it and pushing it off the cliff.</a:t>
            </a:r>
            <a:endParaRPr/>
          </a:p>
          <a:p>
            <a:pPr indent="0" lvl="0" marL="0" rtl="0" algn="l">
              <a:lnSpc>
                <a:spcPct val="80000"/>
              </a:lnSpc>
              <a:spcBef>
                <a:spcPts val="1000"/>
              </a:spcBef>
              <a:spcAft>
                <a:spcPts val="0"/>
              </a:spcAft>
              <a:buSzPts val="1116"/>
              <a:buNone/>
            </a:pPr>
            <a:r>
              <a:rPr lang="en-US" sz="1395"/>
              <a:t>Synonyms – Hold, grip, seize.		Antonym – Let go, release, loose.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Guerdon – (Noun) – A reward, recompense, or requital.</a:t>
            </a:r>
            <a:endParaRPr/>
          </a:p>
          <a:p>
            <a:pPr indent="0" lvl="0" marL="0" rtl="0" algn="l">
              <a:lnSpc>
                <a:spcPct val="80000"/>
              </a:lnSpc>
              <a:spcBef>
                <a:spcPts val="1000"/>
              </a:spcBef>
              <a:spcAft>
                <a:spcPts val="0"/>
              </a:spcAft>
              <a:buSzPts val="1116"/>
              <a:buNone/>
            </a:pPr>
            <a:r>
              <a:rPr lang="en-US" sz="1395"/>
              <a:t>Example – After killing the beast, the hero received a mountain of gold as a </a:t>
            </a:r>
            <a:r>
              <a:rPr lang="en-US" sz="1395" u="sng"/>
              <a:t>guerdon</a:t>
            </a:r>
            <a:r>
              <a:rPr lang="en-US" sz="1395"/>
              <a:t>.</a:t>
            </a:r>
            <a:endParaRPr/>
          </a:p>
          <a:p>
            <a:pPr indent="0" lvl="0" marL="0" rtl="0" algn="l">
              <a:lnSpc>
                <a:spcPct val="80000"/>
              </a:lnSpc>
              <a:spcBef>
                <a:spcPts val="1000"/>
              </a:spcBef>
              <a:spcAft>
                <a:spcPts val="0"/>
              </a:spcAft>
              <a:buSzPts val="1116"/>
              <a:buNone/>
            </a:pPr>
            <a:r>
              <a:rPr lang="en-US" sz="1395"/>
              <a:t>Synonyms – reward, recompense, requital.	Antonym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Haste – (Noun) – Swiftness of motion; speed; celerity; a hurry or rush.</a:t>
            </a:r>
            <a:endParaRPr/>
          </a:p>
          <a:p>
            <a:pPr indent="0" lvl="0" marL="0" rtl="0" algn="l">
              <a:lnSpc>
                <a:spcPct val="80000"/>
              </a:lnSpc>
              <a:spcBef>
                <a:spcPts val="1000"/>
              </a:spcBef>
              <a:spcAft>
                <a:spcPts val="0"/>
              </a:spcAft>
              <a:buSzPts val="1116"/>
              <a:buNone/>
            </a:pPr>
            <a:r>
              <a:rPr lang="en-US" sz="1395"/>
              <a:t>Example – As Anna-Jo had only five minutes left to get to work, she moved with great </a:t>
            </a:r>
            <a:r>
              <a:rPr lang="en-US" sz="1395" u="sng"/>
              <a:t>haste</a:t>
            </a:r>
            <a:r>
              <a:rPr lang="en-US" sz="1395"/>
              <a:t>.</a:t>
            </a:r>
            <a:endParaRPr/>
          </a:p>
          <a:p>
            <a:pPr indent="0" lvl="0" marL="0" rtl="0" algn="l">
              <a:lnSpc>
                <a:spcPct val="80000"/>
              </a:lnSpc>
              <a:spcBef>
                <a:spcPts val="1000"/>
              </a:spcBef>
              <a:spcAft>
                <a:spcPts val="0"/>
              </a:spcAft>
              <a:buSzPts val="1116"/>
              <a:buNone/>
            </a:pPr>
            <a:r>
              <a:rPr lang="en-US" sz="1395"/>
              <a:t>Synonyms – Speed, celerity, hurry.		Antonyms – Slowness, delay, linger.</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Largess – (Noun) – generous bestowal of gifts or money.</a:t>
            </a:r>
            <a:endParaRPr/>
          </a:p>
          <a:p>
            <a:pPr indent="0" lvl="0" marL="0" rtl="0" algn="l">
              <a:lnSpc>
                <a:spcPct val="80000"/>
              </a:lnSpc>
              <a:spcBef>
                <a:spcPts val="1000"/>
              </a:spcBef>
              <a:spcAft>
                <a:spcPts val="0"/>
              </a:spcAft>
              <a:buSzPts val="1116"/>
              <a:buNone/>
            </a:pPr>
            <a:r>
              <a:rPr lang="en-US" sz="1395"/>
              <a:t>Example – The king showed great largess when he gave his own gold to his people.</a:t>
            </a:r>
            <a:endParaRPr/>
          </a:p>
          <a:p>
            <a:pPr indent="0" lvl="0" marL="0" rtl="0" algn="l">
              <a:lnSpc>
                <a:spcPct val="80000"/>
              </a:lnSpc>
              <a:spcBef>
                <a:spcPts val="1000"/>
              </a:spcBef>
              <a:spcAft>
                <a:spcPts val="0"/>
              </a:spcAft>
              <a:buSzPts val="1116"/>
              <a:buNone/>
            </a:pPr>
            <a:r>
              <a:rPr lang="en-US" sz="1395"/>
              <a:t>Synonyms – generosity, altruism, benevolence.	Antonyms – Stinginess, greed.</a:t>
            </a:r>
            <a:endParaRPr sz="139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Laud – (Verb) – to praise or extol.</a:t>
            </a:r>
            <a:endParaRPr/>
          </a:p>
          <a:p>
            <a:pPr indent="0" lvl="0" marL="0" rtl="0" algn="l">
              <a:lnSpc>
                <a:spcPct val="80000"/>
              </a:lnSpc>
              <a:spcBef>
                <a:spcPts val="1000"/>
              </a:spcBef>
              <a:spcAft>
                <a:spcPts val="0"/>
              </a:spcAft>
              <a:buSzPts val="1008"/>
              <a:buNone/>
            </a:pPr>
            <a:r>
              <a:rPr lang="en-US" sz="1260"/>
              <a:t>Example – The people </a:t>
            </a:r>
            <a:r>
              <a:rPr lang="en-US" sz="1260" u="sng"/>
              <a:t>lauded</a:t>
            </a:r>
            <a:r>
              <a:rPr lang="en-US" sz="1260"/>
              <a:t> the hero for rescuing them from the trolls.</a:t>
            </a:r>
            <a:endParaRPr/>
          </a:p>
          <a:p>
            <a:pPr indent="0" lvl="0" marL="0" rtl="0" algn="l">
              <a:lnSpc>
                <a:spcPct val="80000"/>
              </a:lnSpc>
              <a:spcBef>
                <a:spcPts val="1000"/>
              </a:spcBef>
              <a:spcAft>
                <a:spcPts val="0"/>
              </a:spcAft>
              <a:buSzPts val="1008"/>
              <a:buNone/>
            </a:pPr>
            <a:r>
              <a:rPr lang="en-US" sz="1260"/>
              <a:t>Synonyms – praise, extol.			Antonyms – insult, discourage, disparage.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Odious – (Adjective) – deserving or causing hatred; hateful; detestable.</a:t>
            </a:r>
            <a:endParaRPr/>
          </a:p>
          <a:p>
            <a:pPr indent="0" lvl="0" marL="0" rtl="0" algn="l">
              <a:lnSpc>
                <a:spcPct val="80000"/>
              </a:lnSpc>
              <a:spcBef>
                <a:spcPts val="1000"/>
              </a:spcBef>
              <a:spcAft>
                <a:spcPts val="0"/>
              </a:spcAft>
              <a:buSzPts val="1008"/>
              <a:buNone/>
            </a:pPr>
            <a:r>
              <a:rPr lang="en-US" sz="1260"/>
              <a:t>Example – The beast – covered in tentacles, slime, and teeth – looked so odious that most stayed far away.</a:t>
            </a:r>
            <a:endParaRPr/>
          </a:p>
          <a:p>
            <a:pPr indent="0" lvl="0" marL="0" rtl="0" algn="l">
              <a:lnSpc>
                <a:spcPct val="80000"/>
              </a:lnSpc>
              <a:spcBef>
                <a:spcPts val="1000"/>
              </a:spcBef>
              <a:spcAft>
                <a:spcPts val="0"/>
              </a:spcAft>
              <a:buSzPts val="1008"/>
              <a:buNone/>
            </a:pPr>
            <a:r>
              <a:rPr lang="en-US" sz="1260"/>
              <a:t>Synonyms – hateful, detestable, loathsome.	Antonyms – attractive, likable, nice, pleasant.</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Sage – (Noun) – A profoundly wise person.  (Adjective) – wise, judicious, or prudent.</a:t>
            </a:r>
            <a:endParaRPr/>
          </a:p>
          <a:p>
            <a:pPr indent="0" lvl="0" marL="0" rtl="0" algn="l">
              <a:lnSpc>
                <a:spcPct val="80000"/>
              </a:lnSpc>
              <a:spcBef>
                <a:spcPts val="1000"/>
              </a:spcBef>
              <a:spcAft>
                <a:spcPts val="0"/>
              </a:spcAft>
              <a:buSzPts val="1008"/>
              <a:buNone/>
            </a:pPr>
            <a:r>
              <a:rPr lang="en-US" sz="1260"/>
              <a:t>Example – The </a:t>
            </a:r>
            <a:r>
              <a:rPr lang="en-US" sz="1260" u="sng"/>
              <a:t>sage</a:t>
            </a:r>
            <a:r>
              <a:rPr lang="en-US" sz="1260"/>
              <a:t> gave the man good advice.  The advice he gave them was very </a:t>
            </a:r>
            <a:r>
              <a:rPr lang="en-US" sz="1260" u="sng"/>
              <a:t>sage</a:t>
            </a:r>
            <a:r>
              <a:rPr lang="en-US" sz="1260"/>
              <a:t>.</a:t>
            </a:r>
            <a:endParaRPr/>
          </a:p>
          <a:p>
            <a:pPr indent="0" lvl="0" marL="0" rtl="0" algn="l">
              <a:lnSpc>
                <a:spcPct val="80000"/>
              </a:lnSpc>
              <a:spcBef>
                <a:spcPts val="1000"/>
              </a:spcBef>
              <a:spcAft>
                <a:spcPts val="0"/>
              </a:spcAft>
              <a:buSzPts val="1008"/>
              <a:buNone/>
            </a:pPr>
            <a:r>
              <a:rPr lang="en-US" sz="1260"/>
              <a:t>Synonyms – wisdom, prudence; wise, judicious, or prudent.		Antonyms – unwise, foolish.</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Sprite – (Noun) – an elf, fairy, or goblin.</a:t>
            </a:r>
            <a:endParaRPr/>
          </a:p>
          <a:p>
            <a:pPr indent="0" lvl="0" marL="0" rtl="0" algn="l">
              <a:lnSpc>
                <a:spcPct val="80000"/>
              </a:lnSpc>
              <a:spcBef>
                <a:spcPts val="1000"/>
              </a:spcBef>
              <a:spcAft>
                <a:spcPts val="0"/>
              </a:spcAft>
              <a:buSzPts val="1008"/>
              <a:buNone/>
            </a:pPr>
            <a:r>
              <a:rPr lang="en-US" sz="1260"/>
              <a:t>Example – Walking through the forest, the lady noticed sprites flitting around the leaves, like twinkling lights with wings.</a:t>
            </a:r>
            <a:endParaRPr/>
          </a:p>
          <a:p>
            <a:pPr indent="0" lvl="0" marL="0" rtl="0" algn="l">
              <a:lnSpc>
                <a:spcPct val="80000"/>
              </a:lnSpc>
              <a:spcBef>
                <a:spcPts val="1000"/>
              </a:spcBef>
              <a:spcAft>
                <a:spcPts val="0"/>
              </a:spcAft>
              <a:buSzPts val="1008"/>
              <a:buNone/>
            </a:pPr>
            <a:r>
              <a:rPr lang="en-US" sz="1260"/>
              <a:t>Synonyms – elf, fairy, goblin.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Throng – (Noun) - a multitude of people crowded or assembled together; crowd. </a:t>
            </a:r>
            <a:endParaRPr/>
          </a:p>
          <a:p>
            <a:pPr indent="0" lvl="0" marL="0" rtl="0" algn="l">
              <a:lnSpc>
                <a:spcPct val="80000"/>
              </a:lnSpc>
              <a:spcBef>
                <a:spcPts val="1000"/>
              </a:spcBef>
              <a:spcAft>
                <a:spcPts val="0"/>
              </a:spcAft>
              <a:buSzPts val="1008"/>
              <a:buNone/>
            </a:pPr>
            <a:r>
              <a:rPr lang="en-US" sz="1260"/>
              <a:t>Example – Going to Wal-Mart on a Sunday to get his groceries, Mr. Valentine grew frustrated when a </a:t>
            </a:r>
            <a:r>
              <a:rPr lang="en-US" sz="1260" u="sng"/>
              <a:t>throng</a:t>
            </a:r>
            <a:r>
              <a:rPr lang="en-US" sz="1260"/>
              <a:t> of people surrounded each and every item he wanted to get on his very long list.</a:t>
            </a:r>
            <a:endParaRPr/>
          </a:p>
          <a:p>
            <a:pPr indent="0" lvl="0" marL="0" rtl="0" algn="l">
              <a:lnSpc>
                <a:spcPct val="80000"/>
              </a:lnSpc>
              <a:spcBef>
                <a:spcPts val="1000"/>
              </a:spcBef>
              <a:spcAft>
                <a:spcPts val="0"/>
              </a:spcAft>
              <a:buSzPts val="1008"/>
              <a:buNone/>
            </a:pPr>
            <a:r>
              <a:rPr lang="en-US" sz="1260"/>
              <a:t>Synonyms – crowd, swarm, flock.		Antonyms – N/A</a:t>
            </a:r>
            <a:endParaRPr sz="126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