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84" r:id="rId4"/>
    <p:sldId id="285" r:id="rId5"/>
    <p:sldId id="286" r:id="rId6"/>
    <p:sldId id="268" r:id="rId7"/>
    <p:sldId id="269" r:id="rId8"/>
    <p:sldId id="270" r:id="rId9"/>
    <p:sldId id="271" r:id="rId10"/>
    <p:sldId id="272" r:id="rId11"/>
    <p:sldId id="282" r:id="rId12"/>
    <p:sldId id="273" r:id="rId13"/>
    <p:sldId id="287"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660"/>
  </p:normalViewPr>
  <p:slideViewPr>
    <p:cSldViewPr>
      <p:cViewPr varScale="1">
        <p:scale>
          <a:sx n="109" d="100"/>
          <a:sy n="109" d="100"/>
        </p:scale>
        <p:origin x="190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9/3/2020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1.3.2 - Lecture</a:t>
            </a:r>
            <a:endParaRPr lang="en-US" dirty="0"/>
          </a:p>
        </p:txBody>
      </p:sp>
      <p:sp>
        <p:nvSpPr>
          <p:cNvPr id="3" name="Subtitle 2"/>
          <p:cNvSpPr>
            <a:spLocks noGrp="1"/>
          </p:cNvSpPr>
          <p:nvPr>
            <p:ph type="subTitle" idx="1"/>
          </p:nvPr>
        </p:nvSpPr>
        <p:spPr/>
        <p:txBody>
          <a:bodyPr/>
          <a:lstStyle/>
          <a:p>
            <a:r>
              <a:rPr lang="en-US" dirty="0" smtClean="0"/>
              <a:t>Lessons for Unit 1, Week 3, Day 2 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3 – Study Guide</a:t>
            </a:r>
            <a:endParaRPr lang="en-US" dirty="0"/>
          </a:p>
        </p:txBody>
      </p:sp>
      <p:sp>
        <p:nvSpPr>
          <p:cNvPr id="4" name="Rectangle 1"/>
          <p:cNvSpPr>
            <a:spLocks noGrp="1" noChangeArrowheads="1"/>
          </p:cNvSpPr>
          <p:nvPr>
            <p:ph idx="1"/>
          </p:nvPr>
        </p:nvSpPr>
        <p:spPr bwMode="auto">
          <a:xfrm>
            <a:off x="76200" y="1676400"/>
            <a:ext cx="9144000" cy="4442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What piece of Beowulf’s equipment survives the battle with Grendel’s Mother</a:t>
            </a:r>
            <a:r>
              <a:rPr lang="en-US" dirty="0" smtClean="0"/>
              <a:t>?</a:t>
            </a:r>
            <a:endParaRPr lang="en-US" dirty="0"/>
          </a:p>
          <a:p>
            <a:pPr marL="0" indent="0">
              <a:buNone/>
            </a:pPr>
            <a:r>
              <a:rPr lang="en-US" dirty="0"/>
              <a:t>2.  What trophy does he take from the battle with Grendel's Mother, and what does he not take</a:t>
            </a:r>
            <a:r>
              <a:rPr lang="en-US" dirty="0" smtClean="0"/>
              <a:t>?</a:t>
            </a:r>
            <a:r>
              <a:rPr lang="en-US" dirty="0"/>
              <a:t> </a:t>
            </a:r>
          </a:p>
          <a:p>
            <a:pPr marL="0" indent="0">
              <a:buNone/>
            </a:pPr>
            <a:r>
              <a:rPr lang="en-US" dirty="0"/>
              <a:t>3.  How does Beowulf change over the course of the three battles (Grendel, Mother, and Dragon</a:t>
            </a:r>
            <a:r>
              <a:rPr lang="en-US" dirty="0" smtClean="0"/>
              <a:t>)?</a:t>
            </a:r>
            <a:endParaRPr lang="en-US" dirty="0"/>
          </a:p>
          <a:p>
            <a:pPr marL="0" indent="0">
              <a:buNone/>
            </a:pPr>
            <a:r>
              <a:rPr lang="en-US" dirty="0"/>
              <a:t>4.  Who stands by Beowulf in his final battle with the dragon and gives a speech to the running thanes</a:t>
            </a:r>
            <a:r>
              <a:rPr lang="en-US" dirty="0" smtClean="0"/>
              <a:t>?</a:t>
            </a:r>
            <a:endParaRPr lang="en-US" dirty="0"/>
          </a:p>
          <a:p>
            <a:pPr marL="0" indent="0">
              <a:buNone/>
            </a:pPr>
            <a:r>
              <a:rPr lang="en-US" dirty="0"/>
              <a:t>5.  How does Beowulf die</a:t>
            </a:r>
            <a:r>
              <a:rPr lang="en-US" dirty="0" smtClean="0"/>
              <a:t>?</a:t>
            </a:r>
            <a:endParaRPr lang="en-US" dirty="0"/>
          </a:p>
          <a:p>
            <a:pPr marL="0" indent="0">
              <a:buNone/>
            </a:pPr>
            <a:r>
              <a:rPr lang="en-US" dirty="0"/>
              <a:t>6.  What are Beowulf’s last words and thoughts concerning</a:t>
            </a:r>
            <a:r>
              <a:rPr lang="en-US" dirty="0" smtClean="0"/>
              <a:t>?</a:t>
            </a:r>
            <a:endParaRPr lang="en-US" dirty="0"/>
          </a:p>
          <a:p>
            <a:pPr marL="0" indent="0">
              <a:buNone/>
            </a:pPr>
            <a:r>
              <a:rPr lang="en-US" dirty="0"/>
              <a:t>7.  What were the most important events in Beowulf’s life</a:t>
            </a:r>
            <a:r>
              <a:rPr lang="en-US" dirty="0" smtClean="0"/>
              <a:t>?</a:t>
            </a:r>
            <a:endParaRPr lang="en-US" dirty="0"/>
          </a:p>
          <a:p>
            <a:pPr marL="0" indent="0">
              <a:buNone/>
            </a:pPr>
            <a:r>
              <a:rPr lang="en-US" dirty="0"/>
              <a:t>8.  What are Beowulf’s last requests, and which ones are followed / not followed?</a:t>
            </a:r>
          </a:p>
          <a:p>
            <a:pPr marL="0" indent="0">
              <a:buNone/>
            </a:pPr>
            <a:endParaRPr lang="en-US" dirty="0"/>
          </a:p>
        </p:txBody>
      </p:sp>
    </p:spTree>
    <p:extLst>
      <p:ext uri="{BB962C8B-B14F-4D97-AF65-F5344CB8AC3E}">
        <p14:creationId xmlns:p14="http://schemas.microsoft.com/office/powerpoint/2010/main" val="415319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3 – Beowulf Reading</a:t>
            </a:r>
            <a:endParaRPr lang="en-US" dirty="0"/>
          </a:p>
        </p:txBody>
      </p:sp>
      <p:sp>
        <p:nvSpPr>
          <p:cNvPr id="3" name="Content Placeholder 2"/>
          <p:cNvSpPr>
            <a:spLocks noGrp="1"/>
          </p:cNvSpPr>
          <p:nvPr>
            <p:ph idx="1"/>
          </p:nvPr>
        </p:nvSpPr>
        <p:spPr/>
        <p:txBody>
          <a:bodyPr/>
          <a:lstStyle/>
          <a:p>
            <a:r>
              <a:rPr lang="en-US" dirty="0" smtClean="0"/>
              <a:t>Accompanying this slide-show today is a reading from Beowulf.  It is titled 1.3.2 –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p>
          <a:p>
            <a:r>
              <a:rPr lang="en-US" dirty="0" smtClean="0"/>
              <a:t>Each day’s “exercise” portion will ask about the study guide questions relevant to that day’s lecture and readings.  If it hasn’t asked one of them yet, you’ll likely see it on the next day’s exercises, or the day after that.</a:t>
            </a:r>
            <a:endParaRPr lang="en-US" dirty="0"/>
          </a:p>
        </p:txBody>
      </p:sp>
    </p:spTree>
    <p:extLst>
      <p:ext uri="{BB962C8B-B14F-4D97-AF65-F5344CB8AC3E}">
        <p14:creationId xmlns:p14="http://schemas.microsoft.com/office/powerpoint/2010/main" val="379521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3 – Introductory Paragraphs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this English course, as with most others, we will write essays.</a:t>
            </a:r>
          </a:p>
          <a:p>
            <a:r>
              <a:rPr lang="en-US" dirty="0" smtClean="0"/>
              <a:t>Here, I’m going to take the opportunity to go over the basics of essay writing.</a:t>
            </a:r>
          </a:p>
          <a:p>
            <a:r>
              <a:rPr lang="en-US" dirty="0" smtClean="0"/>
              <a:t>Last week, we spoke of outlining and thesis statements.</a:t>
            </a:r>
          </a:p>
          <a:p>
            <a:r>
              <a:rPr lang="en-US" dirty="0" smtClean="0"/>
              <a:t>We will continue those lessons with the types of paragraphs in an essay.</a:t>
            </a:r>
          </a:p>
          <a:p>
            <a:r>
              <a:rPr lang="en-US" dirty="0"/>
              <a:t>Every essay, regardless of subject matter, should follow this basic pattern:</a:t>
            </a:r>
          </a:p>
          <a:p>
            <a:pPr lvl="1"/>
            <a:r>
              <a:rPr lang="en-US" dirty="0"/>
              <a:t>Introduction / Introductory Paragraph</a:t>
            </a:r>
          </a:p>
          <a:p>
            <a:pPr lvl="1"/>
            <a:r>
              <a:rPr lang="en-US" dirty="0"/>
              <a:t>Body Paragraphs</a:t>
            </a:r>
          </a:p>
          <a:p>
            <a:pPr lvl="1"/>
            <a:r>
              <a:rPr lang="en-US" dirty="0"/>
              <a:t>Conclusion</a:t>
            </a:r>
          </a:p>
          <a:p>
            <a:pPr lvl="1"/>
            <a:r>
              <a:rPr lang="en-US" dirty="0"/>
              <a:t>Works Cited (If your essay has any outside information / quotes</a:t>
            </a:r>
            <a:r>
              <a:rPr lang="en-US" dirty="0" smtClean="0"/>
              <a:t>)</a:t>
            </a:r>
          </a:p>
          <a:p>
            <a:r>
              <a:rPr lang="en-US" dirty="0" smtClean="0"/>
              <a:t>Today, we will focus on the introductory paragraph, specifically.</a:t>
            </a:r>
            <a:endParaRPr lang="en-US" dirty="0"/>
          </a:p>
          <a:p>
            <a:endParaRPr lang="en-US" dirty="0" smtClean="0"/>
          </a:p>
        </p:txBody>
      </p:sp>
    </p:spTree>
    <p:extLst>
      <p:ext uri="{BB962C8B-B14F-4D97-AF65-F5344CB8AC3E}">
        <p14:creationId xmlns:p14="http://schemas.microsoft.com/office/powerpoint/2010/main" val="706804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Introduction</a:t>
            </a:r>
            <a:endParaRPr lang="en-US" dirty="0"/>
          </a:p>
        </p:txBody>
      </p:sp>
      <p:sp>
        <p:nvSpPr>
          <p:cNvPr id="3" name="Content Placeholder 2"/>
          <p:cNvSpPr>
            <a:spLocks noGrp="1"/>
          </p:cNvSpPr>
          <p:nvPr>
            <p:ph idx="1"/>
          </p:nvPr>
        </p:nvSpPr>
        <p:spPr>
          <a:xfrm>
            <a:off x="228600" y="1295400"/>
            <a:ext cx="8686799" cy="5334000"/>
          </a:xfrm>
        </p:spPr>
        <p:txBody>
          <a:bodyPr>
            <a:normAutofit fontScale="92500" lnSpcReduction="20000"/>
          </a:bodyPr>
          <a:lstStyle/>
          <a:p>
            <a:r>
              <a:rPr lang="en-US" dirty="0" smtClean="0"/>
              <a:t>Your introduction should do three basic things:</a:t>
            </a:r>
          </a:p>
          <a:p>
            <a:pPr lvl="1"/>
            <a:r>
              <a:rPr lang="en-US" b="1" dirty="0" smtClean="0"/>
              <a:t>Hook</a:t>
            </a:r>
            <a:r>
              <a:rPr lang="en-US" dirty="0" smtClean="0"/>
              <a:t> the reader:  Get the reader’s attention / interest.  Use an interesting quote from the material.  Describe an interesting scene.  Use an interesting fact or statistic.  You might even ask a thought provoking question.</a:t>
            </a:r>
          </a:p>
          <a:p>
            <a:pPr lvl="1"/>
            <a:r>
              <a:rPr lang="en-US" b="1" dirty="0" smtClean="0"/>
              <a:t>Introduce the Topic (From Broad to Narrow)</a:t>
            </a:r>
            <a:r>
              <a:rPr lang="en-US" dirty="0" smtClean="0"/>
              <a:t>:  Start with the biggest, broadest part of what you’re talking about, then work your way to the specifics.</a:t>
            </a:r>
          </a:p>
          <a:p>
            <a:pPr lvl="1"/>
            <a:r>
              <a:rPr lang="en-US" b="1" dirty="0" smtClean="0"/>
              <a:t>Thesis Statement:  </a:t>
            </a:r>
            <a:r>
              <a:rPr lang="en-US" dirty="0" smtClean="0"/>
              <a:t>This is your claim, your main point, your assertion.  You aren’t asking a question, you are stating something as if it were true, as if you were certain.  If you aren’t, pretend.  Keep it to one or two sentences, and keep it at the END of the introduction.  It is often good to use what’s called a “blue-printed thesis statement” – one that forecasts where the essay is going.  </a:t>
            </a:r>
            <a:endParaRPr lang="en-US" dirty="0"/>
          </a:p>
          <a:p>
            <a:pPr lvl="1"/>
            <a:endParaRPr lang="en-US" b="1" dirty="0" smtClean="0"/>
          </a:p>
          <a:p>
            <a:pPr lvl="1"/>
            <a:r>
              <a:rPr lang="en-US" b="1" dirty="0" smtClean="0"/>
              <a:t>Thesis Examples:</a:t>
            </a:r>
          </a:p>
          <a:p>
            <a:pPr lvl="2"/>
            <a:r>
              <a:rPr lang="en-US" dirty="0" smtClean="0"/>
              <a:t>Sandwiches are the most versatile type of food:  they may be served hot or cold; they may contain sweet or savory items; they may be served for breakfast, lunch, dinner, and even dessert.</a:t>
            </a:r>
          </a:p>
          <a:p>
            <a:pPr lvl="2"/>
            <a:r>
              <a:rPr lang="en-US" dirty="0" smtClean="0"/>
              <a:t>Maintaining a budget is a wise decision as it allows one to know how the bills are getting paid, reduces wasteful spending, and allows one to save money for the future.</a:t>
            </a:r>
          </a:p>
          <a:p>
            <a:pPr lvl="2"/>
            <a:r>
              <a:rPr lang="en-US" dirty="0" smtClean="0"/>
              <a:t>Claim A is true because of supporting points X, Y, and Z.</a:t>
            </a:r>
          </a:p>
          <a:p>
            <a:pPr lvl="2"/>
            <a:r>
              <a:rPr lang="en-US" dirty="0" smtClean="0"/>
              <a:t>Notice how each example makes it’s point, then lists how/why.  Each item listed to support the main point will be the topics of the body paragraphs, in that order.  If you find yourself writing the body paragraphs in a different order than that of your thesis, you can always switch the order of the paragraphs or, if you prefer, switch the order of the ideas in your thesis statement.</a:t>
            </a:r>
          </a:p>
          <a:p>
            <a:pPr lvl="1"/>
            <a:endParaRPr lang="en-US" b="1" dirty="0"/>
          </a:p>
        </p:txBody>
      </p:sp>
    </p:spTree>
    <p:extLst>
      <p:ext uri="{BB962C8B-B14F-4D97-AF65-F5344CB8AC3E}">
        <p14:creationId xmlns:p14="http://schemas.microsoft.com/office/powerpoint/2010/main" val="2639046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This week in grammar, we’re covering adjectives, adverbs, and </a:t>
            </a:r>
            <a:r>
              <a:rPr lang="en-US" dirty="0" err="1" smtClean="0"/>
              <a:t>rticles</a:t>
            </a:r>
            <a:r>
              <a:rPr lang="en-US" dirty="0" smtClean="0"/>
              <a:t>.  Study these lecture slides, take notes on them to assist you with that, use them to complete today’s exercises, and review them for the weekly quiz.</a:t>
            </a:r>
          </a:p>
          <a:p>
            <a:r>
              <a:rPr lang="en-US" dirty="0" smtClean="0"/>
              <a:t>This week in vocabulary, you have list 3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start by completing the attendance and reading “What To Do and How To Do It.”  Afterward, read these slides and today’s readings from Beowulf.  Use the provided study guide to help you with note taking over the course of the week, submit answers to the study guide questions in each day’s exercises, and study them for the weekly quiz.</a:t>
            </a:r>
          </a:p>
          <a:p>
            <a:r>
              <a:rPr lang="en-US" dirty="0" smtClean="0"/>
              <a:t>This week in writing, we’re continuing the basics of essay writing with the types of paragraphs – today, with the introductory paragraph.  Follow along with these lessons, as we will have an essay assignment coming up, soon.  Stay tuned!</a:t>
            </a:r>
            <a:endParaRPr lang="en-US" dirty="0"/>
          </a:p>
        </p:txBody>
      </p:sp>
    </p:spTree>
    <p:extLst>
      <p:ext uri="{BB962C8B-B14F-4D97-AF65-F5344CB8AC3E}">
        <p14:creationId xmlns:p14="http://schemas.microsoft.com/office/powerpoint/2010/main" val="281168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Week 3 – Day 2 -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Adjectives, Adverbs, and Articles</a:t>
            </a:r>
          </a:p>
          <a:p>
            <a:pPr lvl="1"/>
            <a:r>
              <a:rPr lang="en-US" dirty="0" smtClean="0"/>
              <a:t>Vocabulary - List 3</a:t>
            </a:r>
          </a:p>
          <a:p>
            <a:pPr lvl="1"/>
            <a:r>
              <a:rPr lang="en-US" dirty="0" smtClean="0"/>
              <a:t>Literature – Beowulf</a:t>
            </a:r>
          </a:p>
          <a:p>
            <a:pPr lvl="1"/>
            <a:r>
              <a:rPr lang="en-US" dirty="0" smtClean="0"/>
              <a:t>Writing – </a:t>
            </a:r>
            <a:r>
              <a:rPr lang="en-US" dirty="0" smtClean="0"/>
              <a:t>Essay Basics – Introductory Paragraphs</a:t>
            </a:r>
            <a:endParaRPr lang="en-US" dirty="0" smtClean="0"/>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 Recapping AAA</a:t>
            </a:r>
            <a:endParaRPr lang="en-US" dirty="0"/>
          </a:p>
        </p:txBody>
      </p:sp>
      <p:sp>
        <p:nvSpPr>
          <p:cNvPr id="3" name="Content Placeholder 2"/>
          <p:cNvSpPr>
            <a:spLocks noGrp="1"/>
          </p:cNvSpPr>
          <p:nvPr>
            <p:ph idx="1"/>
          </p:nvPr>
        </p:nvSpPr>
        <p:spPr/>
        <p:txBody>
          <a:bodyPr/>
          <a:lstStyle/>
          <a:p>
            <a:r>
              <a:rPr lang="en-US" dirty="0" smtClean="0"/>
              <a:t>Adjectives describe nouns and pronouns.</a:t>
            </a:r>
          </a:p>
          <a:p>
            <a:r>
              <a:rPr lang="en-US" dirty="0" smtClean="0"/>
              <a:t>Adverbs describe verbs, adjectives, and other adverbs.</a:t>
            </a:r>
          </a:p>
          <a:p>
            <a:r>
              <a:rPr lang="en-US" dirty="0" smtClean="0"/>
              <a:t>Articles are a subset of adjectives – a, an, and the.</a:t>
            </a:r>
          </a:p>
          <a:p>
            <a:endParaRPr lang="en-US" dirty="0" smtClean="0"/>
          </a:p>
          <a:p>
            <a:r>
              <a:rPr lang="en-US" dirty="0" smtClean="0"/>
              <a:t>Today, we’re going to get a little more advanced with adjectives.</a:t>
            </a:r>
          </a:p>
        </p:txBody>
      </p:sp>
    </p:spTree>
    <p:extLst>
      <p:ext uri="{BB962C8B-B14F-4D97-AF65-F5344CB8AC3E}">
        <p14:creationId xmlns:p14="http://schemas.microsoft.com/office/powerpoint/2010/main" val="3107126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 Predicate Adjectives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Adjectives can be right beside the noun they’re describing.</a:t>
            </a:r>
          </a:p>
          <a:p>
            <a:r>
              <a:rPr lang="en-US" dirty="0" smtClean="0"/>
              <a:t>However, they can also be on the other side of a linking verb, opposite the subject.</a:t>
            </a:r>
          </a:p>
          <a:p>
            <a:r>
              <a:rPr lang="en-US" dirty="0" smtClean="0"/>
              <a:t>Think of these sentences as the following:</a:t>
            </a:r>
          </a:p>
          <a:p>
            <a:pPr lvl="1"/>
            <a:r>
              <a:rPr lang="en-US" dirty="0" smtClean="0"/>
              <a:t>Subject = </a:t>
            </a:r>
            <a:r>
              <a:rPr lang="en-US" b="1" u="sng" dirty="0" smtClean="0"/>
              <a:t>Adjective</a:t>
            </a:r>
            <a:r>
              <a:rPr lang="en-US" dirty="0" smtClean="0"/>
              <a:t>  or Subject = </a:t>
            </a:r>
            <a:r>
              <a:rPr lang="en-US" u="sng" dirty="0" smtClean="0"/>
              <a:t>Noun</a:t>
            </a:r>
          </a:p>
          <a:p>
            <a:pPr lvl="1"/>
            <a:endParaRPr lang="en-US" dirty="0" smtClean="0"/>
          </a:p>
          <a:p>
            <a:pPr lvl="1"/>
            <a:r>
              <a:rPr lang="en-US" dirty="0" smtClean="0"/>
              <a:t>I am</a:t>
            </a:r>
            <a:r>
              <a:rPr lang="en-US" u="sng" dirty="0" smtClean="0"/>
              <a:t> </a:t>
            </a:r>
            <a:r>
              <a:rPr lang="en-US" b="1" u="sng" dirty="0" smtClean="0"/>
              <a:t>tired</a:t>
            </a:r>
            <a:r>
              <a:rPr lang="en-US" u="sng" dirty="0" smtClean="0"/>
              <a:t>.</a:t>
            </a:r>
            <a:r>
              <a:rPr lang="en-US" dirty="0" smtClean="0"/>
              <a:t>			It is a </a:t>
            </a:r>
            <a:r>
              <a:rPr lang="en-US" u="sng" dirty="0" smtClean="0"/>
              <a:t>tomato</a:t>
            </a:r>
            <a:r>
              <a:rPr lang="en-US" dirty="0" smtClean="0"/>
              <a:t>.</a:t>
            </a:r>
            <a:endParaRPr lang="en-US" u="sng" dirty="0" smtClean="0"/>
          </a:p>
          <a:p>
            <a:pPr lvl="1"/>
            <a:r>
              <a:rPr lang="en-US" dirty="0" smtClean="0"/>
              <a:t>I am </a:t>
            </a:r>
            <a:r>
              <a:rPr lang="en-US" b="1" u="sng" dirty="0" smtClean="0"/>
              <a:t>green</a:t>
            </a:r>
            <a:r>
              <a:rPr lang="en-US" dirty="0" smtClean="0"/>
              <a:t>.			This sandwich is </a:t>
            </a:r>
            <a:r>
              <a:rPr lang="en-US" u="sng" dirty="0" smtClean="0"/>
              <a:t>dinner</a:t>
            </a:r>
            <a:r>
              <a:rPr lang="en-US" dirty="0" smtClean="0"/>
              <a:t>.</a:t>
            </a:r>
          </a:p>
          <a:p>
            <a:pPr lvl="1"/>
            <a:r>
              <a:rPr lang="en-US" dirty="0" smtClean="0"/>
              <a:t>He is </a:t>
            </a:r>
            <a:r>
              <a:rPr lang="en-US" b="1" u="sng" dirty="0" smtClean="0"/>
              <a:t>grouchy</a:t>
            </a:r>
            <a:r>
              <a:rPr lang="en-US" dirty="0" smtClean="0"/>
              <a:t>.			She is a </a:t>
            </a:r>
            <a:r>
              <a:rPr lang="en-US" u="sng" dirty="0" smtClean="0"/>
              <a:t>nurse.</a:t>
            </a:r>
          </a:p>
          <a:p>
            <a:pPr lvl="1"/>
            <a:endParaRPr lang="en-US" dirty="0" smtClean="0"/>
          </a:p>
          <a:p>
            <a:r>
              <a:rPr lang="en-US" dirty="0" smtClean="0"/>
              <a:t>When Subject = Adjective, it’s called a Predicate Adjective.</a:t>
            </a:r>
          </a:p>
          <a:p>
            <a:r>
              <a:rPr lang="en-US" dirty="0" smtClean="0"/>
              <a:t>When Subject = Noun, it’s called a Predicate Nominative.</a:t>
            </a:r>
          </a:p>
        </p:txBody>
      </p:sp>
    </p:spTree>
    <p:extLst>
      <p:ext uri="{BB962C8B-B14F-4D97-AF65-F5344CB8AC3E}">
        <p14:creationId xmlns:p14="http://schemas.microsoft.com/office/powerpoint/2010/main" val="483446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2 – Practice</a:t>
            </a:r>
            <a:endParaRPr lang="en-US" dirty="0"/>
          </a:p>
        </p:txBody>
      </p:sp>
      <p:sp>
        <p:nvSpPr>
          <p:cNvPr id="3" name="Content Placeholder 2"/>
          <p:cNvSpPr>
            <a:spLocks noGrp="1"/>
          </p:cNvSpPr>
          <p:nvPr>
            <p:ph idx="1"/>
          </p:nvPr>
        </p:nvSpPr>
        <p:spPr/>
        <p:txBody>
          <a:bodyPr>
            <a:normAutofit lnSpcReduction="10000"/>
          </a:bodyPr>
          <a:lstStyle/>
          <a:p>
            <a:r>
              <a:rPr lang="en-US" dirty="0" smtClean="0"/>
              <a:t>Which of these are adjectives?  Which are adverbs?  Which are articles?</a:t>
            </a:r>
          </a:p>
          <a:p>
            <a:pPr lvl="1"/>
            <a:r>
              <a:rPr lang="en-US" dirty="0" smtClean="0"/>
              <a:t>The fisherman walked slowly to the cool lake.</a:t>
            </a:r>
          </a:p>
          <a:p>
            <a:pPr lvl="1"/>
            <a:r>
              <a:rPr lang="en-US" dirty="0" smtClean="0"/>
              <a:t>The plastic fish sang merrily on the wall.</a:t>
            </a:r>
          </a:p>
          <a:p>
            <a:pPr lvl="1"/>
            <a:endParaRPr lang="en-US" dirty="0" smtClean="0"/>
          </a:p>
          <a:p>
            <a:r>
              <a:rPr lang="en-US" dirty="0" smtClean="0"/>
              <a:t>Which of these are predicate adjectives?  Which are predicate nominatives?</a:t>
            </a:r>
          </a:p>
          <a:p>
            <a:pPr lvl="1"/>
            <a:r>
              <a:rPr lang="en-US" dirty="0" smtClean="0"/>
              <a:t>The man is </a:t>
            </a:r>
            <a:r>
              <a:rPr lang="en-US" u="sng" dirty="0" smtClean="0"/>
              <a:t>tired</a:t>
            </a:r>
            <a:r>
              <a:rPr lang="en-US" dirty="0" smtClean="0"/>
              <a:t>.</a:t>
            </a:r>
          </a:p>
          <a:p>
            <a:pPr lvl="1"/>
            <a:r>
              <a:rPr lang="en-US" dirty="0" smtClean="0"/>
              <a:t>The fruit is </a:t>
            </a:r>
            <a:r>
              <a:rPr lang="en-US" u="sng" dirty="0" smtClean="0"/>
              <a:t>orange</a:t>
            </a:r>
            <a:r>
              <a:rPr lang="en-US" dirty="0" smtClean="0"/>
              <a:t>.</a:t>
            </a:r>
          </a:p>
          <a:p>
            <a:pPr lvl="1"/>
            <a:r>
              <a:rPr lang="en-US" dirty="0" smtClean="0"/>
              <a:t>The fruit is a </a:t>
            </a:r>
            <a:r>
              <a:rPr lang="en-US" u="sng" dirty="0" smtClean="0"/>
              <a:t>banana</a:t>
            </a:r>
            <a:r>
              <a:rPr lang="en-US" dirty="0" smtClean="0"/>
              <a:t>.</a:t>
            </a:r>
          </a:p>
          <a:p>
            <a:pPr lvl="1"/>
            <a:r>
              <a:rPr lang="en-US" dirty="0" smtClean="0"/>
              <a:t>The man is a </a:t>
            </a:r>
            <a:r>
              <a:rPr lang="en-US" u="sng" dirty="0" smtClean="0"/>
              <a:t>dentist.</a:t>
            </a:r>
            <a:endParaRPr lang="en-US" dirty="0" smtClean="0"/>
          </a:p>
        </p:txBody>
      </p:sp>
    </p:spTree>
    <p:extLst>
      <p:ext uri="{BB962C8B-B14F-4D97-AF65-F5344CB8AC3E}">
        <p14:creationId xmlns:p14="http://schemas.microsoft.com/office/powerpoint/2010/main" val="3434067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3</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3 – Words 1-5</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1.	Austere – (Adjective) - without excess, luxury, or ease; simple; limited; severe.</a:t>
            </a:r>
          </a:p>
          <a:p>
            <a:pPr marL="0" indent="0">
              <a:buNone/>
            </a:pPr>
            <a:r>
              <a:rPr lang="en-US" dirty="0"/>
              <a:t>Example – The man’s </a:t>
            </a:r>
            <a:r>
              <a:rPr lang="en-US" u="sng" dirty="0"/>
              <a:t>austere</a:t>
            </a:r>
            <a:r>
              <a:rPr lang="en-US" dirty="0"/>
              <a:t> home had no luxuries, only the most basic of necessities.</a:t>
            </a:r>
          </a:p>
          <a:p>
            <a:pPr marL="0" indent="0">
              <a:buNone/>
            </a:pPr>
            <a:r>
              <a:rPr lang="en-US" dirty="0"/>
              <a:t>Synonyms – Stark, subdued, Spartan.		Antonyms – Elaborate, extravagant, indulgent.</a:t>
            </a:r>
          </a:p>
          <a:p>
            <a:pPr marL="0" indent="0">
              <a:buNone/>
            </a:pPr>
            <a:r>
              <a:rPr lang="en-US" dirty="0"/>
              <a:t> </a:t>
            </a:r>
          </a:p>
          <a:p>
            <a:pPr marL="0" indent="0">
              <a:buNone/>
            </a:pPr>
            <a:r>
              <a:rPr lang="en-US" dirty="0"/>
              <a:t>2.	Barrow – (Noun) - a heap of earth placed over one or more prehistoric tombs; a burial mound or hill.</a:t>
            </a:r>
          </a:p>
          <a:p>
            <a:pPr marL="0" indent="0">
              <a:buNone/>
            </a:pPr>
            <a:r>
              <a:rPr lang="en-US" dirty="0"/>
              <a:t>Example – The archaeologists found that the hill was actually the </a:t>
            </a:r>
            <a:r>
              <a:rPr lang="en-US" u="sng" dirty="0"/>
              <a:t>barrow</a:t>
            </a:r>
            <a:r>
              <a:rPr lang="en-US" dirty="0"/>
              <a:t> of an ancient king.</a:t>
            </a:r>
          </a:p>
          <a:p>
            <a:pPr marL="0" indent="0">
              <a:buNone/>
            </a:pPr>
            <a:r>
              <a:rPr lang="en-US" dirty="0"/>
              <a:t>Synonyms – Hill, tomb, mound.		Antonyms – N/A</a:t>
            </a:r>
          </a:p>
          <a:p>
            <a:pPr marL="0" indent="0">
              <a:buNone/>
            </a:pPr>
            <a:r>
              <a:rPr lang="en-US" dirty="0"/>
              <a:t> </a:t>
            </a:r>
          </a:p>
          <a:p>
            <a:pPr marL="0" indent="0">
              <a:buNone/>
            </a:pPr>
            <a:r>
              <a:rPr lang="en-US" dirty="0"/>
              <a:t>3.	</a:t>
            </a:r>
            <a:r>
              <a:rPr lang="en-US" dirty="0" err="1"/>
              <a:t>Berserkr</a:t>
            </a:r>
            <a:r>
              <a:rPr lang="en-US" dirty="0"/>
              <a:t>/Berserker – (Noun) - an ancient Norse warrior who fought with frenzied rage in battle.</a:t>
            </a:r>
          </a:p>
          <a:p>
            <a:pPr marL="0" indent="0">
              <a:buNone/>
            </a:pPr>
            <a:r>
              <a:rPr lang="en-US" dirty="0"/>
              <a:t>Example – The </a:t>
            </a:r>
            <a:r>
              <a:rPr lang="en-US" u="sng" dirty="0"/>
              <a:t>berserkers</a:t>
            </a:r>
            <a:r>
              <a:rPr lang="en-US" dirty="0"/>
              <a:t> leapt off the Viking longboats and ravaged the village.</a:t>
            </a:r>
          </a:p>
          <a:p>
            <a:pPr marL="0" indent="0">
              <a:buNone/>
            </a:pPr>
            <a:r>
              <a:rPr lang="en-US" dirty="0"/>
              <a:t>Synonyms – N/A				Antonyms – N/A</a:t>
            </a:r>
          </a:p>
          <a:p>
            <a:pPr marL="0" indent="0">
              <a:buNone/>
            </a:pPr>
            <a:r>
              <a:rPr lang="en-US" dirty="0"/>
              <a:t> </a:t>
            </a:r>
          </a:p>
          <a:p>
            <a:pPr marL="0" indent="0">
              <a:buNone/>
            </a:pPr>
            <a:r>
              <a:rPr lang="en-US" dirty="0"/>
              <a:t>4.	Contort – (Verb) - to twist, bend, or draw out of shape; distort.</a:t>
            </a:r>
          </a:p>
          <a:p>
            <a:pPr marL="0" indent="0">
              <a:buNone/>
            </a:pPr>
            <a:r>
              <a:rPr lang="en-US" dirty="0"/>
              <a:t>Example - His face </a:t>
            </a:r>
            <a:r>
              <a:rPr lang="en-US" u="sng" dirty="0"/>
              <a:t>contort</a:t>
            </a:r>
            <a:r>
              <a:rPr lang="en-US" dirty="0"/>
              <a:t>ed into a grotesque sneer.</a:t>
            </a:r>
          </a:p>
          <a:p>
            <a:pPr marL="0" indent="0">
              <a:buNone/>
            </a:pPr>
            <a:r>
              <a:rPr lang="en-US" dirty="0"/>
              <a:t>Synonyms – Deform, twist, wrench.		Antonyms – Beautify, smooth, straighten.</a:t>
            </a:r>
          </a:p>
          <a:p>
            <a:pPr marL="0" indent="0">
              <a:buNone/>
            </a:pPr>
            <a:r>
              <a:rPr lang="en-US" dirty="0"/>
              <a:t> </a:t>
            </a:r>
          </a:p>
          <a:p>
            <a:pPr marL="0" indent="0">
              <a:buNone/>
            </a:pPr>
            <a:r>
              <a:rPr lang="en-US" dirty="0"/>
              <a:t>5.	Decree – (Noun) - a formal and authoritative order, especially one having the force of law.  (Verb) – Making or issuing such an order.</a:t>
            </a:r>
          </a:p>
          <a:p>
            <a:pPr marL="0" indent="0">
              <a:buNone/>
            </a:pPr>
            <a:r>
              <a:rPr lang="en-US" dirty="0"/>
              <a:t>Example – The king </a:t>
            </a:r>
            <a:r>
              <a:rPr lang="en-US" u="sng" dirty="0"/>
              <a:t>decreed</a:t>
            </a:r>
            <a:r>
              <a:rPr lang="en-US" dirty="0"/>
              <a:t> that all people shall wear top hats in public from now on.</a:t>
            </a:r>
          </a:p>
          <a:p>
            <a:pPr marL="0" indent="0">
              <a:buNone/>
            </a:pPr>
            <a:r>
              <a:rPr lang="en-US" dirty="0"/>
              <a:t>Synonyms – Order, edict, proclamation.	Antonyms – N/A</a:t>
            </a:r>
          </a:p>
          <a:p>
            <a:pPr marL="0" indent="0">
              <a:buNone/>
            </a:pPr>
            <a:endParaRPr lang="en-US" dirty="0"/>
          </a:p>
        </p:txBody>
      </p:sp>
    </p:spTree>
    <p:extLst>
      <p:ext uri="{BB962C8B-B14F-4D97-AF65-F5344CB8AC3E}">
        <p14:creationId xmlns:p14="http://schemas.microsoft.com/office/powerpoint/2010/main" val="214680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3 – Words 6-10</a:t>
            </a:r>
            <a:endParaRPr lang="en-US" dirty="0"/>
          </a:p>
        </p:txBody>
      </p:sp>
      <p:sp>
        <p:nvSpPr>
          <p:cNvPr id="3" name="Content Placeholder 2"/>
          <p:cNvSpPr>
            <a:spLocks noGrp="1"/>
          </p:cNvSpPr>
          <p:nvPr>
            <p:ph idx="1"/>
          </p:nvPr>
        </p:nvSpPr>
        <p:spPr>
          <a:xfrm>
            <a:off x="0" y="1143000"/>
            <a:ext cx="9144000" cy="5715000"/>
          </a:xfrm>
        </p:spPr>
        <p:txBody>
          <a:bodyPr>
            <a:normAutofit fontScale="62500" lnSpcReduction="20000"/>
          </a:bodyPr>
          <a:lstStyle/>
          <a:p>
            <a:pPr marL="0" indent="0">
              <a:buNone/>
            </a:pPr>
            <a:r>
              <a:rPr lang="en-US" dirty="0"/>
              <a:t>6.	Freehold – (Noun) - an estate in land, inherited or held for life. </a:t>
            </a:r>
          </a:p>
          <a:p>
            <a:pPr marL="0" indent="0">
              <a:buNone/>
            </a:pPr>
            <a:r>
              <a:rPr lang="en-US" dirty="0"/>
              <a:t>Example – The son and heir of the nobleman inherited a very large </a:t>
            </a:r>
            <a:r>
              <a:rPr lang="en-US" u="sng" dirty="0"/>
              <a:t>freehold</a:t>
            </a:r>
            <a:r>
              <a:rPr lang="en-US" dirty="0"/>
              <a:t> in the mountains.</a:t>
            </a:r>
          </a:p>
          <a:p>
            <a:pPr marL="0" indent="0">
              <a:buNone/>
            </a:pPr>
            <a:r>
              <a:rPr lang="en-US" dirty="0"/>
              <a:t>Synonyms – Estate, residence, territory.	Antonyms – N/A</a:t>
            </a:r>
          </a:p>
          <a:p>
            <a:pPr marL="0" indent="0">
              <a:buNone/>
            </a:pPr>
            <a:r>
              <a:rPr lang="en-US" dirty="0"/>
              <a:t> </a:t>
            </a:r>
          </a:p>
          <a:p>
            <a:pPr marL="0" indent="0">
              <a:buNone/>
            </a:pPr>
            <a:r>
              <a:rPr lang="en-US" dirty="0"/>
              <a:t>7.	Hale – (Adjective) – Healthy and energetic, free from disease or infirmity.</a:t>
            </a:r>
          </a:p>
          <a:p>
            <a:pPr marL="0" indent="0">
              <a:buNone/>
            </a:pPr>
            <a:r>
              <a:rPr lang="en-US" dirty="0"/>
              <a:t>Example – The lumberjack felt </a:t>
            </a:r>
            <a:r>
              <a:rPr lang="en-US" u="sng" dirty="0"/>
              <a:t>hale</a:t>
            </a:r>
            <a:r>
              <a:rPr lang="en-US" dirty="0"/>
              <a:t> and ready for a day’s work.</a:t>
            </a:r>
          </a:p>
          <a:p>
            <a:pPr marL="0" indent="0">
              <a:buNone/>
            </a:pPr>
            <a:r>
              <a:rPr lang="en-US" dirty="0"/>
              <a:t>Synonyms – Healthy, energetic, well.	Antonyms – Sick, weak, unhealthy.</a:t>
            </a:r>
          </a:p>
          <a:p>
            <a:pPr marL="0" indent="0">
              <a:buNone/>
            </a:pPr>
            <a:r>
              <a:rPr lang="en-US" dirty="0"/>
              <a:t> </a:t>
            </a:r>
          </a:p>
          <a:p>
            <a:pPr marL="0" indent="0">
              <a:buNone/>
            </a:pPr>
            <a:r>
              <a:rPr lang="en-US" dirty="0"/>
              <a:t>8.	Hearth – (Noun) – the home or fireside.</a:t>
            </a:r>
          </a:p>
          <a:p>
            <a:pPr marL="0" indent="0">
              <a:buNone/>
            </a:pPr>
            <a:r>
              <a:rPr lang="en-US" dirty="0"/>
              <a:t>Example – The king’s closest warriors shared his hearth, enjoying the warmth of the fire and the meat and mead at his table.</a:t>
            </a:r>
          </a:p>
          <a:p>
            <a:pPr marL="0" indent="0">
              <a:buNone/>
            </a:pPr>
            <a:r>
              <a:rPr lang="en-US" dirty="0"/>
              <a:t>Synonyms – Home, fireside.			Antonyms – N/A</a:t>
            </a:r>
          </a:p>
          <a:p>
            <a:pPr marL="0" indent="0">
              <a:buNone/>
            </a:pPr>
            <a:r>
              <a:rPr lang="en-US" dirty="0"/>
              <a:t> </a:t>
            </a:r>
          </a:p>
          <a:p>
            <a:pPr marL="0" indent="0">
              <a:buNone/>
            </a:pPr>
            <a:r>
              <a:rPr lang="en-US" dirty="0"/>
              <a:t>9.	Parley – (Noun) - an informal conference between enemies under a truce, especially to discuss terms, conditions of surrender, etc.  (Verb) – The act of holding or taking part in such a conference.</a:t>
            </a:r>
          </a:p>
          <a:p>
            <a:pPr marL="0" indent="0">
              <a:buNone/>
            </a:pPr>
            <a:r>
              <a:rPr lang="en-US" dirty="0"/>
              <a:t>Example – The war cost both sides so much that they decided to stop and </a:t>
            </a:r>
            <a:r>
              <a:rPr lang="en-US" u="sng" dirty="0"/>
              <a:t>parley</a:t>
            </a:r>
            <a:r>
              <a:rPr lang="en-US" dirty="0"/>
              <a:t> in the hopes of achieving peace and cutting their losses.</a:t>
            </a:r>
          </a:p>
          <a:p>
            <a:pPr marL="0" indent="0">
              <a:buNone/>
            </a:pPr>
            <a:r>
              <a:rPr lang="en-US" dirty="0"/>
              <a:t>Synonyms – Negotiation/Negotiate		Antonyms – N/A</a:t>
            </a:r>
          </a:p>
          <a:p>
            <a:pPr marL="0" indent="0">
              <a:buNone/>
            </a:pPr>
            <a:r>
              <a:rPr lang="en-US" dirty="0"/>
              <a:t> </a:t>
            </a:r>
          </a:p>
          <a:p>
            <a:pPr marL="0" indent="0">
              <a:buNone/>
            </a:pPr>
            <a:r>
              <a:rPr lang="en-US" dirty="0"/>
              <a:t>10.	Squall – (Noun) – a violent storm that doesn’t last very long.</a:t>
            </a:r>
          </a:p>
          <a:p>
            <a:pPr marL="0" indent="0">
              <a:buNone/>
            </a:pPr>
            <a:r>
              <a:rPr lang="en-US" dirty="0"/>
              <a:t>Example – The sailors saw the dark clouds and knew a </a:t>
            </a:r>
            <a:r>
              <a:rPr lang="en-US" u="sng" dirty="0"/>
              <a:t>squall</a:t>
            </a:r>
            <a:r>
              <a:rPr lang="en-US" dirty="0"/>
              <a:t> was coming.</a:t>
            </a:r>
          </a:p>
          <a:p>
            <a:pPr marL="0" indent="0">
              <a:buNone/>
            </a:pPr>
            <a:r>
              <a:rPr lang="en-US" dirty="0"/>
              <a:t>Synonyms – Storm.				Antonyms – N/A</a:t>
            </a:r>
          </a:p>
          <a:p>
            <a:pPr marL="0" indent="0">
              <a:buNone/>
            </a:pPr>
            <a:endParaRPr lang="en-US" dirty="0"/>
          </a:p>
        </p:txBody>
      </p:sp>
    </p:spTree>
    <p:extLst>
      <p:ext uri="{BB962C8B-B14F-4D97-AF65-F5344CB8AC3E}">
        <p14:creationId xmlns:p14="http://schemas.microsoft.com/office/powerpoint/2010/main" val="401568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3</a:t>
            </a:r>
            <a:endParaRPr lang="en-US" dirty="0"/>
          </a:p>
        </p:txBody>
      </p:sp>
      <p:sp>
        <p:nvSpPr>
          <p:cNvPr id="3" name="Content Placeholder 2"/>
          <p:cNvSpPr>
            <a:spLocks noGrp="1"/>
          </p:cNvSpPr>
          <p:nvPr>
            <p:ph idx="1"/>
          </p:nvPr>
        </p:nvSpPr>
        <p:spPr>
          <a:xfrm>
            <a:off x="0" y="1600200"/>
            <a:ext cx="9144000" cy="5257800"/>
          </a:xfrm>
        </p:spPr>
        <p:txBody>
          <a:bodyPr>
            <a:normAutofit fontScale="62500" lnSpcReduction="20000"/>
          </a:bodyPr>
          <a:lstStyle/>
          <a:p>
            <a:r>
              <a:rPr lang="en-US" dirty="0" smtClean="0"/>
              <a:t>Last week, we started reading excerpts from Beowulf, the first epic in the English language.</a:t>
            </a:r>
          </a:p>
          <a:p>
            <a:r>
              <a:rPr lang="en-US" dirty="0" smtClean="0"/>
              <a:t>Hrothgar built a mighty mead hall, </a:t>
            </a:r>
            <a:r>
              <a:rPr lang="en-US" dirty="0" err="1" smtClean="0"/>
              <a:t>Heorot</a:t>
            </a:r>
            <a:r>
              <a:rPr lang="en-US" dirty="0" smtClean="0"/>
              <a:t>, to celebrate he and his Danes’ victories in battle.</a:t>
            </a:r>
          </a:p>
          <a:p>
            <a:r>
              <a:rPr lang="en-US" dirty="0" smtClean="0"/>
              <a:t>Grendel, monster descended from biblical Cain and the first murder, disliked the noise and Christian songs, and slaughtered many Danes, eating them, preventing them from partying for 12 years.</a:t>
            </a:r>
          </a:p>
          <a:p>
            <a:r>
              <a:rPr lang="en-US" dirty="0" smtClean="0"/>
              <a:t>Beowulf, hearing of these troubles, came with a band of warriors from </a:t>
            </a:r>
            <a:r>
              <a:rPr lang="en-US" dirty="0" err="1" smtClean="0"/>
              <a:t>Geatland</a:t>
            </a:r>
            <a:r>
              <a:rPr lang="en-US" dirty="0" smtClean="0"/>
              <a:t> in Sweden to help Hrothgar.</a:t>
            </a:r>
          </a:p>
          <a:p>
            <a:r>
              <a:rPr lang="en-US" dirty="0" err="1" smtClean="0"/>
              <a:t>Unferth</a:t>
            </a:r>
            <a:r>
              <a:rPr lang="en-US" dirty="0" smtClean="0"/>
              <a:t>, a jealous angry drunk warrior, insulted Beowulf, but Beowulf took it in stride and turned the insult into an opportunity for boasting.</a:t>
            </a:r>
          </a:p>
          <a:p>
            <a:r>
              <a:rPr lang="en-US" dirty="0" smtClean="0"/>
              <a:t>That night, Beowulf made good on his promise and killed Grendel, ripping off his arm with his bare hands.</a:t>
            </a:r>
          </a:p>
          <a:p>
            <a:r>
              <a:rPr lang="en-US" dirty="0" smtClean="0"/>
              <a:t>So…the story should be over, right?</a:t>
            </a:r>
          </a:p>
          <a:p>
            <a:r>
              <a:rPr lang="en-US" dirty="0" smtClean="0"/>
              <a:t>Well, not quite.  Just as the cycle of vengeance killing in Viking culture is endless, so too is the cycle of monsters and killing endless.  Someone always wants revenge.</a:t>
            </a:r>
          </a:p>
          <a:p>
            <a:r>
              <a:rPr lang="en-US" dirty="0" smtClean="0"/>
              <a:t>Apparently, Grendel had a mother, creatively named…Grendel’s Mother.</a:t>
            </a:r>
          </a:p>
          <a:p>
            <a:r>
              <a:rPr lang="en-US" dirty="0" smtClean="0"/>
              <a:t>She comes for vengeance, kills for vengeance, just as the Vikings do, and when Hrothgar and Beowulf see her carnage, Beowulf recommends one course of action:  vengeance.</a:t>
            </a:r>
          </a:p>
          <a:p>
            <a:r>
              <a:rPr lang="en-US" dirty="0" smtClean="0"/>
              <a:t>Beowulf descends into Grendel’s Mother’s watery lair, a place of magic and evil, and defeats her, though the battle is much harder than the one with Grendel.  She knows the same spells against human weapons, she’s not thwarted by strength alone, </a:t>
            </a:r>
            <a:r>
              <a:rPr lang="en-US" dirty="0" err="1" smtClean="0"/>
              <a:t>Unferth’s</a:t>
            </a:r>
            <a:r>
              <a:rPr lang="en-US" dirty="0" smtClean="0"/>
              <a:t> sword – loaned as an apology – does nothing.  In the end, only a magical giant’s blade found in the lair (not a human weapon) helps kill the beast.</a:t>
            </a:r>
          </a:p>
          <a:p>
            <a:r>
              <a:rPr lang="en-US" dirty="0" smtClean="0"/>
              <a:t>So…it’s over now, right?  All the monsters are dead?</a:t>
            </a:r>
          </a:p>
          <a:p>
            <a:r>
              <a:rPr lang="en-US" dirty="0" smtClean="0"/>
              <a:t>Nope.  Beowulf’s youthful adventures are over.  The Beowulf text covers two parts of Beowulf’s life – his youth and his old age – while mostly skipping the middle.  Two sections, each parallel in their structure.  In the former, young warrior Beowulf helps old king Hrothgar with a monster problem.  In the latter, young warrior </a:t>
            </a:r>
            <a:r>
              <a:rPr lang="en-US" dirty="0" err="1" smtClean="0"/>
              <a:t>Wiglaf</a:t>
            </a:r>
            <a:r>
              <a:rPr lang="en-US" dirty="0" smtClean="0"/>
              <a:t> must help old King Beowulf, back in Sweden, with a new monster problem.  The cycle never ends.</a:t>
            </a:r>
          </a:p>
        </p:txBody>
      </p:sp>
    </p:spTree>
    <p:extLst>
      <p:ext uri="{BB962C8B-B14F-4D97-AF65-F5344CB8AC3E}">
        <p14:creationId xmlns:p14="http://schemas.microsoft.com/office/powerpoint/2010/main" val="2341548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215</TotalTime>
  <Words>2231</Words>
  <Application>Microsoft Office PowerPoint</Application>
  <PresentationFormat>On-screen Show (4:3)</PresentationFormat>
  <Paragraphs>131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1.3.2 - Lecture</vt:lpstr>
      <vt:lpstr>Unit 1 – Week 3 – Day 2 - Lecture</vt:lpstr>
      <vt:lpstr>Day 2 – Recapping AAA</vt:lpstr>
      <vt:lpstr>Day 2 – Predicate Adjectives</vt:lpstr>
      <vt:lpstr>Day 2 – Practice</vt:lpstr>
      <vt:lpstr>Vocabulary - List 3</vt:lpstr>
      <vt:lpstr>Vocabulary List 3 – Words 1-5</vt:lpstr>
      <vt:lpstr>Vocabulary List 3 – Words 6-10</vt:lpstr>
      <vt:lpstr>Literature - Week 3</vt:lpstr>
      <vt:lpstr>Literature - Week 3 – Study Guide</vt:lpstr>
      <vt:lpstr>Literature – Week 3 – Beowulf Reading</vt:lpstr>
      <vt:lpstr>Writing - Week 3 – Introductory Paragraphs</vt:lpstr>
      <vt:lpstr>The Introduction</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35</cp:revision>
  <dcterms:created xsi:type="dcterms:W3CDTF">2006-08-16T00:00:00Z</dcterms:created>
  <dcterms:modified xsi:type="dcterms:W3CDTF">2020-09-03T14:32:56Z</dcterms:modified>
</cp:coreProperties>
</file>