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3" roundtripDataSignature="AMtx7mgpmjpYCGiD6leymKn+pHOrRsUj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b7e3b486a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b7e3b486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b7e3b486a7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b7e3b486a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8"/>
          <p:cNvGrpSpPr/>
          <p:nvPr/>
        </p:nvGrpSpPr>
        <p:grpSpPr>
          <a:xfrm>
            <a:off x="-8466" y="-8468"/>
            <a:ext cx="9169804" cy="6874935"/>
            <a:chOff x="-8466" y="-8468"/>
            <a:chExt cx="9169804" cy="6874935"/>
          </a:xfrm>
        </p:grpSpPr>
        <p:cxnSp>
          <p:nvCxnSpPr>
            <p:cNvPr id="24" name="Google Shape;24;p18"/>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25" name="Google Shape;25;p18"/>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26" name="Google Shape;26;p18"/>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8"/>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8"/>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8"/>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30" name="Google Shape;30;p18"/>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8"/>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8"/>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8"/>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34" name="Google Shape;34;p18"/>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7"/>
          <p:cNvSpPr txBox="1"/>
          <p:nvPr>
            <p:ph type="title"/>
          </p:nvPr>
        </p:nvSpPr>
        <p:spPr>
          <a:xfrm>
            <a:off x="609600" y="609600"/>
            <a:ext cx="6347714"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7"/>
          <p:cNvSpPr txBox="1"/>
          <p:nvPr>
            <p:ph idx="1" type="body"/>
          </p:nvPr>
        </p:nvSpPr>
        <p:spPr>
          <a:xfrm>
            <a:off x="609600" y="4470400"/>
            <a:ext cx="6347714"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8"/>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8"/>
          <p:cNvSpPr txBox="1"/>
          <p:nvPr>
            <p:ph idx="1" type="body"/>
          </p:nvPr>
        </p:nvSpPr>
        <p:spPr>
          <a:xfrm>
            <a:off x="1101074" y="3632200"/>
            <a:ext cx="541980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8"/>
          <p:cNvSpPr txBox="1"/>
          <p:nvPr>
            <p:ph idx="2" type="body"/>
          </p:nvPr>
        </p:nvSpPr>
        <p:spPr>
          <a:xfrm>
            <a:off x="609598" y="4470400"/>
            <a:ext cx="6347715"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8"/>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4" name="Google Shape;104;p28"/>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9"/>
          <p:cNvSpPr txBox="1"/>
          <p:nvPr>
            <p:ph type="title"/>
          </p:nvPr>
        </p:nvSpPr>
        <p:spPr>
          <a:xfrm>
            <a:off x="609598" y="1931988"/>
            <a:ext cx="6347715"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9"/>
          <p:cNvSpPr txBox="1"/>
          <p:nvPr>
            <p:ph idx="1"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30"/>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0"/>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30"/>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3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30"/>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19" name="Google Shape;119;p30"/>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31"/>
          <p:cNvSpPr txBox="1"/>
          <p:nvPr>
            <p:ph type="title"/>
          </p:nvPr>
        </p:nvSpPr>
        <p:spPr>
          <a:xfrm>
            <a:off x="615848" y="609600"/>
            <a:ext cx="6341465"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1"/>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31"/>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3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3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32"/>
          <p:cNvSpPr txBox="1"/>
          <p:nvPr>
            <p:ph idx="1" type="body"/>
          </p:nvPr>
        </p:nvSpPr>
        <p:spPr>
          <a:xfrm rot="5400000">
            <a:off x="1843070" y="927120"/>
            <a:ext cx="3880773" cy="6347714"/>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3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3"/>
          <p:cNvSpPr txBox="1"/>
          <p:nvPr>
            <p:ph type="title"/>
          </p:nvPr>
        </p:nvSpPr>
        <p:spPr>
          <a:xfrm rot="5400000">
            <a:off x="3840993" y="2745919"/>
            <a:ext cx="5251451" cy="97881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3"/>
          <p:cNvSpPr txBox="1"/>
          <p:nvPr>
            <p:ph idx="1" type="body"/>
          </p:nvPr>
        </p:nvSpPr>
        <p:spPr>
          <a:xfrm rot="5400000">
            <a:off x="581386" y="637812"/>
            <a:ext cx="5251451" cy="5195026"/>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3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9"/>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9"/>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20"/>
          <p:cNvSpPr txBox="1"/>
          <p:nvPr>
            <p:ph type="title"/>
          </p:nvPr>
        </p:nvSpPr>
        <p:spPr>
          <a:xfrm>
            <a:off x="609598" y="2700868"/>
            <a:ext cx="6347715"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 type="body"/>
          </p:nvPr>
        </p:nvSpPr>
        <p:spPr>
          <a:xfrm>
            <a:off x="609598" y="4527448"/>
            <a:ext cx="6347715"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2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21"/>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 type="body"/>
          </p:nvPr>
        </p:nvSpPr>
        <p:spPr>
          <a:xfrm>
            <a:off x="609600" y="2160589"/>
            <a:ext cx="3088109"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4" name="Google Shape;54;p21"/>
          <p:cNvSpPr txBox="1"/>
          <p:nvPr>
            <p:ph idx="2" type="body"/>
          </p:nvPr>
        </p:nvSpPr>
        <p:spPr>
          <a:xfrm>
            <a:off x="3869204" y="2160590"/>
            <a:ext cx="3088110"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5" name="Google Shape;55;p2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22"/>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 type="body"/>
          </p:nvPr>
        </p:nvSpPr>
        <p:spPr>
          <a:xfrm>
            <a:off x="609599"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22"/>
          <p:cNvSpPr txBox="1"/>
          <p:nvPr>
            <p:ph idx="2" type="body"/>
          </p:nvPr>
        </p:nvSpPr>
        <p:spPr>
          <a:xfrm>
            <a:off x="609599"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22"/>
          <p:cNvSpPr txBox="1"/>
          <p:nvPr>
            <p:ph idx="3" type="body"/>
          </p:nvPr>
        </p:nvSpPr>
        <p:spPr>
          <a:xfrm>
            <a:off x="3866640"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22"/>
          <p:cNvSpPr txBox="1"/>
          <p:nvPr>
            <p:ph idx="4" type="body"/>
          </p:nvPr>
        </p:nvSpPr>
        <p:spPr>
          <a:xfrm>
            <a:off x="3866640"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2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3"/>
          <p:cNvSpPr txBox="1"/>
          <p:nvPr>
            <p:ph type="title"/>
          </p:nvPr>
        </p:nvSpPr>
        <p:spPr>
          <a:xfrm>
            <a:off x="609599"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4"/>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4"/>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5"/>
          <p:cNvSpPr txBox="1"/>
          <p:nvPr>
            <p:ph type="title"/>
          </p:nvPr>
        </p:nvSpPr>
        <p:spPr>
          <a:xfrm>
            <a:off x="609599" y="1498604"/>
            <a:ext cx="2790182"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 type="body"/>
          </p:nvPr>
        </p:nvSpPr>
        <p:spPr>
          <a:xfrm>
            <a:off x="3571275" y="514925"/>
            <a:ext cx="3386037"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25"/>
          <p:cNvSpPr txBox="1"/>
          <p:nvPr>
            <p:ph idx="2" type="body"/>
          </p:nvPr>
        </p:nvSpPr>
        <p:spPr>
          <a:xfrm>
            <a:off x="609599" y="2777069"/>
            <a:ext cx="2790182"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840"/>
              <a:buNone/>
              <a:defRPr sz="1050"/>
            </a:lvl2pPr>
            <a:lvl3pPr indent="-228600" lvl="2" marL="1371600" algn="l">
              <a:spcBef>
                <a:spcPts val="1000"/>
              </a:spcBef>
              <a:spcAft>
                <a:spcPts val="0"/>
              </a:spcAft>
              <a:buSzPts val="720"/>
              <a:buNone/>
              <a:defRPr sz="900"/>
            </a:lvl3pPr>
            <a:lvl4pPr indent="-228600" lvl="3" marL="1828800" algn="l">
              <a:spcBef>
                <a:spcPts val="1000"/>
              </a:spcBef>
              <a:spcAft>
                <a:spcPts val="0"/>
              </a:spcAft>
              <a:buSzPts val="600"/>
              <a:buNone/>
              <a:defRPr sz="750"/>
            </a:lvl4pPr>
            <a:lvl5pPr indent="-228600" lvl="4" marL="2286000" algn="l">
              <a:spcBef>
                <a:spcPts val="1000"/>
              </a:spcBef>
              <a:spcAft>
                <a:spcPts val="0"/>
              </a:spcAft>
              <a:buSzPts val="600"/>
              <a:buNone/>
              <a:defRPr sz="750"/>
            </a:lvl5pPr>
            <a:lvl6pPr indent="-228600" lvl="5" marL="2743200" algn="l">
              <a:spcBef>
                <a:spcPts val="1000"/>
              </a:spcBef>
              <a:spcAft>
                <a:spcPts val="0"/>
              </a:spcAft>
              <a:buSzPts val="600"/>
              <a:buNone/>
              <a:defRPr sz="750"/>
            </a:lvl6pPr>
            <a:lvl7pPr indent="-228600" lvl="6" marL="3200400" algn="l">
              <a:spcBef>
                <a:spcPts val="1000"/>
              </a:spcBef>
              <a:spcAft>
                <a:spcPts val="0"/>
              </a:spcAft>
              <a:buSzPts val="600"/>
              <a:buNone/>
              <a:defRPr sz="750"/>
            </a:lvl7pPr>
            <a:lvl8pPr indent="-228600" lvl="7" marL="3657600" algn="l">
              <a:spcBef>
                <a:spcPts val="1000"/>
              </a:spcBef>
              <a:spcAft>
                <a:spcPts val="0"/>
              </a:spcAft>
              <a:buSzPts val="600"/>
              <a:buNone/>
              <a:defRPr sz="750"/>
            </a:lvl8pPr>
            <a:lvl9pPr indent="-228600" lvl="8" marL="4114800" algn="l">
              <a:spcBef>
                <a:spcPts val="1000"/>
              </a:spcBef>
              <a:spcAft>
                <a:spcPts val="0"/>
              </a:spcAft>
              <a:buSzPts val="600"/>
              <a:buNone/>
              <a:defRPr sz="750"/>
            </a:lvl9pPr>
          </a:lstStyle>
          <a:p/>
        </p:txBody>
      </p:sp>
      <p:sp>
        <p:nvSpPr>
          <p:cNvPr id="80" name="Google Shape;80;p25"/>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5"/>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6"/>
          <p:cNvSpPr txBox="1"/>
          <p:nvPr>
            <p:ph type="title"/>
          </p:nvPr>
        </p:nvSpPr>
        <p:spPr>
          <a:xfrm>
            <a:off x="609599" y="4800600"/>
            <a:ext cx="6347714"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6"/>
          <p:cNvSpPr/>
          <p:nvPr>
            <p:ph idx="2" type="pic"/>
          </p:nvPr>
        </p:nvSpPr>
        <p:spPr>
          <a:xfrm>
            <a:off x="609599" y="609600"/>
            <a:ext cx="6347714"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26"/>
          <p:cNvSpPr txBox="1"/>
          <p:nvPr>
            <p:ph idx="1" type="body"/>
          </p:nvPr>
        </p:nvSpPr>
        <p:spPr>
          <a:xfrm>
            <a:off x="609599" y="5367338"/>
            <a:ext cx="6347714"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26"/>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6"/>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7"/>
          <p:cNvGrpSpPr/>
          <p:nvPr/>
        </p:nvGrpSpPr>
        <p:grpSpPr>
          <a:xfrm>
            <a:off x="-8467" y="-8468"/>
            <a:ext cx="9169805" cy="6874935"/>
            <a:chOff x="-8467" y="-8468"/>
            <a:chExt cx="9169805" cy="6874935"/>
          </a:xfrm>
        </p:grpSpPr>
        <p:sp>
          <p:nvSpPr>
            <p:cNvPr id="7" name="Google Shape;7;p17"/>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 name="Google Shape;8;p17"/>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9" name="Google Shape;9;p17"/>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10" name="Google Shape;10;p17"/>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7"/>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7"/>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7"/>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14" name="Google Shape;14;p17"/>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7"/>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7"/>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7"/>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7"/>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a:t>1.3.3 - Lecture</a:t>
            </a:r>
            <a:endParaRPr/>
          </a:p>
        </p:txBody>
      </p:sp>
      <p:sp>
        <p:nvSpPr>
          <p:cNvPr id="144" name="Google Shape;144;p1"/>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en-US"/>
              <a:t>Lessons for Unit 1, Week 3, Day 3 or Mr. Valentine’s English Class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16-20</a:t>
            </a:r>
            <a:endParaRPr/>
          </a:p>
        </p:txBody>
      </p:sp>
      <p:sp>
        <p:nvSpPr>
          <p:cNvPr id="198" name="Google Shape;198;p10"/>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16.	Turbid – (Adjective) – not clear or transparent; clouded; opaque; obscured; confused or muddled.</a:t>
            </a:r>
            <a:endParaRPr/>
          </a:p>
          <a:p>
            <a:pPr indent="0" lvl="0" marL="0" rtl="0" algn="l">
              <a:lnSpc>
                <a:spcPct val="80000"/>
              </a:lnSpc>
              <a:spcBef>
                <a:spcPts val="1000"/>
              </a:spcBef>
              <a:spcAft>
                <a:spcPts val="0"/>
              </a:spcAft>
              <a:buSzPts val="1116"/>
              <a:buNone/>
            </a:pPr>
            <a:r>
              <a:rPr lang="en-US" sz="1395"/>
              <a:t>Example – The </a:t>
            </a:r>
            <a:r>
              <a:rPr lang="en-US" sz="1395" u="sng"/>
              <a:t>turbid</a:t>
            </a:r>
            <a:r>
              <a:rPr lang="en-US" sz="1395"/>
              <a:t> waters near the waterfall concealed the rocks and fish below.</a:t>
            </a:r>
            <a:endParaRPr/>
          </a:p>
          <a:p>
            <a:pPr indent="0" lvl="0" marL="0" rtl="0" algn="l">
              <a:lnSpc>
                <a:spcPct val="80000"/>
              </a:lnSpc>
              <a:spcBef>
                <a:spcPts val="1000"/>
              </a:spcBef>
              <a:spcAft>
                <a:spcPts val="0"/>
              </a:spcAft>
              <a:buSzPts val="1116"/>
              <a:buNone/>
            </a:pPr>
            <a:r>
              <a:rPr lang="en-US" sz="1395"/>
              <a:t>Synonyms – Clouded, opaque, obscured.	Antonyms – Clear, transparent.</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17.	Vouchsafe – (Verb) – to grant or give, as by favor, graciousness, or condescension.</a:t>
            </a:r>
            <a:endParaRPr/>
          </a:p>
          <a:p>
            <a:pPr indent="0" lvl="0" marL="0" rtl="0" algn="l">
              <a:lnSpc>
                <a:spcPct val="80000"/>
              </a:lnSpc>
              <a:spcBef>
                <a:spcPts val="1000"/>
              </a:spcBef>
              <a:spcAft>
                <a:spcPts val="0"/>
              </a:spcAft>
              <a:buSzPts val="1116"/>
              <a:buNone/>
            </a:pPr>
            <a:r>
              <a:rPr lang="en-US" sz="1395"/>
              <a:t>Example – The king </a:t>
            </a:r>
            <a:r>
              <a:rPr lang="en-US" sz="1395" u="sng"/>
              <a:t>vouchsafed</a:t>
            </a:r>
            <a:r>
              <a:rPr lang="en-US" sz="1395"/>
              <a:t> the people safe passage through his land.</a:t>
            </a:r>
            <a:endParaRPr/>
          </a:p>
          <a:p>
            <a:pPr indent="0" lvl="0" marL="0" rtl="0" algn="l">
              <a:lnSpc>
                <a:spcPct val="80000"/>
              </a:lnSpc>
              <a:spcBef>
                <a:spcPts val="1000"/>
              </a:spcBef>
              <a:spcAft>
                <a:spcPts val="0"/>
              </a:spcAft>
              <a:buSzPts val="1116"/>
              <a:buNone/>
            </a:pPr>
            <a:r>
              <a:rPr lang="en-US" sz="1395"/>
              <a:t>Synonyms – grant, give, gift.			Antonyms – Reject, deny, refuse.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18.	Wayfarer – (Noun) – a traveler, especially on foot.</a:t>
            </a:r>
            <a:endParaRPr/>
          </a:p>
          <a:p>
            <a:pPr indent="0" lvl="0" marL="0" rtl="0" algn="l">
              <a:lnSpc>
                <a:spcPct val="80000"/>
              </a:lnSpc>
              <a:spcBef>
                <a:spcPts val="1000"/>
              </a:spcBef>
              <a:spcAft>
                <a:spcPts val="0"/>
              </a:spcAft>
              <a:buSzPts val="1116"/>
              <a:buNone/>
            </a:pPr>
            <a:r>
              <a:rPr lang="en-US" sz="1395"/>
              <a:t>Example – The </a:t>
            </a:r>
            <a:r>
              <a:rPr lang="en-US" sz="1395" u="sng"/>
              <a:t>wayfarers</a:t>
            </a:r>
            <a:r>
              <a:rPr lang="en-US" sz="1395"/>
              <a:t> journeyed from one town to the next, searching for clues.</a:t>
            </a:r>
            <a:endParaRPr/>
          </a:p>
          <a:p>
            <a:pPr indent="0" lvl="0" marL="0" rtl="0" algn="l">
              <a:lnSpc>
                <a:spcPct val="80000"/>
              </a:lnSpc>
              <a:spcBef>
                <a:spcPts val="1000"/>
              </a:spcBef>
              <a:spcAft>
                <a:spcPts val="0"/>
              </a:spcAft>
              <a:buSzPts val="1116"/>
              <a:buNone/>
            </a:pPr>
            <a:r>
              <a:rPr lang="en-US" sz="1395"/>
              <a:t>Synonyms – travelers, wanderers, adventurers.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19.	Welter – (Verb) – to roll, toss, or heave, as waves or the sea.</a:t>
            </a:r>
            <a:endParaRPr/>
          </a:p>
          <a:p>
            <a:pPr indent="0" lvl="0" marL="0" rtl="0" algn="l">
              <a:lnSpc>
                <a:spcPct val="80000"/>
              </a:lnSpc>
              <a:spcBef>
                <a:spcPts val="1000"/>
              </a:spcBef>
              <a:spcAft>
                <a:spcPts val="0"/>
              </a:spcAft>
              <a:buSzPts val="1116"/>
              <a:buNone/>
            </a:pPr>
            <a:r>
              <a:rPr lang="en-US" sz="1395"/>
              <a:t>Example – The waters </a:t>
            </a:r>
            <a:r>
              <a:rPr lang="en-US" sz="1395" u="sng"/>
              <a:t>weltered</a:t>
            </a:r>
            <a:r>
              <a:rPr lang="en-US" sz="1395"/>
              <a:t> back and forth, crashing against the wall and receding back again.</a:t>
            </a:r>
            <a:endParaRPr/>
          </a:p>
          <a:p>
            <a:pPr indent="0" lvl="0" marL="0" rtl="0" algn="l">
              <a:lnSpc>
                <a:spcPct val="80000"/>
              </a:lnSpc>
              <a:spcBef>
                <a:spcPts val="1000"/>
              </a:spcBef>
              <a:spcAft>
                <a:spcPts val="0"/>
              </a:spcAft>
              <a:buSzPts val="1116"/>
              <a:buNone/>
            </a:pPr>
            <a:r>
              <a:rPr lang="en-US" sz="1395"/>
              <a:t>Synonyms – Overturn, roll, toss.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20.	Yore – (Noun) – Time past, of old, long ago.</a:t>
            </a:r>
            <a:endParaRPr/>
          </a:p>
          <a:p>
            <a:pPr indent="0" lvl="0" marL="0" rtl="0" algn="l">
              <a:lnSpc>
                <a:spcPct val="80000"/>
              </a:lnSpc>
              <a:spcBef>
                <a:spcPts val="1000"/>
              </a:spcBef>
              <a:spcAft>
                <a:spcPts val="0"/>
              </a:spcAft>
              <a:buSzPts val="1116"/>
              <a:buNone/>
            </a:pPr>
            <a:r>
              <a:rPr lang="en-US" sz="1395"/>
              <a:t>Example – In days of </a:t>
            </a:r>
            <a:r>
              <a:rPr lang="en-US" sz="1395" u="sng"/>
              <a:t>yore</a:t>
            </a:r>
            <a:r>
              <a:rPr lang="en-US" sz="1395"/>
              <a:t>, people lived in castles and walled cities for protection.</a:t>
            </a:r>
            <a:endParaRPr/>
          </a:p>
          <a:p>
            <a:pPr indent="0" lvl="0" marL="0" rtl="0" algn="l">
              <a:lnSpc>
                <a:spcPct val="80000"/>
              </a:lnSpc>
              <a:spcBef>
                <a:spcPts val="1000"/>
              </a:spcBef>
              <a:spcAft>
                <a:spcPts val="0"/>
              </a:spcAft>
              <a:buSzPts val="1116"/>
              <a:buNone/>
            </a:pPr>
            <a:r>
              <a:rPr lang="en-US" sz="1395"/>
              <a:t>Synonyms – Days gone by, former times, long ago.	Antonyms – Present, future, recent.</a:t>
            </a:r>
            <a:endParaRPr sz="1395"/>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a:t>
            </a:r>
            <a:endParaRPr/>
          </a:p>
        </p:txBody>
      </p:sp>
      <p:sp>
        <p:nvSpPr>
          <p:cNvPr id="204" name="Google Shape;204;p11"/>
          <p:cNvSpPr txBox="1"/>
          <p:nvPr>
            <p:ph idx="1" type="body"/>
          </p:nvPr>
        </p:nvSpPr>
        <p:spPr>
          <a:xfrm>
            <a:off x="0" y="1600200"/>
            <a:ext cx="9144000" cy="5257800"/>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684"/>
              <a:buChar char="►"/>
            </a:pPr>
            <a:r>
              <a:rPr lang="en-US" sz="855"/>
              <a:t>Last week, we started reading excerpts from Beowulf, the first epic in the English language.</a:t>
            </a:r>
            <a:endParaRPr/>
          </a:p>
          <a:p>
            <a:pPr indent="-342900" lvl="0" marL="342900" rtl="0" algn="l">
              <a:lnSpc>
                <a:spcPct val="80000"/>
              </a:lnSpc>
              <a:spcBef>
                <a:spcPts val="1000"/>
              </a:spcBef>
              <a:spcAft>
                <a:spcPts val="0"/>
              </a:spcAft>
              <a:buSzPts val="684"/>
              <a:buChar char="►"/>
            </a:pPr>
            <a:r>
              <a:rPr lang="en-US" sz="855"/>
              <a:t>Hrothgar built a mighty mead hall, Heorot, to celebrate he and his Danes’ victories in battle.</a:t>
            </a:r>
            <a:endParaRPr/>
          </a:p>
          <a:p>
            <a:pPr indent="-342900" lvl="0" marL="342900" rtl="0" algn="l">
              <a:lnSpc>
                <a:spcPct val="80000"/>
              </a:lnSpc>
              <a:spcBef>
                <a:spcPts val="1000"/>
              </a:spcBef>
              <a:spcAft>
                <a:spcPts val="0"/>
              </a:spcAft>
              <a:buSzPts val="684"/>
              <a:buChar char="►"/>
            </a:pPr>
            <a:r>
              <a:rPr lang="en-US" sz="855"/>
              <a:t>Grendel, monster descended from biblical Cain and the first murder, disliked the noise and Christian songs, and slaughtered many Danes, eating them, preventing them from partying for 12 years.</a:t>
            </a:r>
            <a:endParaRPr/>
          </a:p>
          <a:p>
            <a:pPr indent="-342900" lvl="0" marL="342900" rtl="0" algn="l">
              <a:lnSpc>
                <a:spcPct val="80000"/>
              </a:lnSpc>
              <a:spcBef>
                <a:spcPts val="1000"/>
              </a:spcBef>
              <a:spcAft>
                <a:spcPts val="0"/>
              </a:spcAft>
              <a:buSzPts val="684"/>
              <a:buChar char="►"/>
            </a:pPr>
            <a:r>
              <a:rPr lang="en-US" sz="855"/>
              <a:t>Beowulf, hearing of these troubles, came with a band of warriors from Geatland in Sweden to help Hrothgar.</a:t>
            </a:r>
            <a:endParaRPr/>
          </a:p>
          <a:p>
            <a:pPr indent="-342900" lvl="0" marL="342900" rtl="0" algn="l">
              <a:lnSpc>
                <a:spcPct val="80000"/>
              </a:lnSpc>
              <a:spcBef>
                <a:spcPts val="1000"/>
              </a:spcBef>
              <a:spcAft>
                <a:spcPts val="0"/>
              </a:spcAft>
              <a:buSzPts val="684"/>
              <a:buChar char="►"/>
            </a:pPr>
            <a:r>
              <a:rPr lang="en-US" sz="855"/>
              <a:t>Unferth, a jealous angry drunk warrior, insulted Beowulf, but Beowulf took it in stride and turned the insult into an opportunity for boasting.</a:t>
            </a:r>
            <a:endParaRPr/>
          </a:p>
          <a:p>
            <a:pPr indent="-342900" lvl="0" marL="342900" rtl="0" algn="l">
              <a:lnSpc>
                <a:spcPct val="80000"/>
              </a:lnSpc>
              <a:spcBef>
                <a:spcPts val="1000"/>
              </a:spcBef>
              <a:spcAft>
                <a:spcPts val="0"/>
              </a:spcAft>
              <a:buSzPts val="684"/>
              <a:buChar char="►"/>
            </a:pPr>
            <a:r>
              <a:rPr lang="en-US" sz="855"/>
              <a:t>That night, Beowulf made good on his promise and killed Grendel, ripping off his arm with his bare hands.</a:t>
            </a:r>
            <a:endParaRPr/>
          </a:p>
          <a:p>
            <a:pPr indent="-342900" lvl="0" marL="342900" rtl="0" algn="l">
              <a:lnSpc>
                <a:spcPct val="80000"/>
              </a:lnSpc>
              <a:spcBef>
                <a:spcPts val="1000"/>
              </a:spcBef>
              <a:spcAft>
                <a:spcPts val="0"/>
              </a:spcAft>
              <a:buSzPts val="684"/>
              <a:buChar char="►"/>
            </a:pPr>
            <a:r>
              <a:rPr lang="en-US" sz="855"/>
              <a:t>So…the story should be over, right?</a:t>
            </a:r>
            <a:endParaRPr/>
          </a:p>
          <a:p>
            <a:pPr indent="-342900" lvl="0" marL="342900" rtl="0" algn="l">
              <a:lnSpc>
                <a:spcPct val="80000"/>
              </a:lnSpc>
              <a:spcBef>
                <a:spcPts val="1000"/>
              </a:spcBef>
              <a:spcAft>
                <a:spcPts val="0"/>
              </a:spcAft>
              <a:buSzPts val="684"/>
              <a:buChar char="►"/>
            </a:pPr>
            <a:r>
              <a:rPr lang="en-US" sz="855"/>
              <a:t>Well, not quite.  Just as the cycle of vengeance killing in Viking culture is endless, so too is the cycle of monsters and killing endless.  Someone always wants revenge.</a:t>
            </a:r>
            <a:endParaRPr/>
          </a:p>
          <a:p>
            <a:pPr indent="-342900" lvl="0" marL="342900" rtl="0" algn="l">
              <a:lnSpc>
                <a:spcPct val="80000"/>
              </a:lnSpc>
              <a:spcBef>
                <a:spcPts val="1000"/>
              </a:spcBef>
              <a:spcAft>
                <a:spcPts val="0"/>
              </a:spcAft>
              <a:buSzPts val="684"/>
              <a:buChar char="►"/>
            </a:pPr>
            <a:r>
              <a:rPr lang="en-US" sz="855"/>
              <a:t>Apparently, Grendel had a mother, creatively named…Grendel’s Mother.</a:t>
            </a:r>
            <a:endParaRPr/>
          </a:p>
          <a:p>
            <a:pPr indent="-342900" lvl="0" marL="342900" rtl="0" algn="l">
              <a:lnSpc>
                <a:spcPct val="80000"/>
              </a:lnSpc>
              <a:spcBef>
                <a:spcPts val="1000"/>
              </a:spcBef>
              <a:spcAft>
                <a:spcPts val="0"/>
              </a:spcAft>
              <a:buSzPts val="684"/>
              <a:buChar char="►"/>
            </a:pPr>
            <a:r>
              <a:rPr lang="en-US" sz="855"/>
              <a:t>She comes for vengeance, kills for vengeance, just as the Vikings do, and when Hrothgar and Beowulf see her carnage, Beowulf recommends one course of action:  vengeance.</a:t>
            </a:r>
            <a:endParaRPr/>
          </a:p>
          <a:p>
            <a:pPr indent="-342900" lvl="0" marL="342900" rtl="0" algn="l">
              <a:lnSpc>
                <a:spcPct val="80000"/>
              </a:lnSpc>
              <a:spcBef>
                <a:spcPts val="1000"/>
              </a:spcBef>
              <a:spcAft>
                <a:spcPts val="0"/>
              </a:spcAft>
              <a:buSzPts val="684"/>
              <a:buChar char="►"/>
            </a:pPr>
            <a:r>
              <a:rPr lang="en-US" sz="855"/>
              <a:t>Beowulf descends into Grendel’s Mother’s watery lair, a place of magic and evil, and defeats her, though the battle is much harder than the one with Grendel.  She knows the same spells against human weapons, she’s not thwarted by strength alone, Unferth’s sword – loaned as an apology – does nothing.  In the end, only a magical giant’s blade found in the lair (not a human weapon) helps kill the beast.</a:t>
            </a:r>
            <a:endParaRPr/>
          </a:p>
          <a:p>
            <a:pPr indent="-342900" lvl="0" marL="342900" rtl="0" algn="l">
              <a:lnSpc>
                <a:spcPct val="80000"/>
              </a:lnSpc>
              <a:spcBef>
                <a:spcPts val="1000"/>
              </a:spcBef>
              <a:spcAft>
                <a:spcPts val="0"/>
              </a:spcAft>
              <a:buSzPts val="684"/>
              <a:buChar char="►"/>
            </a:pPr>
            <a:r>
              <a:rPr lang="en-US" sz="855"/>
              <a:t>So…it’s over now, right?  All the monsters are dead?</a:t>
            </a:r>
            <a:endParaRPr/>
          </a:p>
          <a:p>
            <a:pPr indent="-342900" lvl="0" marL="342900" rtl="0" algn="l">
              <a:lnSpc>
                <a:spcPct val="80000"/>
              </a:lnSpc>
              <a:spcBef>
                <a:spcPts val="1000"/>
              </a:spcBef>
              <a:spcAft>
                <a:spcPts val="0"/>
              </a:spcAft>
              <a:buSzPts val="684"/>
              <a:buChar char="►"/>
            </a:pPr>
            <a:r>
              <a:rPr lang="en-US" sz="855"/>
              <a:t>Nope.  Beowulf’s youthful adventures are over.  The Beowulf text covers two parts of Beowulf’s life – his youth and his old age – while mostly skipping the middle.  Two sections, each parallel in their structure.  In the former, young warrior Beowulf helps old king Hrothgar with a monster problem.  In the latter, young warrior Wiglaf must help old King Beowulf, back in Sweden, with a new monster problem.  The cycle never ends.</a:t>
            </a:r>
            <a:endParaRPr/>
          </a:p>
          <a:p>
            <a:pPr indent="-342900" lvl="0" marL="342900" rtl="0" algn="l">
              <a:lnSpc>
                <a:spcPct val="80000"/>
              </a:lnSpc>
              <a:spcBef>
                <a:spcPts val="1000"/>
              </a:spcBef>
              <a:spcAft>
                <a:spcPts val="0"/>
              </a:spcAft>
              <a:buSzPts val="684"/>
              <a:buChar char="►"/>
            </a:pPr>
            <a:r>
              <a:rPr lang="en-US" sz="855"/>
              <a:t>Now, in his old age, Beowulf faces his nemesis – his perfect match in battle – a dragon.</a:t>
            </a:r>
            <a:endParaRPr/>
          </a:p>
          <a:p>
            <a:pPr indent="-342900" lvl="0" marL="342900" rtl="0" algn="l">
              <a:lnSpc>
                <a:spcPct val="80000"/>
              </a:lnSpc>
              <a:spcBef>
                <a:spcPts val="1000"/>
              </a:spcBef>
              <a:spcAft>
                <a:spcPts val="0"/>
              </a:spcAft>
              <a:buSzPts val="684"/>
              <a:buChar char="►"/>
            </a:pPr>
            <a:r>
              <a:rPr lang="en-US" sz="855"/>
              <a:t>Dragons are known throughout literature for hoarding gold, and so it works as a symbol of greed.  Recall that Vikings killed not only for vengeance, but for conquest – for gold.</a:t>
            </a:r>
            <a:endParaRPr/>
          </a:p>
          <a:p>
            <a:pPr indent="-342900" lvl="0" marL="342900" rtl="0" algn="l">
              <a:lnSpc>
                <a:spcPct val="80000"/>
              </a:lnSpc>
              <a:spcBef>
                <a:spcPts val="1000"/>
              </a:spcBef>
              <a:spcAft>
                <a:spcPts val="0"/>
              </a:spcAft>
              <a:buSzPts val="684"/>
              <a:buChar char="►"/>
            </a:pPr>
            <a:r>
              <a:rPr lang="en-US" sz="855"/>
              <a:t>Furthermore, dragons were a symbol of fate and death in Viking culture.  The Viking apocalypse, Ragnarok, is heralded by the world serpent (a dragon-like figure) no longer chasing it’s own tail.  An Anglo-Saxon reader would know, seeing this dragon, what fate has in store for Beowulf.</a:t>
            </a:r>
            <a:endParaRPr/>
          </a:p>
          <a:p>
            <a:pPr indent="-342900" lvl="0" marL="342900" rtl="0" algn="l">
              <a:lnSpc>
                <a:spcPct val="80000"/>
              </a:lnSpc>
              <a:spcBef>
                <a:spcPts val="1000"/>
              </a:spcBef>
              <a:spcAft>
                <a:spcPts val="0"/>
              </a:spcAft>
              <a:buSzPts val="684"/>
              <a:buChar char="►"/>
            </a:pPr>
            <a:r>
              <a:rPr lang="en-US" sz="855"/>
              <a:t>However, knowing Beowulf, we know what fate has in store for the dragon, as well.  Happy reading!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type="title"/>
          </p:nvPr>
        </p:nvSpPr>
        <p:spPr>
          <a:xfrm>
            <a:off x="228600" y="228600"/>
            <a:ext cx="8458200"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 – Study Guide</a:t>
            </a:r>
            <a:endParaRPr/>
          </a:p>
        </p:txBody>
      </p:sp>
      <p:sp>
        <p:nvSpPr>
          <p:cNvPr id="210" name="Google Shape;210;p12"/>
          <p:cNvSpPr txBox="1"/>
          <p:nvPr>
            <p:ph idx="1" type="body"/>
          </p:nvPr>
        </p:nvSpPr>
        <p:spPr>
          <a:xfrm>
            <a:off x="76200" y="1676400"/>
            <a:ext cx="9144000" cy="4442242"/>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SzPts val="1440"/>
              <a:buNone/>
            </a:pPr>
            <a:r>
              <a:rPr lang="en-US"/>
              <a:t>1.  What piece of Beowulf’s equipment survives the battle with Grendel’s Mother?</a:t>
            </a:r>
            <a:endParaRPr/>
          </a:p>
          <a:p>
            <a:pPr indent="0" lvl="0" marL="0" rtl="0" algn="l">
              <a:spcBef>
                <a:spcPts val="1000"/>
              </a:spcBef>
              <a:spcAft>
                <a:spcPts val="0"/>
              </a:spcAft>
              <a:buSzPts val="1440"/>
              <a:buNone/>
            </a:pPr>
            <a:r>
              <a:rPr lang="en-US"/>
              <a:t>2.  What trophy does he take from the battle with Grendel's Mother, and what does he not take? </a:t>
            </a:r>
            <a:endParaRPr/>
          </a:p>
          <a:p>
            <a:pPr indent="0" lvl="0" marL="0" rtl="0" algn="l">
              <a:spcBef>
                <a:spcPts val="1000"/>
              </a:spcBef>
              <a:spcAft>
                <a:spcPts val="0"/>
              </a:spcAft>
              <a:buSzPts val="1440"/>
              <a:buNone/>
            </a:pPr>
            <a:r>
              <a:rPr lang="en-US"/>
              <a:t>3.  How does Beowulf change over the course of the three battles (Grendel, Mother, and Dragon)?</a:t>
            </a:r>
            <a:endParaRPr/>
          </a:p>
          <a:p>
            <a:pPr indent="0" lvl="0" marL="0" rtl="0" algn="l">
              <a:spcBef>
                <a:spcPts val="1000"/>
              </a:spcBef>
              <a:spcAft>
                <a:spcPts val="0"/>
              </a:spcAft>
              <a:buSzPts val="1440"/>
              <a:buNone/>
            </a:pPr>
            <a:r>
              <a:rPr lang="en-US"/>
              <a:t>4.  Who stands by Beowulf in his final battle with the dragon and gives a speech to the running thanes?</a:t>
            </a:r>
            <a:endParaRPr/>
          </a:p>
          <a:p>
            <a:pPr indent="0" lvl="0" marL="0" rtl="0" algn="l">
              <a:spcBef>
                <a:spcPts val="1000"/>
              </a:spcBef>
              <a:spcAft>
                <a:spcPts val="0"/>
              </a:spcAft>
              <a:buSzPts val="1440"/>
              <a:buNone/>
            </a:pPr>
            <a:r>
              <a:rPr lang="en-US"/>
              <a:t>5.  How does Beowulf die?</a:t>
            </a:r>
            <a:endParaRPr/>
          </a:p>
          <a:p>
            <a:pPr indent="0" lvl="0" marL="0" rtl="0" algn="l">
              <a:spcBef>
                <a:spcPts val="1000"/>
              </a:spcBef>
              <a:spcAft>
                <a:spcPts val="0"/>
              </a:spcAft>
              <a:buSzPts val="1440"/>
              <a:buNone/>
            </a:pPr>
            <a:r>
              <a:rPr lang="en-US"/>
              <a:t>6.  What are Beowulf’s last words and thoughts concerning?</a:t>
            </a:r>
            <a:endParaRPr/>
          </a:p>
          <a:p>
            <a:pPr indent="0" lvl="0" marL="0" rtl="0" algn="l">
              <a:spcBef>
                <a:spcPts val="1000"/>
              </a:spcBef>
              <a:spcAft>
                <a:spcPts val="0"/>
              </a:spcAft>
              <a:buSzPts val="1440"/>
              <a:buNone/>
            </a:pPr>
            <a:r>
              <a:rPr lang="en-US"/>
              <a:t>7.  What were the most important events in Beowulf’s life?</a:t>
            </a:r>
            <a:endParaRPr/>
          </a:p>
          <a:p>
            <a:pPr indent="0" lvl="0" marL="0" rtl="0" algn="l">
              <a:spcBef>
                <a:spcPts val="1000"/>
              </a:spcBef>
              <a:spcAft>
                <a:spcPts val="0"/>
              </a:spcAft>
              <a:buSzPts val="1440"/>
              <a:buNone/>
            </a:pPr>
            <a:r>
              <a:rPr lang="en-US"/>
              <a:t>8.  What are Beowulf’s last requests, and which ones are followed / not followed?</a:t>
            </a:r>
            <a:endParaRPr/>
          </a:p>
          <a:p>
            <a:pPr indent="0" lvl="0" marL="0" rtl="0" algn="l">
              <a:spcBef>
                <a:spcPts val="1000"/>
              </a:spcBef>
              <a:spcAft>
                <a:spcPts val="0"/>
              </a:spcAft>
              <a:buSzPts val="144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3 – Beowulf Reading</a:t>
            </a:r>
            <a:endParaRPr/>
          </a:p>
        </p:txBody>
      </p:sp>
      <p:sp>
        <p:nvSpPr>
          <p:cNvPr id="216" name="Google Shape;216;p1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Accompanying this slide-show today is a reading from Beowulf.  It is titled 1.3.3 – Reading.</a:t>
            </a:r>
            <a:endParaRPr/>
          </a:p>
          <a:p>
            <a:pPr indent="-342900" lvl="0" marL="342900" rtl="0" algn="l">
              <a:spcBef>
                <a:spcPts val="0"/>
              </a:spcBef>
              <a:spcAft>
                <a:spcPts val="0"/>
              </a:spcAft>
              <a:buSzPts val="1440"/>
              <a:buChar char="►"/>
            </a:pPr>
            <a:r>
              <a:rPr lang="en-US"/>
              <a:t>Read the second half of the Dragon battle today.  The first half was yesterday’s reading.</a:t>
            </a:r>
            <a:endParaRPr/>
          </a:p>
          <a:p>
            <a:pPr indent="-342900" lvl="0" marL="342900" rtl="0" algn="l">
              <a:spcBef>
                <a:spcPts val="0"/>
              </a:spcBef>
              <a:spcAft>
                <a:spcPts val="0"/>
              </a:spcAft>
              <a:buSzPts val="1440"/>
              <a:buChar char="►"/>
            </a:pPr>
            <a:r>
              <a:rPr lang="en-US"/>
              <a:t>Use the study guide to assist you in taking notes on this particular reading.  Hunt for the answers as you go along.  Jot them down.  Also, be aware that you will not answer all the study guide questions in one day.  They are meant to span the entire week’s lecture and readings.  </a:t>
            </a:r>
            <a:endParaRPr/>
          </a:p>
          <a:p>
            <a:pPr indent="-342900" lvl="0" marL="342900" rtl="0" algn="l">
              <a:spcBef>
                <a:spcPts val="1000"/>
              </a:spcBef>
              <a:spcAft>
                <a:spcPts val="0"/>
              </a:spcAft>
              <a:buSzPts val="1440"/>
              <a:buChar char="►"/>
            </a:pPr>
            <a:r>
              <a:rPr lang="en-US"/>
              <a:t>Each day’s “exercise” portion will ask about the study guide questions relevant to that day’s lecture and readings.  If it hasn’t asked one of them yet, you’ll likely see it on the next day’s exercises, or the day after that.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gb7e3b486a7_0_0"/>
          <p:cNvSpPr txBox="1"/>
          <p:nvPr>
            <p:ph type="title"/>
          </p:nvPr>
        </p:nvSpPr>
        <p:spPr>
          <a:xfrm>
            <a:off x="609599" y="609600"/>
            <a:ext cx="63477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Cuchulain - Study Guide</a:t>
            </a:r>
            <a:endParaRPr/>
          </a:p>
        </p:txBody>
      </p:sp>
      <p:sp>
        <p:nvSpPr>
          <p:cNvPr id="222" name="Google Shape;222;gb7e3b486a7_0_0"/>
          <p:cNvSpPr txBox="1"/>
          <p:nvPr>
            <p:ph idx="1" type="body"/>
          </p:nvPr>
        </p:nvSpPr>
        <p:spPr>
          <a:xfrm>
            <a:off x="159475" y="1829700"/>
            <a:ext cx="8686800" cy="4867200"/>
          </a:xfrm>
          <a:prstGeom prst="rect">
            <a:avLst/>
          </a:prstGeom>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11.   	Why does Maeve go to war with Ulster?</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 12.   	Why can’t the men of Ulster fight back?</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13.   	How does Maeve bribe warriors into fighting Cuchulain?</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14.   	What happens to the man who interrupts Cuchulain’s juggling?</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15.   	Who is Cuchulain sad to kill, and why?</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16.   	What supernatural being aids Cuchulain after his battles?</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17.   	How is Cuchulain tricked into breaking his geasa?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18.   	What happens to him as a result of breaking his geasa?</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19.   	How does Cuchulain die?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200">
                <a:solidFill>
                  <a:schemeClr val="dk1"/>
                </a:solidFill>
                <a:latin typeface="Times New Roman"/>
                <a:ea typeface="Times New Roman"/>
                <a:cs typeface="Times New Roman"/>
                <a:sym typeface="Times New Roman"/>
              </a:rPr>
              <a:t>20.   	What happens after Cuchulain dies?</a:t>
            </a:r>
            <a:endParaRPr sz="12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gb7e3b486a7_0_5"/>
          <p:cNvSpPr txBox="1"/>
          <p:nvPr>
            <p:ph type="title"/>
          </p:nvPr>
        </p:nvSpPr>
        <p:spPr>
          <a:xfrm>
            <a:off x="621949" y="164775"/>
            <a:ext cx="63477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OPTION B - Cuchulain - Readings</a:t>
            </a:r>
            <a:endParaRPr/>
          </a:p>
        </p:txBody>
      </p:sp>
      <p:sp>
        <p:nvSpPr>
          <p:cNvPr id="228" name="Google Shape;228;gb7e3b486a7_0_5"/>
          <p:cNvSpPr txBox="1"/>
          <p:nvPr>
            <p:ph idx="1" type="body"/>
          </p:nvPr>
        </p:nvSpPr>
        <p:spPr>
          <a:xfrm>
            <a:off x="185400" y="1559225"/>
            <a:ext cx="8773200" cy="49041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a:t>Last week, we read of Cuchulain’s youth, his pursuit of Emer, his learning of the spear arts from Scathach, and his fateful encounter with his son.</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This week, we will read of Cuchulain’s most famous story -- The Battle of Culaigne (never join an Old Irish spelling bee, I swear).  Therein, Maeve, jealous of Ulster’s cattle, especially their prize bull, goes to war to take said cattle.  Meanwhile, the men of Ulster are suffering labor pains due to a curse from the Morrigan, a triune Celtic goddess they managed to tick off once upon a time.</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US"/>
              <a:t>This of course, leaves only Cuchulain to defend them.  Enjoy the merriment and sorrow that is this week’s assigned readings.  Last week, you read the first half of the provided excerpts (Parts 1, 2, and 3).  This week, read the remaining pages (Parts 4 and 5).  I recommend dividing up the pages equally by day so as not to overburden yourself.  However, if you prefer to read all the pages in one sitting, I don’t really blame you.  Totally fine.  I love reading it myself.  I just don’t recommend procrastinating.  You might end up having questions to ask me, after all.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Writing - Week 3 – Body Paragraphs</a:t>
            </a:r>
            <a:endParaRPr/>
          </a:p>
        </p:txBody>
      </p:sp>
      <p:sp>
        <p:nvSpPr>
          <p:cNvPr id="234" name="Google Shape;234;p1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224"/>
              <a:buChar char="►"/>
            </a:pPr>
            <a:r>
              <a:rPr lang="en-US" sz="1530"/>
              <a:t>In this English course, as with most others, we will write essays.</a:t>
            </a:r>
            <a:endParaRPr/>
          </a:p>
          <a:p>
            <a:pPr indent="-342900" lvl="0" marL="342900" rtl="0" algn="l">
              <a:lnSpc>
                <a:spcPct val="90000"/>
              </a:lnSpc>
              <a:spcBef>
                <a:spcPts val="1000"/>
              </a:spcBef>
              <a:spcAft>
                <a:spcPts val="0"/>
              </a:spcAft>
              <a:buSzPts val="1224"/>
              <a:buChar char="►"/>
            </a:pPr>
            <a:r>
              <a:rPr lang="en-US" sz="1530"/>
              <a:t>Here, I’m going to take the opportunity to go over the basics of essay writing.</a:t>
            </a:r>
            <a:endParaRPr/>
          </a:p>
          <a:p>
            <a:pPr indent="-342900" lvl="0" marL="342900" rtl="0" algn="l">
              <a:lnSpc>
                <a:spcPct val="90000"/>
              </a:lnSpc>
              <a:spcBef>
                <a:spcPts val="1000"/>
              </a:spcBef>
              <a:spcAft>
                <a:spcPts val="0"/>
              </a:spcAft>
              <a:buSzPts val="1224"/>
              <a:buChar char="►"/>
            </a:pPr>
            <a:r>
              <a:rPr lang="en-US" sz="1530"/>
              <a:t>Last week, we spoke of outlining and thesis statements.</a:t>
            </a:r>
            <a:endParaRPr/>
          </a:p>
          <a:p>
            <a:pPr indent="-342900" lvl="0" marL="342900" rtl="0" algn="l">
              <a:lnSpc>
                <a:spcPct val="90000"/>
              </a:lnSpc>
              <a:spcBef>
                <a:spcPts val="1000"/>
              </a:spcBef>
              <a:spcAft>
                <a:spcPts val="0"/>
              </a:spcAft>
              <a:buSzPts val="1224"/>
              <a:buChar char="►"/>
            </a:pPr>
            <a:r>
              <a:rPr lang="en-US" sz="1530"/>
              <a:t>We will continue those lessons with the types of paragraphs in an essay.</a:t>
            </a:r>
            <a:endParaRPr/>
          </a:p>
          <a:p>
            <a:pPr indent="-342900" lvl="0" marL="342900" rtl="0" algn="l">
              <a:lnSpc>
                <a:spcPct val="90000"/>
              </a:lnSpc>
              <a:spcBef>
                <a:spcPts val="1000"/>
              </a:spcBef>
              <a:spcAft>
                <a:spcPts val="0"/>
              </a:spcAft>
              <a:buSzPts val="1224"/>
              <a:buChar char="►"/>
            </a:pPr>
            <a:r>
              <a:rPr lang="en-US" sz="1530"/>
              <a:t>Every essay, regardless of subject matter, should follow this basic pattern:</a:t>
            </a:r>
            <a:endParaRPr/>
          </a:p>
          <a:p>
            <a:pPr indent="-285750" lvl="1" marL="742950" rtl="0" algn="l">
              <a:lnSpc>
                <a:spcPct val="90000"/>
              </a:lnSpc>
              <a:spcBef>
                <a:spcPts val="1000"/>
              </a:spcBef>
              <a:spcAft>
                <a:spcPts val="0"/>
              </a:spcAft>
              <a:buSzPts val="1088"/>
              <a:buChar char="►"/>
            </a:pPr>
            <a:r>
              <a:rPr lang="en-US" sz="1360"/>
              <a:t>Introduction / Introductory Paragraph</a:t>
            </a:r>
            <a:endParaRPr/>
          </a:p>
          <a:p>
            <a:pPr indent="-285750" lvl="1" marL="742950" rtl="0" algn="l">
              <a:lnSpc>
                <a:spcPct val="90000"/>
              </a:lnSpc>
              <a:spcBef>
                <a:spcPts val="1000"/>
              </a:spcBef>
              <a:spcAft>
                <a:spcPts val="0"/>
              </a:spcAft>
              <a:buSzPts val="1088"/>
              <a:buChar char="►"/>
            </a:pPr>
            <a:r>
              <a:rPr lang="en-US" sz="1360"/>
              <a:t>Body Paragraphs</a:t>
            </a:r>
            <a:endParaRPr/>
          </a:p>
          <a:p>
            <a:pPr indent="-285750" lvl="1" marL="742950" rtl="0" algn="l">
              <a:lnSpc>
                <a:spcPct val="90000"/>
              </a:lnSpc>
              <a:spcBef>
                <a:spcPts val="1000"/>
              </a:spcBef>
              <a:spcAft>
                <a:spcPts val="0"/>
              </a:spcAft>
              <a:buSzPts val="1088"/>
              <a:buChar char="►"/>
            </a:pPr>
            <a:r>
              <a:rPr lang="en-US" sz="1360"/>
              <a:t>Conclusion</a:t>
            </a:r>
            <a:endParaRPr/>
          </a:p>
          <a:p>
            <a:pPr indent="-285750" lvl="1" marL="742950" rtl="0" algn="l">
              <a:lnSpc>
                <a:spcPct val="90000"/>
              </a:lnSpc>
              <a:spcBef>
                <a:spcPts val="1000"/>
              </a:spcBef>
              <a:spcAft>
                <a:spcPts val="0"/>
              </a:spcAft>
              <a:buSzPts val="1088"/>
              <a:buChar char="►"/>
            </a:pPr>
            <a:r>
              <a:rPr lang="en-US" sz="1360"/>
              <a:t>Works Cited (If your essay has any outside information / quotes)</a:t>
            </a:r>
            <a:endParaRPr/>
          </a:p>
          <a:p>
            <a:pPr indent="-342900" lvl="0" marL="342900" rtl="0" algn="l">
              <a:lnSpc>
                <a:spcPct val="90000"/>
              </a:lnSpc>
              <a:spcBef>
                <a:spcPts val="1000"/>
              </a:spcBef>
              <a:spcAft>
                <a:spcPts val="0"/>
              </a:spcAft>
              <a:buSzPts val="1224"/>
              <a:buChar char="►"/>
            </a:pPr>
            <a:r>
              <a:rPr lang="en-US" sz="1530"/>
              <a:t>Today, we will focus on the body paragraph, specifically.</a:t>
            </a:r>
            <a:endParaRPr sz="1530"/>
          </a:p>
          <a:p>
            <a:pPr indent="-265176" lvl="0" marL="342900" rtl="0" algn="l">
              <a:lnSpc>
                <a:spcPct val="90000"/>
              </a:lnSpc>
              <a:spcBef>
                <a:spcPts val="1000"/>
              </a:spcBef>
              <a:spcAft>
                <a:spcPts val="0"/>
              </a:spcAft>
              <a:buSzPts val="1224"/>
              <a:buNone/>
            </a:pPr>
            <a:r>
              <a:t/>
            </a:r>
            <a:endParaRPr sz="153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Body Paragraphs</a:t>
            </a:r>
            <a:endParaRPr/>
          </a:p>
        </p:txBody>
      </p:sp>
      <p:sp>
        <p:nvSpPr>
          <p:cNvPr id="240" name="Google Shape;240;p15"/>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900"/>
              <a:buChar char="►"/>
            </a:pPr>
            <a:r>
              <a:rPr lang="en-US" sz="1125"/>
              <a:t>The body is the meat of the essay.</a:t>
            </a:r>
            <a:endParaRPr/>
          </a:p>
          <a:p>
            <a:pPr indent="-342900" lvl="0" marL="342900" rtl="0" algn="l">
              <a:lnSpc>
                <a:spcPct val="80000"/>
              </a:lnSpc>
              <a:spcBef>
                <a:spcPts val="1000"/>
              </a:spcBef>
              <a:spcAft>
                <a:spcPts val="0"/>
              </a:spcAft>
              <a:buSzPts val="900"/>
              <a:buChar char="►"/>
            </a:pPr>
            <a:r>
              <a:rPr lang="en-US" sz="1125"/>
              <a:t>Everything you say here is to show / prove / elaborate on the thesis statement in some way.</a:t>
            </a:r>
            <a:endParaRPr/>
          </a:p>
          <a:p>
            <a:pPr indent="-342900" lvl="0" marL="342900" rtl="0" algn="l">
              <a:lnSpc>
                <a:spcPct val="80000"/>
              </a:lnSpc>
              <a:spcBef>
                <a:spcPts val="1000"/>
              </a:spcBef>
              <a:spcAft>
                <a:spcPts val="0"/>
              </a:spcAft>
              <a:buSzPts val="900"/>
              <a:buChar char="►"/>
            </a:pPr>
            <a:r>
              <a:rPr lang="en-US" sz="1125"/>
              <a:t>Each body paragraph should focus on one idea and its supports / details.</a:t>
            </a:r>
            <a:endParaRPr/>
          </a:p>
          <a:p>
            <a:pPr indent="-342900" lvl="0" marL="342900" rtl="0" algn="l">
              <a:lnSpc>
                <a:spcPct val="80000"/>
              </a:lnSpc>
              <a:spcBef>
                <a:spcPts val="1000"/>
              </a:spcBef>
              <a:spcAft>
                <a:spcPts val="0"/>
              </a:spcAft>
              <a:buSzPts val="900"/>
              <a:buChar char="►"/>
            </a:pPr>
            <a:r>
              <a:rPr lang="en-US" sz="1125"/>
              <a:t>The layout of a simple body paragraph goes as follows:</a:t>
            </a:r>
            <a:endParaRPr/>
          </a:p>
          <a:p>
            <a:pPr indent="-285750" lvl="1" marL="742950" rtl="0" algn="l">
              <a:lnSpc>
                <a:spcPct val="80000"/>
              </a:lnSpc>
              <a:spcBef>
                <a:spcPts val="1000"/>
              </a:spcBef>
              <a:spcAft>
                <a:spcPts val="0"/>
              </a:spcAft>
              <a:buSzPts val="800"/>
              <a:buChar char="►"/>
            </a:pPr>
            <a:r>
              <a:rPr b="1" lang="en-US" sz="1000"/>
              <a:t>Topic Sentence</a:t>
            </a:r>
            <a:r>
              <a:rPr lang="en-US" sz="1000"/>
              <a:t>:  Write a sentence that shows what the paragraph will be about, but still connects to the thesis.</a:t>
            </a:r>
            <a:endParaRPr/>
          </a:p>
          <a:p>
            <a:pPr indent="-228600" lvl="2" marL="1143000" rtl="0" algn="l">
              <a:lnSpc>
                <a:spcPct val="80000"/>
              </a:lnSpc>
              <a:spcBef>
                <a:spcPts val="1000"/>
              </a:spcBef>
              <a:spcAft>
                <a:spcPts val="0"/>
              </a:spcAft>
              <a:buSzPts val="700"/>
              <a:buChar char="►"/>
            </a:pPr>
            <a:r>
              <a:rPr lang="en-US" sz="875"/>
              <a:t>Example:  Sandwiches’ versatility, in part, comes from being able to serve them hot or cold.  (Notice, this connects to the previous sample thesis on the versatility of sandwiches, but shows this paragraph will focus specifically on how they may be served hot or cold, NOT on sweet and savory or on the different meals of the day – those would be focused on in other body paragraphs).</a:t>
            </a:r>
            <a:endParaRPr/>
          </a:p>
          <a:p>
            <a:pPr indent="-285750" lvl="1" marL="742950" rtl="0" algn="l">
              <a:lnSpc>
                <a:spcPct val="80000"/>
              </a:lnSpc>
              <a:spcBef>
                <a:spcPts val="1000"/>
              </a:spcBef>
              <a:spcAft>
                <a:spcPts val="0"/>
              </a:spcAft>
              <a:buSzPts val="800"/>
              <a:buChar char="►"/>
            </a:pPr>
            <a:r>
              <a:rPr b="1" lang="en-US" sz="1000"/>
              <a:t>Provide an example / quote</a:t>
            </a:r>
            <a:r>
              <a:rPr lang="en-US" sz="1000"/>
              <a:t> from the text (from the book, song, etc, that your essay is about).  Make sure to cite your quotes and facts like so (Last name page number).</a:t>
            </a:r>
            <a:endParaRPr/>
          </a:p>
          <a:p>
            <a:pPr indent="-228600" lvl="2" marL="1143000" rtl="0" algn="l">
              <a:lnSpc>
                <a:spcPct val="80000"/>
              </a:lnSpc>
              <a:spcBef>
                <a:spcPts val="1000"/>
              </a:spcBef>
              <a:spcAft>
                <a:spcPts val="0"/>
              </a:spcAft>
              <a:buSzPts val="700"/>
              <a:buChar char="►"/>
            </a:pPr>
            <a:r>
              <a:rPr lang="en-US" sz="875"/>
              <a:t>Example:  According to the text, “If you don’t maintain a budget, you’ll dread going to the mail box every day” (Lastnamicus 6).</a:t>
            </a:r>
            <a:endParaRPr/>
          </a:p>
          <a:p>
            <a:pPr indent="-285750" lvl="1" marL="742950" rtl="0" algn="l">
              <a:lnSpc>
                <a:spcPct val="80000"/>
              </a:lnSpc>
              <a:spcBef>
                <a:spcPts val="1000"/>
              </a:spcBef>
              <a:spcAft>
                <a:spcPts val="0"/>
              </a:spcAft>
              <a:buSzPts val="800"/>
              <a:buChar char="►"/>
            </a:pPr>
            <a:r>
              <a:rPr b="1" lang="en-US" sz="1000"/>
              <a:t>Discuss the example</a:t>
            </a:r>
            <a:r>
              <a:rPr lang="en-US" sz="1000"/>
              <a:t>:  Explain how your example shows the main idea of the paragraph.</a:t>
            </a:r>
            <a:endParaRPr/>
          </a:p>
          <a:p>
            <a:pPr indent="-228600" lvl="2" marL="1143000" rtl="0" algn="l">
              <a:lnSpc>
                <a:spcPct val="80000"/>
              </a:lnSpc>
              <a:spcBef>
                <a:spcPts val="1000"/>
              </a:spcBef>
              <a:spcAft>
                <a:spcPts val="0"/>
              </a:spcAft>
              <a:buSzPts val="700"/>
              <a:buChar char="►"/>
            </a:pPr>
            <a:r>
              <a:rPr lang="en-US" sz="875"/>
              <a:t>Example:  As bills pile up, so do fear and anxiety.  As Professor Lastnamicus suggests, this can lead to dreading simple activities as going to the mail box or even checking email.</a:t>
            </a:r>
            <a:endParaRPr/>
          </a:p>
          <a:p>
            <a:pPr indent="-285750" lvl="1" marL="742950" rtl="0" algn="l">
              <a:lnSpc>
                <a:spcPct val="80000"/>
              </a:lnSpc>
              <a:spcBef>
                <a:spcPts val="1000"/>
              </a:spcBef>
              <a:spcAft>
                <a:spcPts val="0"/>
              </a:spcAft>
              <a:buSzPts val="800"/>
              <a:buChar char="►"/>
            </a:pPr>
            <a:r>
              <a:rPr b="1" lang="en-US" sz="1000"/>
              <a:t>Repeat the last two steps:  </a:t>
            </a:r>
            <a:r>
              <a:rPr lang="en-US" sz="1000"/>
              <a:t>Use another example, quote, cite, and discuss.  Keep doing this until you have a nice beefy paragraph.  Follow these steps for each paragraph and your essay will have a solid body.</a:t>
            </a:r>
            <a:endParaRPr b="1" sz="1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09599" y="609600"/>
            <a:ext cx="6781801"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Unit 1 – Week 3 – Day 3 - Lecture</a:t>
            </a:r>
            <a:endParaRPr/>
          </a:p>
        </p:txBody>
      </p:sp>
      <p:sp>
        <p:nvSpPr>
          <p:cNvPr id="150" name="Google Shape;150;p2"/>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Today, we will cover the following topics:</a:t>
            </a:r>
            <a:endParaRPr/>
          </a:p>
          <a:p>
            <a:pPr indent="-285750" lvl="1" marL="742950" rtl="0" algn="l">
              <a:spcBef>
                <a:spcPts val="1000"/>
              </a:spcBef>
              <a:spcAft>
                <a:spcPts val="0"/>
              </a:spcAft>
              <a:buSzPts val="1280"/>
              <a:buChar char="►"/>
            </a:pPr>
            <a:r>
              <a:rPr lang="en-US"/>
              <a:t>Grammar – Adjectives, Adverbs, and Articles</a:t>
            </a:r>
            <a:endParaRPr/>
          </a:p>
          <a:p>
            <a:pPr indent="-285750" lvl="1" marL="742950" rtl="0" algn="l">
              <a:spcBef>
                <a:spcPts val="1000"/>
              </a:spcBef>
              <a:spcAft>
                <a:spcPts val="0"/>
              </a:spcAft>
              <a:buSzPts val="1280"/>
              <a:buChar char="►"/>
            </a:pPr>
            <a:r>
              <a:rPr lang="en-US"/>
              <a:t>Vocabulary - List 3</a:t>
            </a:r>
            <a:endParaRPr/>
          </a:p>
          <a:p>
            <a:pPr indent="-285750" lvl="1" marL="742950" rtl="0" algn="l">
              <a:spcBef>
                <a:spcPts val="1000"/>
              </a:spcBef>
              <a:spcAft>
                <a:spcPts val="0"/>
              </a:spcAft>
              <a:buSzPts val="1280"/>
              <a:buChar char="►"/>
            </a:pPr>
            <a:r>
              <a:rPr lang="en-US"/>
              <a:t>Literature – Beowulf</a:t>
            </a:r>
            <a:endParaRPr/>
          </a:p>
          <a:p>
            <a:pPr indent="-285750" lvl="1" marL="742950" rtl="0" algn="l">
              <a:spcBef>
                <a:spcPts val="1000"/>
              </a:spcBef>
              <a:spcAft>
                <a:spcPts val="0"/>
              </a:spcAft>
              <a:buSzPts val="1280"/>
              <a:buChar char="►"/>
            </a:pPr>
            <a:r>
              <a:rPr lang="en-US"/>
              <a:t>Writing – Essay Basics – Body Paragraphs</a:t>
            </a:r>
            <a:endParaRPr/>
          </a:p>
          <a:p>
            <a:pPr indent="-204469" lvl="1" marL="742950" rtl="0" algn="l">
              <a:spcBef>
                <a:spcPts val="1000"/>
              </a:spcBef>
              <a:spcAft>
                <a:spcPts val="0"/>
              </a:spcAft>
              <a:buSzPts val="128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3 – Recapping AAA</a:t>
            </a:r>
            <a:endParaRPr/>
          </a:p>
        </p:txBody>
      </p:sp>
      <p:sp>
        <p:nvSpPr>
          <p:cNvPr id="156" name="Google Shape;156;p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So far, we’ve talked about</a:t>
            </a:r>
            <a:endParaRPr/>
          </a:p>
          <a:p>
            <a:pPr indent="-285750" lvl="1" marL="742950" rtl="0" algn="l">
              <a:spcBef>
                <a:spcPts val="1000"/>
              </a:spcBef>
              <a:spcAft>
                <a:spcPts val="0"/>
              </a:spcAft>
              <a:buSzPts val="1280"/>
              <a:buChar char="►"/>
            </a:pPr>
            <a:r>
              <a:rPr lang="en-US"/>
              <a:t>Adjectives – describe nouns and pronouns</a:t>
            </a:r>
            <a:endParaRPr/>
          </a:p>
          <a:p>
            <a:pPr indent="-228600" lvl="2" marL="1143000" rtl="0" algn="l">
              <a:spcBef>
                <a:spcPts val="1000"/>
              </a:spcBef>
              <a:spcAft>
                <a:spcPts val="0"/>
              </a:spcAft>
              <a:buSzPts val="1120"/>
              <a:buChar char="►"/>
            </a:pPr>
            <a:r>
              <a:rPr lang="en-US"/>
              <a:t>If they’re on the other side of a linking verb, they’re predicate adjectives.</a:t>
            </a:r>
            <a:endParaRPr/>
          </a:p>
          <a:p>
            <a:pPr indent="-285750" lvl="1" marL="742950" rtl="0" algn="l">
              <a:spcBef>
                <a:spcPts val="1000"/>
              </a:spcBef>
              <a:spcAft>
                <a:spcPts val="0"/>
              </a:spcAft>
              <a:buSzPts val="1280"/>
              <a:buChar char="►"/>
            </a:pPr>
            <a:r>
              <a:rPr lang="en-US"/>
              <a:t>Adverbs – describe verbs, adjectives, and adverbs</a:t>
            </a:r>
            <a:endParaRPr/>
          </a:p>
          <a:p>
            <a:pPr indent="-228600" lvl="2" marL="1143000" rtl="0" algn="l">
              <a:spcBef>
                <a:spcPts val="1000"/>
              </a:spcBef>
              <a:spcAft>
                <a:spcPts val="0"/>
              </a:spcAft>
              <a:buSzPts val="1120"/>
              <a:buChar char="►"/>
            </a:pPr>
            <a:r>
              <a:rPr lang="en-US"/>
              <a:t>Sometimes with –ly, sometimes not.</a:t>
            </a:r>
            <a:endParaRPr/>
          </a:p>
          <a:p>
            <a:pPr indent="-285750" lvl="1" marL="742950" rtl="0" algn="l">
              <a:spcBef>
                <a:spcPts val="1000"/>
              </a:spcBef>
              <a:spcAft>
                <a:spcPts val="0"/>
              </a:spcAft>
              <a:buSzPts val="1280"/>
              <a:buChar char="►"/>
            </a:pPr>
            <a:r>
              <a:rPr lang="en-US"/>
              <a:t>Articles – Just the, a, an.  Technically, they’re a type of adjective.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3 – Comparatives and Superlatives</a:t>
            </a:r>
            <a:endParaRPr/>
          </a:p>
        </p:txBody>
      </p:sp>
      <p:sp>
        <p:nvSpPr>
          <p:cNvPr id="162" name="Google Shape;162;p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There’s another type of adjective you use all the time – comparatives and superlatives.</a:t>
            </a:r>
            <a:endParaRPr/>
          </a:p>
          <a:p>
            <a:pPr indent="-342900" lvl="0" marL="342900" rtl="0" algn="l">
              <a:spcBef>
                <a:spcPts val="1000"/>
              </a:spcBef>
              <a:spcAft>
                <a:spcPts val="0"/>
              </a:spcAft>
              <a:buSzPts val="1440"/>
              <a:buChar char="►"/>
            </a:pPr>
            <a:r>
              <a:rPr lang="en-US"/>
              <a:t>Comparatives compare </a:t>
            </a:r>
            <a:endParaRPr/>
          </a:p>
          <a:p>
            <a:pPr indent="-285750" lvl="1" marL="742950" rtl="0" algn="l">
              <a:spcBef>
                <a:spcPts val="1000"/>
              </a:spcBef>
              <a:spcAft>
                <a:spcPts val="0"/>
              </a:spcAft>
              <a:buSzPts val="1280"/>
              <a:buChar char="►"/>
            </a:pPr>
            <a:r>
              <a:rPr lang="en-US"/>
              <a:t> (Two or fewer syllables) - Better, greater, greener, smarter, taller, shorter.</a:t>
            </a:r>
            <a:endParaRPr/>
          </a:p>
          <a:p>
            <a:pPr indent="-285750" lvl="1" marL="742950" rtl="0" algn="l">
              <a:spcBef>
                <a:spcPts val="1000"/>
              </a:spcBef>
              <a:spcAft>
                <a:spcPts val="0"/>
              </a:spcAft>
              <a:buSzPts val="1280"/>
              <a:buChar char="►"/>
            </a:pPr>
            <a:r>
              <a:rPr lang="en-US"/>
              <a:t>(Three or more syllables) - More complicated.  More flamboyant.  More exciting.</a:t>
            </a:r>
            <a:endParaRPr/>
          </a:p>
          <a:p>
            <a:pPr indent="-285750" lvl="1" marL="742950" rtl="0" algn="l">
              <a:spcBef>
                <a:spcPts val="1000"/>
              </a:spcBef>
              <a:spcAft>
                <a:spcPts val="0"/>
              </a:spcAft>
              <a:buSzPts val="1280"/>
              <a:buChar char="►"/>
            </a:pPr>
            <a:r>
              <a:rPr lang="en-US"/>
              <a:t>There are always exceptions.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3 – Comparatives and Superlatives</a:t>
            </a:r>
            <a:endParaRPr/>
          </a:p>
        </p:txBody>
      </p:sp>
      <p:sp>
        <p:nvSpPr>
          <p:cNvPr id="168" name="Google Shape;168;p5"/>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Superlatives state what is the best</a:t>
            </a:r>
            <a:endParaRPr/>
          </a:p>
          <a:p>
            <a:pPr indent="-285750" lvl="1" marL="742950" rtl="0" algn="l">
              <a:spcBef>
                <a:spcPts val="1000"/>
              </a:spcBef>
              <a:spcAft>
                <a:spcPts val="0"/>
              </a:spcAft>
              <a:buSzPts val="1280"/>
              <a:buChar char="►"/>
            </a:pPr>
            <a:r>
              <a:rPr lang="en-US"/>
              <a:t>(Two or fewer syllables) - Best, greatest, greenest, smartest, tallest, shortest.</a:t>
            </a:r>
            <a:endParaRPr/>
          </a:p>
          <a:p>
            <a:pPr indent="-285750" lvl="1" marL="742950" rtl="0" algn="l">
              <a:spcBef>
                <a:spcPts val="1000"/>
              </a:spcBef>
              <a:spcAft>
                <a:spcPts val="0"/>
              </a:spcAft>
              <a:buSzPts val="1280"/>
              <a:buChar char="►"/>
            </a:pPr>
            <a:r>
              <a:rPr lang="en-US"/>
              <a:t>(Three or more syllables) – Most complicated, most flamboyant, most excited.</a:t>
            </a:r>
            <a:endParaRPr/>
          </a:p>
          <a:p>
            <a:pPr indent="-285750" lvl="1" marL="742950" rtl="0" algn="l">
              <a:spcBef>
                <a:spcPts val="1000"/>
              </a:spcBef>
              <a:spcAft>
                <a:spcPts val="0"/>
              </a:spcAft>
              <a:buSzPts val="1280"/>
              <a:buChar char="►"/>
            </a:pPr>
            <a:r>
              <a:rPr lang="en-US"/>
              <a:t>There are exceptions.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 List 3</a:t>
            </a:r>
            <a:endParaRPr/>
          </a:p>
        </p:txBody>
      </p:sp>
      <p:sp>
        <p:nvSpPr>
          <p:cNvPr id="174" name="Google Shape;174;p6"/>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Your vocabulary words for the week are as follows.  Complete the practice problems as part of today’s exercises, but know that you will need to study these words on your own to be fully prepared for the vocabulary section of this week’s quiz.</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1-5</a:t>
            </a:r>
            <a:endParaRPr/>
          </a:p>
        </p:txBody>
      </p:sp>
      <p:sp>
        <p:nvSpPr>
          <p:cNvPr id="180" name="Google Shape;180;p7"/>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900"/>
              <a:buNone/>
            </a:pPr>
            <a:r>
              <a:rPr lang="en-US" sz="1125"/>
              <a:t>1.	Blench – (Verb) – To shrink, flinch, quail.</a:t>
            </a:r>
            <a:endParaRPr/>
          </a:p>
          <a:p>
            <a:pPr indent="0" lvl="0" marL="0" rtl="0" algn="l">
              <a:lnSpc>
                <a:spcPct val="80000"/>
              </a:lnSpc>
              <a:spcBef>
                <a:spcPts val="1000"/>
              </a:spcBef>
              <a:spcAft>
                <a:spcPts val="0"/>
              </a:spcAft>
              <a:buSzPts val="900"/>
              <a:buNone/>
            </a:pPr>
            <a:r>
              <a:rPr lang="en-US" sz="1125"/>
              <a:t>Example – The coward </a:t>
            </a:r>
            <a:r>
              <a:rPr lang="en-US" sz="1125" u="sng"/>
              <a:t>blench</a:t>
            </a:r>
            <a:r>
              <a:rPr lang="en-US" sz="1125"/>
              <a:t>ed before the mighty dragon.</a:t>
            </a:r>
            <a:endParaRPr/>
          </a:p>
          <a:p>
            <a:pPr indent="0" lvl="0" marL="0" rtl="0" algn="l">
              <a:lnSpc>
                <a:spcPct val="80000"/>
              </a:lnSpc>
              <a:spcBef>
                <a:spcPts val="1000"/>
              </a:spcBef>
              <a:spcAft>
                <a:spcPts val="0"/>
              </a:spcAft>
              <a:buSzPts val="900"/>
              <a:buNone/>
            </a:pPr>
            <a:r>
              <a:rPr lang="en-US" sz="1125"/>
              <a:t>Synonyms – Shrink, flinch, quail.		Antonyms – calm, face, steady.</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2.	Brandish – (Verb) – to shake or wave, as a weapon; flourish.</a:t>
            </a:r>
            <a:endParaRPr/>
          </a:p>
          <a:p>
            <a:pPr indent="0" lvl="0" marL="0" rtl="0" algn="l">
              <a:lnSpc>
                <a:spcPct val="80000"/>
              </a:lnSpc>
              <a:spcBef>
                <a:spcPts val="1000"/>
              </a:spcBef>
              <a:spcAft>
                <a:spcPts val="0"/>
              </a:spcAft>
              <a:buSzPts val="900"/>
              <a:buNone/>
            </a:pPr>
            <a:r>
              <a:rPr lang="en-US" sz="1125"/>
              <a:t>Example – He </a:t>
            </a:r>
            <a:r>
              <a:rPr lang="en-US" sz="1125" u="sng"/>
              <a:t>brandish</a:t>
            </a:r>
            <a:r>
              <a:rPr lang="en-US" sz="1125"/>
              <a:t>ed his sword as he rode into battle.</a:t>
            </a:r>
            <a:endParaRPr/>
          </a:p>
          <a:p>
            <a:pPr indent="0" lvl="0" marL="0" rtl="0" algn="l">
              <a:lnSpc>
                <a:spcPct val="80000"/>
              </a:lnSpc>
              <a:spcBef>
                <a:spcPts val="1000"/>
              </a:spcBef>
              <a:spcAft>
                <a:spcPts val="0"/>
              </a:spcAft>
              <a:buSzPts val="900"/>
              <a:buNone/>
            </a:pPr>
            <a:r>
              <a:rPr lang="en-US" sz="1125"/>
              <a:t>Synonyms – wield, flourish, wave.		Antonyms – Abandon, conceal, hide.</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3.	Dauntless – (Adjective) – Not to be intimidated; fearless; intrepid; bold.</a:t>
            </a:r>
            <a:endParaRPr/>
          </a:p>
          <a:p>
            <a:pPr indent="0" lvl="0" marL="0" rtl="0" algn="l">
              <a:lnSpc>
                <a:spcPct val="80000"/>
              </a:lnSpc>
              <a:spcBef>
                <a:spcPts val="1000"/>
              </a:spcBef>
              <a:spcAft>
                <a:spcPts val="0"/>
              </a:spcAft>
              <a:buSzPts val="900"/>
              <a:buNone/>
            </a:pPr>
            <a:r>
              <a:rPr lang="en-US" sz="1125"/>
              <a:t>Example – The </a:t>
            </a:r>
            <a:r>
              <a:rPr lang="en-US" sz="1125" u="sng"/>
              <a:t>dauntless</a:t>
            </a:r>
            <a:r>
              <a:rPr lang="en-US" sz="1125"/>
              <a:t> adventurer walked onward into the zombie-filled tomb.</a:t>
            </a:r>
            <a:endParaRPr/>
          </a:p>
          <a:p>
            <a:pPr indent="0" lvl="0" marL="0" rtl="0" algn="l">
              <a:lnSpc>
                <a:spcPct val="80000"/>
              </a:lnSpc>
              <a:spcBef>
                <a:spcPts val="1000"/>
              </a:spcBef>
              <a:spcAft>
                <a:spcPts val="0"/>
              </a:spcAft>
              <a:buSzPts val="900"/>
              <a:buNone/>
            </a:pPr>
            <a:r>
              <a:rPr lang="en-US" sz="1125"/>
              <a:t>Synonyms – fearless, intrepid, bold.		Antonyms – Afraid, fearful, disheartened.</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4.	Falchion – (Noun) - a broad sword having a convex edge curving sharply to the point; a generic term for any sword.</a:t>
            </a:r>
            <a:endParaRPr/>
          </a:p>
          <a:p>
            <a:pPr indent="0" lvl="0" marL="0" rtl="0" algn="l">
              <a:lnSpc>
                <a:spcPct val="80000"/>
              </a:lnSpc>
              <a:spcBef>
                <a:spcPts val="1000"/>
              </a:spcBef>
              <a:spcAft>
                <a:spcPts val="0"/>
              </a:spcAft>
              <a:buSzPts val="900"/>
              <a:buNone/>
            </a:pPr>
            <a:r>
              <a:rPr lang="en-US" sz="1125"/>
              <a:t>Example – Joe-Bob the Mighty swung his </a:t>
            </a:r>
            <a:r>
              <a:rPr lang="en-US" sz="1125" u="sng"/>
              <a:t>falchion</a:t>
            </a:r>
            <a:r>
              <a:rPr lang="en-US" sz="1125"/>
              <a:t> at the sea serpent, cleaving it in two.</a:t>
            </a:r>
            <a:endParaRPr/>
          </a:p>
          <a:p>
            <a:pPr indent="0" lvl="0" marL="0" rtl="0" algn="l">
              <a:lnSpc>
                <a:spcPct val="80000"/>
              </a:lnSpc>
              <a:spcBef>
                <a:spcPts val="1000"/>
              </a:spcBef>
              <a:spcAft>
                <a:spcPts val="0"/>
              </a:spcAft>
              <a:buSzPts val="900"/>
              <a:buNone/>
            </a:pPr>
            <a:r>
              <a:rPr lang="en-US" sz="1125"/>
              <a:t>Synonyms – sword, blade.			Antonyms – N/A</a:t>
            </a:r>
            <a:endParaRPr/>
          </a:p>
          <a:p>
            <a:pPr indent="0" lvl="0" marL="0" rtl="0" algn="l">
              <a:lnSpc>
                <a:spcPct val="80000"/>
              </a:lnSpc>
              <a:spcBef>
                <a:spcPts val="1000"/>
              </a:spcBef>
              <a:spcAft>
                <a:spcPts val="0"/>
              </a:spcAft>
              <a:buSzPts val="900"/>
              <a:buNone/>
            </a:pPr>
            <a:r>
              <a:rPr lang="en-US" sz="1125"/>
              <a:t> </a:t>
            </a:r>
            <a:endParaRPr/>
          </a:p>
          <a:p>
            <a:pPr indent="0" lvl="0" marL="0" rtl="0" algn="l">
              <a:lnSpc>
                <a:spcPct val="80000"/>
              </a:lnSpc>
              <a:spcBef>
                <a:spcPts val="1000"/>
              </a:spcBef>
              <a:spcAft>
                <a:spcPts val="0"/>
              </a:spcAft>
              <a:buSzPts val="900"/>
              <a:buNone/>
            </a:pPr>
            <a:r>
              <a:rPr lang="en-US" sz="1125"/>
              <a:t>5.	Forlorn – (Adjective) – desolate or dreary; unhappy or miserable, as in feeling, condition, or appearance.</a:t>
            </a:r>
            <a:endParaRPr/>
          </a:p>
          <a:p>
            <a:pPr indent="0" lvl="0" marL="0" rtl="0" algn="l">
              <a:lnSpc>
                <a:spcPct val="80000"/>
              </a:lnSpc>
              <a:spcBef>
                <a:spcPts val="1000"/>
              </a:spcBef>
              <a:spcAft>
                <a:spcPts val="0"/>
              </a:spcAft>
              <a:buSzPts val="900"/>
              <a:buNone/>
            </a:pPr>
            <a:r>
              <a:rPr lang="en-US" sz="1125"/>
              <a:t>Example – After the battle was over, the warrior became </a:t>
            </a:r>
            <a:r>
              <a:rPr lang="en-US" sz="1125" u="sng"/>
              <a:t>forlorn</a:t>
            </a:r>
            <a:r>
              <a:rPr lang="en-US" sz="1125"/>
              <a:t>, as he realized all his companions were dead.</a:t>
            </a:r>
            <a:endParaRPr/>
          </a:p>
          <a:p>
            <a:pPr indent="0" lvl="0" marL="0" rtl="0" algn="l">
              <a:lnSpc>
                <a:spcPct val="80000"/>
              </a:lnSpc>
              <a:spcBef>
                <a:spcPts val="1000"/>
              </a:spcBef>
              <a:spcAft>
                <a:spcPts val="0"/>
              </a:spcAft>
              <a:buSzPts val="900"/>
              <a:buNone/>
            </a:pPr>
            <a:r>
              <a:rPr lang="en-US" sz="1125"/>
              <a:t>Synonyms – dreary, unhappy, miserable.	Antonyms – cheerful, elated, happy, hopeful.</a:t>
            </a:r>
            <a:endParaRPr/>
          </a:p>
          <a:p>
            <a:pPr indent="0" lvl="0" marL="0" rtl="0" algn="l">
              <a:lnSpc>
                <a:spcPct val="80000"/>
              </a:lnSpc>
              <a:spcBef>
                <a:spcPts val="1000"/>
              </a:spcBef>
              <a:spcAft>
                <a:spcPts val="0"/>
              </a:spcAft>
              <a:buSzPts val="900"/>
              <a:buNone/>
            </a:pPr>
            <a:r>
              <a:rPr lang="en-US" sz="1125"/>
              <a:t> </a:t>
            </a:r>
            <a:endParaRPr sz="1125"/>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6-10</a:t>
            </a:r>
            <a:endParaRPr/>
          </a:p>
        </p:txBody>
      </p:sp>
      <p:sp>
        <p:nvSpPr>
          <p:cNvPr id="186" name="Google Shape;186;p8"/>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6.	Fray – (Noun) – a fight, battle, or skirmish.</a:t>
            </a:r>
            <a:endParaRPr/>
          </a:p>
          <a:p>
            <a:pPr indent="0" lvl="0" marL="0" rtl="0" algn="l">
              <a:lnSpc>
                <a:spcPct val="80000"/>
              </a:lnSpc>
              <a:spcBef>
                <a:spcPts val="1000"/>
              </a:spcBef>
              <a:spcAft>
                <a:spcPts val="0"/>
              </a:spcAft>
              <a:buSzPts val="1116"/>
              <a:buNone/>
            </a:pPr>
            <a:r>
              <a:rPr lang="en-US" sz="1395"/>
              <a:t>Example – The onlookers saw Joe-Bob battling Gilbert Goober and decided to stay out of the </a:t>
            </a:r>
            <a:r>
              <a:rPr lang="en-US" sz="1395" u="sng"/>
              <a:t>fray</a:t>
            </a:r>
            <a:r>
              <a:rPr lang="en-US" sz="1395"/>
              <a:t>.</a:t>
            </a:r>
            <a:endParaRPr/>
          </a:p>
          <a:p>
            <a:pPr indent="0" lvl="0" marL="0" rtl="0" algn="l">
              <a:lnSpc>
                <a:spcPct val="80000"/>
              </a:lnSpc>
              <a:spcBef>
                <a:spcPts val="1000"/>
              </a:spcBef>
              <a:spcAft>
                <a:spcPts val="0"/>
              </a:spcAft>
              <a:buSzPts val="1116"/>
              <a:buNone/>
            </a:pPr>
            <a:r>
              <a:rPr lang="en-US" sz="1395"/>
              <a:t>Synonyms – fight, battle, skirmish.		Antonyms – Peace, accord, agreement, truce.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7.	Grapple – (Verb) – to hold or make fast to something; to seize in a firm grip.</a:t>
            </a:r>
            <a:endParaRPr/>
          </a:p>
          <a:p>
            <a:pPr indent="0" lvl="0" marL="0" rtl="0" algn="l">
              <a:lnSpc>
                <a:spcPct val="80000"/>
              </a:lnSpc>
              <a:spcBef>
                <a:spcPts val="1000"/>
              </a:spcBef>
              <a:spcAft>
                <a:spcPts val="0"/>
              </a:spcAft>
              <a:buSzPts val="1116"/>
              <a:buNone/>
            </a:pPr>
            <a:r>
              <a:rPr lang="en-US" sz="1395"/>
              <a:t>Example – The warrior </a:t>
            </a:r>
            <a:r>
              <a:rPr lang="en-US" sz="1395" u="sng"/>
              <a:t>grapple</a:t>
            </a:r>
            <a:r>
              <a:rPr lang="en-US" sz="1395"/>
              <a:t>d with the monster, holding it and pushing it off the cliff.</a:t>
            </a:r>
            <a:endParaRPr/>
          </a:p>
          <a:p>
            <a:pPr indent="0" lvl="0" marL="0" rtl="0" algn="l">
              <a:lnSpc>
                <a:spcPct val="80000"/>
              </a:lnSpc>
              <a:spcBef>
                <a:spcPts val="1000"/>
              </a:spcBef>
              <a:spcAft>
                <a:spcPts val="0"/>
              </a:spcAft>
              <a:buSzPts val="1116"/>
              <a:buNone/>
            </a:pPr>
            <a:r>
              <a:rPr lang="en-US" sz="1395"/>
              <a:t>Synonyms – Hold, grip, seize.		Antonym – Let go, release, loose.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8.	Guerdon – (Noun) – A reward, recompense, or requital.</a:t>
            </a:r>
            <a:endParaRPr/>
          </a:p>
          <a:p>
            <a:pPr indent="0" lvl="0" marL="0" rtl="0" algn="l">
              <a:lnSpc>
                <a:spcPct val="80000"/>
              </a:lnSpc>
              <a:spcBef>
                <a:spcPts val="1000"/>
              </a:spcBef>
              <a:spcAft>
                <a:spcPts val="0"/>
              </a:spcAft>
              <a:buSzPts val="1116"/>
              <a:buNone/>
            </a:pPr>
            <a:r>
              <a:rPr lang="en-US" sz="1395"/>
              <a:t>Example – After killing the beast, the hero received a mountain of gold as a </a:t>
            </a:r>
            <a:r>
              <a:rPr lang="en-US" sz="1395" u="sng"/>
              <a:t>guerdon</a:t>
            </a:r>
            <a:r>
              <a:rPr lang="en-US" sz="1395"/>
              <a:t>.</a:t>
            </a:r>
            <a:endParaRPr/>
          </a:p>
          <a:p>
            <a:pPr indent="0" lvl="0" marL="0" rtl="0" algn="l">
              <a:lnSpc>
                <a:spcPct val="80000"/>
              </a:lnSpc>
              <a:spcBef>
                <a:spcPts val="1000"/>
              </a:spcBef>
              <a:spcAft>
                <a:spcPts val="0"/>
              </a:spcAft>
              <a:buSzPts val="1116"/>
              <a:buNone/>
            </a:pPr>
            <a:r>
              <a:rPr lang="en-US" sz="1395"/>
              <a:t>Synonyms – reward, recompense, requital.	Antonym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9.	Haste – (Noun) – Swiftness of motion; speed; celerity; a hurry or rush.</a:t>
            </a:r>
            <a:endParaRPr/>
          </a:p>
          <a:p>
            <a:pPr indent="0" lvl="0" marL="0" rtl="0" algn="l">
              <a:lnSpc>
                <a:spcPct val="80000"/>
              </a:lnSpc>
              <a:spcBef>
                <a:spcPts val="1000"/>
              </a:spcBef>
              <a:spcAft>
                <a:spcPts val="0"/>
              </a:spcAft>
              <a:buSzPts val="1116"/>
              <a:buNone/>
            </a:pPr>
            <a:r>
              <a:rPr lang="en-US" sz="1395"/>
              <a:t>Example – As Anna-Jo had only five minutes left to get to work, she moved with great </a:t>
            </a:r>
            <a:r>
              <a:rPr lang="en-US" sz="1395" u="sng"/>
              <a:t>haste</a:t>
            </a:r>
            <a:r>
              <a:rPr lang="en-US" sz="1395"/>
              <a:t>.</a:t>
            </a:r>
            <a:endParaRPr/>
          </a:p>
          <a:p>
            <a:pPr indent="0" lvl="0" marL="0" rtl="0" algn="l">
              <a:lnSpc>
                <a:spcPct val="80000"/>
              </a:lnSpc>
              <a:spcBef>
                <a:spcPts val="1000"/>
              </a:spcBef>
              <a:spcAft>
                <a:spcPts val="0"/>
              </a:spcAft>
              <a:buSzPts val="1116"/>
              <a:buNone/>
            </a:pPr>
            <a:r>
              <a:rPr lang="en-US" sz="1395"/>
              <a:t>Synonyms – Speed, celerity, hurry.		Antonyms – Slowness, delay, linger.</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10.	Largess – (Noun) – generous bestowal of gifts or money.</a:t>
            </a:r>
            <a:endParaRPr/>
          </a:p>
          <a:p>
            <a:pPr indent="0" lvl="0" marL="0" rtl="0" algn="l">
              <a:lnSpc>
                <a:spcPct val="80000"/>
              </a:lnSpc>
              <a:spcBef>
                <a:spcPts val="1000"/>
              </a:spcBef>
              <a:spcAft>
                <a:spcPts val="0"/>
              </a:spcAft>
              <a:buSzPts val="1116"/>
              <a:buNone/>
            </a:pPr>
            <a:r>
              <a:rPr lang="en-US" sz="1395"/>
              <a:t>Example – The king showed great largess when he gave his own gold to his people.</a:t>
            </a:r>
            <a:endParaRPr/>
          </a:p>
          <a:p>
            <a:pPr indent="0" lvl="0" marL="0" rtl="0" algn="l">
              <a:lnSpc>
                <a:spcPct val="80000"/>
              </a:lnSpc>
              <a:spcBef>
                <a:spcPts val="1000"/>
              </a:spcBef>
              <a:spcAft>
                <a:spcPts val="0"/>
              </a:spcAft>
              <a:buSzPts val="1116"/>
              <a:buNone/>
            </a:pPr>
            <a:r>
              <a:rPr lang="en-US" sz="1395"/>
              <a:t>Synonyms – generosity, altruism, benevolence.	Antonyms – Stinginess, greed.</a:t>
            </a:r>
            <a:endParaRPr sz="1395"/>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3 – Words 11-15</a:t>
            </a:r>
            <a:endParaRPr/>
          </a:p>
        </p:txBody>
      </p:sp>
      <p:sp>
        <p:nvSpPr>
          <p:cNvPr id="192" name="Google Shape;192;p9"/>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008"/>
              <a:buNone/>
            </a:pPr>
            <a:r>
              <a:rPr lang="en-US" sz="1260"/>
              <a:t>11.	Laud – (Verb) – to praise or extol.</a:t>
            </a:r>
            <a:endParaRPr/>
          </a:p>
          <a:p>
            <a:pPr indent="0" lvl="0" marL="0" rtl="0" algn="l">
              <a:lnSpc>
                <a:spcPct val="80000"/>
              </a:lnSpc>
              <a:spcBef>
                <a:spcPts val="1000"/>
              </a:spcBef>
              <a:spcAft>
                <a:spcPts val="0"/>
              </a:spcAft>
              <a:buSzPts val="1008"/>
              <a:buNone/>
            </a:pPr>
            <a:r>
              <a:rPr lang="en-US" sz="1260"/>
              <a:t>Example – The people </a:t>
            </a:r>
            <a:r>
              <a:rPr lang="en-US" sz="1260" u="sng"/>
              <a:t>lauded</a:t>
            </a:r>
            <a:r>
              <a:rPr lang="en-US" sz="1260"/>
              <a:t> the hero for rescuing them from the trolls.</a:t>
            </a:r>
            <a:endParaRPr/>
          </a:p>
          <a:p>
            <a:pPr indent="0" lvl="0" marL="0" rtl="0" algn="l">
              <a:lnSpc>
                <a:spcPct val="80000"/>
              </a:lnSpc>
              <a:spcBef>
                <a:spcPts val="1000"/>
              </a:spcBef>
              <a:spcAft>
                <a:spcPts val="0"/>
              </a:spcAft>
              <a:buSzPts val="1008"/>
              <a:buNone/>
            </a:pPr>
            <a:r>
              <a:rPr lang="en-US" sz="1260"/>
              <a:t>Synonyms – praise, extol.			Antonyms – insult, discourage, disparage.</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12.	Odious – (Adjective) – deserving or causing hatred; hateful; detestable.</a:t>
            </a:r>
            <a:endParaRPr/>
          </a:p>
          <a:p>
            <a:pPr indent="0" lvl="0" marL="0" rtl="0" algn="l">
              <a:lnSpc>
                <a:spcPct val="80000"/>
              </a:lnSpc>
              <a:spcBef>
                <a:spcPts val="1000"/>
              </a:spcBef>
              <a:spcAft>
                <a:spcPts val="0"/>
              </a:spcAft>
              <a:buSzPts val="1008"/>
              <a:buNone/>
            </a:pPr>
            <a:r>
              <a:rPr lang="en-US" sz="1260"/>
              <a:t>Example – The beast – covered in tentacles, slime, and teeth – looked so odious that most stayed far away.</a:t>
            </a:r>
            <a:endParaRPr/>
          </a:p>
          <a:p>
            <a:pPr indent="0" lvl="0" marL="0" rtl="0" algn="l">
              <a:lnSpc>
                <a:spcPct val="80000"/>
              </a:lnSpc>
              <a:spcBef>
                <a:spcPts val="1000"/>
              </a:spcBef>
              <a:spcAft>
                <a:spcPts val="0"/>
              </a:spcAft>
              <a:buSzPts val="1008"/>
              <a:buNone/>
            </a:pPr>
            <a:r>
              <a:rPr lang="en-US" sz="1260"/>
              <a:t>Synonyms – hateful, detestable, loathsome.	Antonyms – attractive, likable, nice, pleasant.</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13.	Sage – (Noun) – A profoundly wise person.  (Adjective) – wise, judicious, or prudent.</a:t>
            </a:r>
            <a:endParaRPr/>
          </a:p>
          <a:p>
            <a:pPr indent="0" lvl="0" marL="0" rtl="0" algn="l">
              <a:lnSpc>
                <a:spcPct val="80000"/>
              </a:lnSpc>
              <a:spcBef>
                <a:spcPts val="1000"/>
              </a:spcBef>
              <a:spcAft>
                <a:spcPts val="0"/>
              </a:spcAft>
              <a:buSzPts val="1008"/>
              <a:buNone/>
            </a:pPr>
            <a:r>
              <a:rPr lang="en-US" sz="1260"/>
              <a:t>Example – The </a:t>
            </a:r>
            <a:r>
              <a:rPr lang="en-US" sz="1260" u="sng"/>
              <a:t>sage</a:t>
            </a:r>
            <a:r>
              <a:rPr lang="en-US" sz="1260"/>
              <a:t> gave the man good advice.  The advice he gave them was very </a:t>
            </a:r>
            <a:r>
              <a:rPr lang="en-US" sz="1260" u="sng"/>
              <a:t>sage</a:t>
            </a:r>
            <a:r>
              <a:rPr lang="en-US" sz="1260"/>
              <a:t>.</a:t>
            </a:r>
            <a:endParaRPr/>
          </a:p>
          <a:p>
            <a:pPr indent="0" lvl="0" marL="0" rtl="0" algn="l">
              <a:lnSpc>
                <a:spcPct val="80000"/>
              </a:lnSpc>
              <a:spcBef>
                <a:spcPts val="1000"/>
              </a:spcBef>
              <a:spcAft>
                <a:spcPts val="0"/>
              </a:spcAft>
              <a:buSzPts val="1008"/>
              <a:buNone/>
            </a:pPr>
            <a:r>
              <a:rPr lang="en-US" sz="1260"/>
              <a:t>Synonyms – wisdom, prudence; wise, judicious, or prudent.		Antonyms – unwise, foolish.</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14.	Sprite – (Noun) – an elf, fairy, or goblin.</a:t>
            </a:r>
            <a:endParaRPr/>
          </a:p>
          <a:p>
            <a:pPr indent="0" lvl="0" marL="0" rtl="0" algn="l">
              <a:lnSpc>
                <a:spcPct val="80000"/>
              </a:lnSpc>
              <a:spcBef>
                <a:spcPts val="1000"/>
              </a:spcBef>
              <a:spcAft>
                <a:spcPts val="0"/>
              </a:spcAft>
              <a:buSzPts val="1008"/>
              <a:buNone/>
            </a:pPr>
            <a:r>
              <a:rPr lang="en-US" sz="1260"/>
              <a:t>Example – Walking through the forest, the lady noticed sprites flitting around the leaves, like twinkling lights with wings.</a:t>
            </a:r>
            <a:endParaRPr/>
          </a:p>
          <a:p>
            <a:pPr indent="0" lvl="0" marL="0" rtl="0" algn="l">
              <a:lnSpc>
                <a:spcPct val="80000"/>
              </a:lnSpc>
              <a:spcBef>
                <a:spcPts val="1000"/>
              </a:spcBef>
              <a:spcAft>
                <a:spcPts val="0"/>
              </a:spcAft>
              <a:buSzPts val="1008"/>
              <a:buNone/>
            </a:pPr>
            <a:r>
              <a:rPr lang="en-US" sz="1260"/>
              <a:t>Synonyms – elf, fairy, goblin.			Antonyms – N/A</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15.	Throng – (Noun) - a multitude of people crowded or assembled together; crowd. </a:t>
            </a:r>
            <a:endParaRPr/>
          </a:p>
          <a:p>
            <a:pPr indent="0" lvl="0" marL="0" rtl="0" algn="l">
              <a:lnSpc>
                <a:spcPct val="80000"/>
              </a:lnSpc>
              <a:spcBef>
                <a:spcPts val="1000"/>
              </a:spcBef>
              <a:spcAft>
                <a:spcPts val="0"/>
              </a:spcAft>
              <a:buSzPts val="1008"/>
              <a:buNone/>
            </a:pPr>
            <a:r>
              <a:rPr lang="en-US" sz="1260"/>
              <a:t>Example – Going to Wal-Mart on a Sunday to get his groceries, Mr. Valentine grew frustrated when a </a:t>
            </a:r>
            <a:r>
              <a:rPr lang="en-US" sz="1260" u="sng"/>
              <a:t>throng</a:t>
            </a:r>
            <a:r>
              <a:rPr lang="en-US" sz="1260"/>
              <a:t> of people surrounded each and every item he wanted to get on his very long list.</a:t>
            </a:r>
            <a:endParaRPr/>
          </a:p>
          <a:p>
            <a:pPr indent="0" lvl="0" marL="0" rtl="0" algn="l">
              <a:lnSpc>
                <a:spcPct val="80000"/>
              </a:lnSpc>
              <a:spcBef>
                <a:spcPts val="1000"/>
              </a:spcBef>
              <a:spcAft>
                <a:spcPts val="0"/>
              </a:spcAft>
              <a:buSzPts val="1008"/>
              <a:buNone/>
            </a:pPr>
            <a:r>
              <a:rPr lang="en-US" sz="1260"/>
              <a:t>Synonyms – crowd, swarm, flock.		Antonyms – N/A</a:t>
            </a:r>
            <a:endParaRPr sz="126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Lenny Valentine</dc:creator>
</cp:coreProperties>
</file>