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88" r:id="rId4"/>
    <p:sldId id="289" r:id="rId5"/>
    <p:sldId id="290" r:id="rId6"/>
    <p:sldId id="268" r:id="rId7"/>
    <p:sldId id="269" r:id="rId8"/>
    <p:sldId id="270" r:id="rId9"/>
    <p:sldId id="271" r:id="rId10"/>
    <p:sldId id="272" r:id="rId11"/>
    <p:sldId id="282" r:id="rId12"/>
    <p:sldId id="273" r:id="rId13"/>
    <p:sldId id="291"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660"/>
  </p:normalViewPr>
  <p:slideViewPr>
    <p:cSldViewPr>
      <p:cViewPr varScale="1">
        <p:scale>
          <a:sx n="109" d="100"/>
          <a:sy n="109" d="100"/>
        </p:scale>
        <p:origin x="190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9/3/2020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1.3.3 </a:t>
            </a:r>
            <a:r>
              <a:rPr lang="en-US" dirty="0" smtClean="0"/>
              <a:t>- Lecture</a:t>
            </a:r>
            <a:endParaRPr lang="en-US" dirty="0"/>
          </a:p>
        </p:txBody>
      </p:sp>
      <p:sp>
        <p:nvSpPr>
          <p:cNvPr id="3" name="Subtitle 2"/>
          <p:cNvSpPr>
            <a:spLocks noGrp="1"/>
          </p:cNvSpPr>
          <p:nvPr>
            <p:ph type="subTitle" idx="1"/>
          </p:nvPr>
        </p:nvSpPr>
        <p:spPr/>
        <p:txBody>
          <a:bodyPr/>
          <a:lstStyle/>
          <a:p>
            <a:r>
              <a:rPr lang="en-US" dirty="0" smtClean="0"/>
              <a:t>Lessons for Unit 1, Week 3, Day </a:t>
            </a:r>
            <a:r>
              <a:rPr lang="en-US" dirty="0"/>
              <a:t>3</a:t>
            </a:r>
            <a:r>
              <a:rPr lang="en-US" dirty="0" smtClean="0"/>
              <a:t> </a:t>
            </a:r>
            <a:r>
              <a:rPr lang="en-US" dirty="0" smtClean="0"/>
              <a:t>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3 – Study Guide</a:t>
            </a:r>
            <a:endParaRPr lang="en-US" dirty="0"/>
          </a:p>
        </p:txBody>
      </p:sp>
      <p:sp>
        <p:nvSpPr>
          <p:cNvPr id="4" name="Rectangle 1"/>
          <p:cNvSpPr>
            <a:spLocks noGrp="1" noChangeArrowheads="1"/>
          </p:cNvSpPr>
          <p:nvPr>
            <p:ph idx="1"/>
          </p:nvPr>
        </p:nvSpPr>
        <p:spPr bwMode="auto">
          <a:xfrm>
            <a:off x="76200" y="1676400"/>
            <a:ext cx="9144000" cy="4442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What piece of Beowulf’s equipment survives the battle with Grendel’s Mother</a:t>
            </a:r>
            <a:r>
              <a:rPr lang="en-US" dirty="0" smtClean="0"/>
              <a:t>?</a:t>
            </a:r>
            <a:endParaRPr lang="en-US" dirty="0"/>
          </a:p>
          <a:p>
            <a:pPr marL="0" indent="0">
              <a:buNone/>
            </a:pPr>
            <a:r>
              <a:rPr lang="en-US" dirty="0"/>
              <a:t>2.  What trophy does he take from the battle with Grendel's Mother, and what does he not take</a:t>
            </a:r>
            <a:r>
              <a:rPr lang="en-US" dirty="0" smtClean="0"/>
              <a:t>?</a:t>
            </a:r>
            <a:r>
              <a:rPr lang="en-US" dirty="0"/>
              <a:t> </a:t>
            </a:r>
          </a:p>
          <a:p>
            <a:pPr marL="0" indent="0">
              <a:buNone/>
            </a:pPr>
            <a:r>
              <a:rPr lang="en-US" dirty="0"/>
              <a:t>3.  How does Beowulf change over the course of the three battles (Grendel, Mother, and Dragon</a:t>
            </a:r>
            <a:r>
              <a:rPr lang="en-US" dirty="0" smtClean="0"/>
              <a:t>)?</a:t>
            </a:r>
            <a:endParaRPr lang="en-US" dirty="0"/>
          </a:p>
          <a:p>
            <a:pPr marL="0" indent="0">
              <a:buNone/>
            </a:pPr>
            <a:r>
              <a:rPr lang="en-US" dirty="0"/>
              <a:t>4.  Who stands by Beowulf in his final battle with the dragon and gives a speech to the running thanes</a:t>
            </a:r>
            <a:r>
              <a:rPr lang="en-US" dirty="0" smtClean="0"/>
              <a:t>?</a:t>
            </a:r>
            <a:endParaRPr lang="en-US" dirty="0"/>
          </a:p>
          <a:p>
            <a:pPr marL="0" indent="0">
              <a:buNone/>
            </a:pPr>
            <a:r>
              <a:rPr lang="en-US" dirty="0"/>
              <a:t>5.  How does Beowulf die</a:t>
            </a:r>
            <a:r>
              <a:rPr lang="en-US" dirty="0" smtClean="0"/>
              <a:t>?</a:t>
            </a:r>
            <a:endParaRPr lang="en-US" dirty="0"/>
          </a:p>
          <a:p>
            <a:pPr marL="0" indent="0">
              <a:buNone/>
            </a:pPr>
            <a:r>
              <a:rPr lang="en-US" dirty="0"/>
              <a:t>6.  What are Beowulf’s last words and thoughts concerning</a:t>
            </a:r>
            <a:r>
              <a:rPr lang="en-US" dirty="0" smtClean="0"/>
              <a:t>?</a:t>
            </a:r>
            <a:endParaRPr lang="en-US" dirty="0"/>
          </a:p>
          <a:p>
            <a:pPr marL="0" indent="0">
              <a:buNone/>
            </a:pPr>
            <a:r>
              <a:rPr lang="en-US" dirty="0"/>
              <a:t>7.  What were the most important events in Beowulf’s life</a:t>
            </a:r>
            <a:r>
              <a:rPr lang="en-US" dirty="0" smtClean="0"/>
              <a:t>?</a:t>
            </a:r>
            <a:endParaRPr lang="en-US" dirty="0"/>
          </a:p>
          <a:p>
            <a:pPr marL="0" indent="0">
              <a:buNone/>
            </a:pPr>
            <a:r>
              <a:rPr lang="en-US" dirty="0"/>
              <a:t>8.  What are Beowulf’s last requests, and which ones are followed / not followed?</a:t>
            </a:r>
          </a:p>
          <a:p>
            <a:pPr marL="0" indent="0">
              <a:buNone/>
            </a:pPr>
            <a:endParaRPr lang="en-US" dirty="0"/>
          </a:p>
        </p:txBody>
      </p:sp>
    </p:spTree>
    <p:extLst>
      <p:ext uri="{BB962C8B-B14F-4D97-AF65-F5344CB8AC3E}">
        <p14:creationId xmlns:p14="http://schemas.microsoft.com/office/powerpoint/2010/main" val="415319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3 – Beowulf Reading</a:t>
            </a:r>
            <a:endParaRPr lang="en-US" dirty="0"/>
          </a:p>
        </p:txBody>
      </p:sp>
      <p:sp>
        <p:nvSpPr>
          <p:cNvPr id="3" name="Content Placeholder 2"/>
          <p:cNvSpPr>
            <a:spLocks noGrp="1"/>
          </p:cNvSpPr>
          <p:nvPr>
            <p:ph idx="1"/>
          </p:nvPr>
        </p:nvSpPr>
        <p:spPr/>
        <p:txBody>
          <a:bodyPr/>
          <a:lstStyle/>
          <a:p>
            <a:r>
              <a:rPr lang="en-US" dirty="0" smtClean="0"/>
              <a:t>Accompanying this slide-show today is a reading from Beowulf.  It is titled </a:t>
            </a:r>
            <a:r>
              <a:rPr lang="en-US" dirty="0" smtClean="0"/>
              <a:t>1.3.3 </a:t>
            </a:r>
            <a:r>
              <a:rPr lang="en-US" dirty="0" smtClean="0"/>
              <a:t>–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p>
          <a:p>
            <a:r>
              <a:rPr lang="en-US" dirty="0" smtClean="0"/>
              <a:t>Each day’s “exercise” portion will ask about the study guide questions relevant to that day’s lecture and readings.  If it hasn’t asked one of them yet, you’ll likely see it on the next day’s exercises, or the day after that.</a:t>
            </a:r>
            <a:endParaRPr lang="en-US" dirty="0"/>
          </a:p>
        </p:txBody>
      </p:sp>
    </p:spTree>
    <p:extLst>
      <p:ext uri="{BB962C8B-B14F-4D97-AF65-F5344CB8AC3E}">
        <p14:creationId xmlns:p14="http://schemas.microsoft.com/office/powerpoint/2010/main" val="379521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3 – </a:t>
            </a:r>
            <a:r>
              <a:rPr lang="en-US" dirty="0" smtClean="0"/>
              <a:t>Body Paragraphs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this English course, as with most others, we will write essays.</a:t>
            </a:r>
          </a:p>
          <a:p>
            <a:r>
              <a:rPr lang="en-US" dirty="0" smtClean="0"/>
              <a:t>Here, I’m going to take the opportunity to go over the basics of essay writing.</a:t>
            </a:r>
          </a:p>
          <a:p>
            <a:r>
              <a:rPr lang="en-US" dirty="0" smtClean="0"/>
              <a:t>Last week, we spoke of outlining and thesis statements.</a:t>
            </a:r>
          </a:p>
          <a:p>
            <a:r>
              <a:rPr lang="en-US" dirty="0" smtClean="0"/>
              <a:t>We will continue those lessons with the types of paragraphs in an essay.</a:t>
            </a:r>
          </a:p>
          <a:p>
            <a:r>
              <a:rPr lang="en-US" dirty="0"/>
              <a:t>Every essay, regardless of subject matter, should follow this basic pattern:</a:t>
            </a:r>
          </a:p>
          <a:p>
            <a:pPr lvl="1"/>
            <a:r>
              <a:rPr lang="en-US" dirty="0"/>
              <a:t>Introduction / Introductory Paragraph</a:t>
            </a:r>
          </a:p>
          <a:p>
            <a:pPr lvl="1"/>
            <a:r>
              <a:rPr lang="en-US" dirty="0"/>
              <a:t>Body Paragraphs</a:t>
            </a:r>
          </a:p>
          <a:p>
            <a:pPr lvl="1"/>
            <a:r>
              <a:rPr lang="en-US" dirty="0"/>
              <a:t>Conclusion</a:t>
            </a:r>
          </a:p>
          <a:p>
            <a:pPr lvl="1"/>
            <a:r>
              <a:rPr lang="en-US" dirty="0"/>
              <a:t>Works Cited (If your essay has any outside information / quotes</a:t>
            </a:r>
            <a:r>
              <a:rPr lang="en-US" dirty="0" smtClean="0"/>
              <a:t>)</a:t>
            </a:r>
          </a:p>
          <a:p>
            <a:r>
              <a:rPr lang="en-US" dirty="0" smtClean="0"/>
              <a:t>Today, we will focus on the body paragraph, specifically.</a:t>
            </a:r>
            <a:endParaRPr lang="en-US" dirty="0"/>
          </a:p>
          <a:p>
            <a:endParaRPr lang="en-US" dirty="0" smtClean="0"/>
          </a:p>
        </p:txBody>
      </p:sp>
    </p:spTree>
    <p:extLst>
      <p:ext uri="{BB962C8B-B14F-4D97-AF65-F5344CB8AC3E}">
        <p14:creationId xmlns:p14="http://schemas.microsoft.com/office/powerpoint/2010/main" val="706804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body is the meat of the essay.</a:t>
            </a:r>
          </a:p>
          <a:p>
            <a:r>
              <a:rPr lang="en-US" dirty="0" smtClean="0"/>
              <a:t>Everything you say here is to show / prove / elaborate on the thesis statement in some way.</a:t>
            </a:r>
          </a:p>
          <a:p>
            <a:r>
              <a:rPr lang="en-US" dirty="0" smtClean="0"/>
              <a:t>Each body paragraph should focus on one idea and its supports / details.</a:t>
            </a:r>
          </a:p>
          <a:p>
            <a:r>
              <a:rPr lang="en-US" dirty="0" smtClean="0"/>
              <a:t>The layout of a simple body paragraph goes as follows:</a:t>
            </a:r>
          </a:p>
          <a:p>
            <a:pPr lvl="1"/>
            <a:r>
              <a:rPr lang="en-US" b="1" dirty="0" smtClean="0"/>
              <a:t>Topic Sentence</a:t>
            </a:r>
            <a:r>
              <a:rPr lang="en-US" dirty="0" smtClean="0"/>
              <a:t>:  Write a sentence that shows what the paragraph will be about, but still connects to the thesis.</a:t>
            </a:r>
          </a:p>
          <a:p>
            <a:pPr lvl="2"/>
            <a:r>
              <a:rPr lang="en-US" dirty="0" smtClean="0"/>
              <a:t>Example:  Sandwiches’ versatility, in part, comes from being able to serve them hot or cold.  (Notice, this connects to the previous sample thesis on the versatility of sandwiches, but shows this paragraph will focus specifically on how they may be served hot or cold, NOT on sweet and savory or on the different meals of the day – those would be focused on in other body paragraphs).</a:t>
            </a:r>
          </a:p>
          <a:p>
            <a:pPr lvl="1"/>
            <a:r>
              <a:rPr lang="en-US" b="1" dirty="0" smtClean="0"/>
              <a:t>Provide an example / quote</a:t>
            </a:r>
            <a:r>
              <a:rPr lang="en-US" dirty="0" smtClean="0"/>
              <a:t> from the text (from the book, song, </a:t>
            </a:r>
            <a:r>
              <a:rPr lang="en-US" dirty="0" err="1" smtClean="0"/>
              <a:t>etc</a:t>
            </a:r>
            <a:r>
              <a:rPr lang="en-US" dirty="0" smtClean="0"/>
              <a:t>, that your essay is about).  Make sure to cite your quotes and facts like so (Last name page number).</a:t>
            </a:r>
          </a:p>
          <a:p>
            <a:pPr lvl="2"/>
            <a:r>
              <a:rPr lang="en-US" dirty="0" smtClean="0"/>
              <a:t>Example:  According to the text, “If you don’t maintain a budget, you’ll dread going to the mail box every day” (</a:t>
            </a:r>
            <a:r>
              <a:rPr lang="en-US" dirty="0" err="1" smtClean="0"/>
              <a:t>Lastnamicus</a:t>
            </a:r>
            <a:r>
              <a:rPr lang="en-US" dirty="0" smtClean="0"/>
              <a:t> 6).</a:t>
            </a:r>
          </a:p>
          <a:p>
            <a:pPr lvl="1"/>
            <a:r>
              <a:rPr lang="en-US" b="1" dirty="0" smtClean="0"/>
              <a:t>Discuss the example</a:t>
            </a:r>
            <a:r>
              <a:rPr lang="en-US" dirty="0" smtClean="0"/>
              <a:t>:  Explain how your example shows the main idea of the paragraph.</a:t>
            </a:r>
          </a:p>
          <a:p>
            <a:pPr lvl="2"/>
            <a:r>
              <a:rPr lang="en-US" dirty="0" smtClean="0"/>
              <a:t>Example:  As bills pile up, so do fear and anxiety.  As Professor </a:t>
            </a:r>
            <a:r>
              <a:rPr lang="en-US" dirty="0" err="1" smtClean="0"/>
              <a:t>Lastnamicus</a:t>
            </a:r>
            <a:r>
              <a:rPr lang="en-US" dirty="0" smtClean="0"/>
              <a:t> suggests, this can lead to dreading simple activities as going to the mail box or even checking email.</a:t>
            </a:r>
          </a:p>
          <a:p>
            <a:pPr lvl="1"/>
            <a:r>
              <a:rPr lang="en-US" b="1" dirty="0" smtClean="0"/>
              <a:t>Repeat the last two steps:  </a:t>
            </a:r>
            <a:r>
              <a:rPr lang="en-US" dirty="0" smtClean="0"/>
              <a:t>Use another example, quote, cite, and discuss.  Keep doing this until you have a nice beefy paragraph.  Follow these steps for each paragraph and your essay will have a solid body.</a:t>
            </a:r>
            <a:endParaRPr lang="en-US" b="1" dirty="0"/>
          </a:p>
        </p:txBody>
      </p:sp>
    </p:spTree>
    <p:extLst>
      <p:ext uri="{BB962C8B-B14F-4D97-AF65-F5344CB8AC3E}">
        <p14:creationId xmlns:p14="http://schemas.microsoft.com/office/powerpoint/2010/main" val="738786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This week in grammar, we’re covering adjectives, adverbs, and </a:t>
            </a:r>
            <a:r>
              <a:rPr lang="en-US" dirty="0" err="1" smtClean="0"/>
              <a:t>rticles</a:t>
            </a:r>
            <a:r>
              <a:rPr lang="en-US" dirty="0" smtClean="0"/>
              <a:t>.  Study these lecture slides, take notes on them to assist you with that, use them to complete today’s exercises, and review them for the weekly quiz.</a:t>
            </a:r>
          </a:p>
          <a:p>
            <a:r>
              <a:rPr lang="en-US" dirty="0" smtClean="0"/>
              <a:t>This week in vocabulary, you have list 3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start by completing the attendance and reading “What To Do and How To Do It.”  Afterward, read these slides and today’s readings from Beowulf.  Use the provided study guide to help you with note taking over the course of the week, submit answers to the study guide questions in each day’s exercises, and study them for the weekly quiz.</a:t>
            </a:r>
          </a:p>
          <a:p>
            <a:r>
              <a:rPr lang="en-US" dirty="0" smtClean="0"/>
              <a:t>This week in writing, </a:t>
            </a:r>
            <a:r>
              <a:rPr lang="en-US" dirty="0" smtClean="0"/>
              <a:t>we’re continuing the basics of essay writing with the types of paragraphs – today, with the body paragraph.  Follow along with these lessons, as we will have an essay assignment coming up, soon.  Stay tuned!</a:t>
            </a:r>
            <a:endParaRPr lang="en-US" dirty="0"/>
          </a:p>
        </p:txBody>
      </p:sp>
    </p:spTree>
    <p:extLst>
      <p:ext uri="{BB962C8B-B14F-4D97-AF65-F5344CB8AC3E}">
        <p14:creationId xmlns:p14="http://schemas.microsoft.com/office/powerpoint/2010/main" val="281168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Week </a:t>
            </a:r>
            <a:r>
              <a:rPr lang="en-US" dirty="0" smtClean="0"/>
              <a:t>3 </a:t>
            </a:r>
            <a:r>
              <a:rPr lang="en-US" dirty="0" smtClean="0"/>
              <a:t>– Day </a:t>
            </a:r>
            <a:r>
              <a:rPr lang="en-US" dirty="0"/>
              <a:t>3</a:t>
            </a:r>
            <a:r>
              <a:rPr lang="en-US" dirty="0" smtClean="0"/>
              <a:t> </a:t>
            </a:r>
            <a:r>
              <a:rPr lang="en-US" dirty="0" smtClean="0"/>
              <a:t>-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Adjectives, Adverbs, and Articles</a:t>
            </a:r>
          </a:p>
          <a:p>
            <a:pPr lvl="1"/>
            <a:r>
              <a:rPr lang="en-US" dirty="0" smtClean="0"/>
              <a:t>Vocabulary - List 3</a:t>
            </a:r>
          </a:p>
          <a:p>
            <a:pPr lvl="1"/>
            <a:r>
              <a:rPr lang="en-US" dirty="0" smtClean="0"/>
              <a:t>Literature – Beowulf</a:t>
            </a:r>
          </a:p>
          <a:p>
            <a:pPr lvl="1"/>
            <a:r>
              <a:rPr lang="en-US" dirty="0" smtClean="0"/>
              <a:t>Writing – </a:t>
            </a:r>
            <a:r>
              <a:rPr lang="en-US" dirty="0" smtClean="0"/>
              <a:t>Essay Basics – Body Paragraphs</a:t>
            </a:r>
            <a:endParaRPr lang="en-US" dirty="0" smtClean="0"/>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Recapping AAA</a:t>
            </a:r>
            <a:endParaRPr lang="en-US" dirty="0"/>
          </a:p>
        </p:txBody>
      </p:sp>
      <p:sp>
        <p:nvSpPr>
          <p:cNvPr id="3" name="Content Placeholder 2"/>
          <p:cNvSpPr>
            <a:spLocks noGrp="1"/>
          </p:cNvSpPr>
          <p:nvPr>
            <p:ph idx="1"/>
          </p:nvPr>
        </p:nvSpPr>
        <p:spPr/>
        <p:txBody>
          <a:bodyPr>
            <a:normAutofit/>
          </a:bodyPr>
          <a:lstStyle/>
          <a:p>
            <a:r>
              <a:rPr lang="en-US" dirty="0" smtClean="0"/>
              <a:t>So far, we’ve talked about</a:t>
            </a:r>
          </a:p>
          <a:p>
            <a:pPr lvl="1"/>
            <a:r>
              <a:rPr lang="en-US" dirty="0" smtClean="0"/>
              <a:t>Adjectives – describe nouns and pronouns</a:t>
            </a:r>
          </a:p>
          <a:p>
            <a:pPr lvl="2"/>
            <a:r>
              <a:rPr lang="en-US" dirty="0" smtClean="0"/>
              <a:t>If they’re on the other side of a linking verb, they’re predicate adjectives.</a:t>
            </a:r>
          </a:p>
          <a:p>
            <a:pPr lvl="1"/>
            <a:r>
              <a:rPr lang="en-US" dirty="0" smtClean="0"/>
              <a:t>Adverbs – describe verbs, adjectives, and adverbs</a:t>
            </a:r>
          </a:p>
          <a:p>
            <a:pPr lvl="2"/>
            <a:r>
              <a:rPr lang="en-US" dirty="0" smtClean="0"/>
              <a:t>Sometimes with –</a:t>
            </a:r>
            <a:r>
              <a:rPr lang="en-US" dirty="0" err="1" smtClean="0"/>
              <a:t>ly</a:t>
            </a:r>
            <a:r>
              <a:rPr lang="en-US" dirty="0" smtClean="0"/>
              <a:t>, sometimes not.</a:t>
            </a:r>
          </a:p>
          <a:p>
            <a:pPr lvl="1"/>
            <a:r>
              <a:rPr lang="en-US" dirty="0" smtClean="0"/>
              <a:t>Articles – Just the, a, an.  Technically, they’re a type of adjective.</a:t>
            </a:r>
            <a:endParaRPr lang="en-US" dirty="0"/>
          </a:p>
        </p:txBody>
      </p:sp>
    </p:spTree>
    <p:extLst>
      <p:ext uri="{BB962C8B-B14F-4D97-AF65-F5344CB8AC3E}">
        <p14:creationId xmlns:p14="http://schemas.microsoft.com/office/powerpoint/2010/main" val="199696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3 – Comparatives and Superlatives</a:t>
            </a:r>
            <a:endParaRPr lang="en-US" dirty="0"/>
          </a:p>
        </p:txBody>
      </p:sp>
      <p:sp>
        <p:nvSpPr>
          <p:cNvPr id="3" name="Content Placeholder 2"/>
          <p:cNvSpPr>
            <a:spLocks noGrp="1"/>
          </p:cNvSpPr>
          <p:nvPr>
            <p:ph idx="1"/>
          </p:nvPr>
        </p:nvSpPr>
        <p:spPr/>
        <p:txBody>
          <a:bodyPr>
            <a:normAutofit/>
          </a:bodyPr>
          <a:lstStyle/>
          <a:p>
            <a:r>
              <a:rPr lang="en-US" dirty="0" smtClean="0"/>
              <a:t>There’s another type of adjective you use all the time – comparatives and superlatives.</a:t>
            </a:r>
          </a:p>
          <a:p>
            <a:r>
              <a:rPr lang="en-US" dirty="0" smtClean="0"/>
              <a:t>Comparatives compare </a:t>
            </a:r>
          </a:p>
          <a:p>
            <a:pPr lvl="1"/>
            <a:r>
              <a:rPr lang="en-US" dirty="0" smtClean="0"/>
              <a:t> (Two or fewer syllables) - Better, greater, greener, smarter, taller, shorter.</a:t>
            </a:r>
          </a:p>
          <a:p>
            <a:pPr lvl="1"/>
            <a:r>
              <a:rPr lang="en-US" dirty="0" smtClean="0"/>
              <a:t>(Three or more syllables) - More complicated.  More flamboyant.  More exciting.</a:t>
            </a:r>
          </a:p>
          <a:p>
            <a:pPr lvl="1"/>
            <a:r>
              <a:rPr lang="en-US" dirty="0" smtClean="0"/>
              <a:t>There are always exceptions.</a:t>
            </a:r>
          </a:p>
        </p:txBody>
      </p:sp>
    </p:spTree>
    <p:extLst>
      <p:ext uri="{BB962C8B-B14F-4D97-AF65-F5344CB8AC3E}">
        <p14:creationId xmlns:p14="http://schemas.microsoft.com/office/powerpoint/2010/main" val="4038446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Day 3 – Comparatives and Superlatives</a:t>
            </a:r>
            <a:endParaRPr lang="en-US" dirty="0"/>
          </a:p>
        </p:txBody>
      </p:sp>
      <p:sp>
        <p:nvSpPr>
          <p:cNvPr id="3" name="Content Placeholder 2"/>
          <p:cNvSpPr>
            <a:spLocks noGrp="1"/>
          </p:cNvSpPr>
          <p:nvPr>
            <p:ph idx="1"/>
          </p:nvPr>
        </p:nvSpPr>
        <p:spPr/>
        <p:txBody>
          <a:bodyPr>
            <a:normAutofit/>
          </a:bodyPr>
          <a:lstStyle/>
          <a:p>
            <a:r>
              <a:rPr lang="en-US" dirty="0" smtClean="0"/>
              <a:t>Superlatives state what is the best</a:t>
            </a:r>
          </a:p>
          <a:p>
            <a:pPr lvl="1"/>
            <a:r>
              <a:rPr lang="en-US" dirty="0" smtClean="0"/>
              <a:t>(Two or fewer syllables) - Best, greatest, greenest, smartest, tallest, shortest.</a:t>
            </a:r>
          </a:p>
          <a:p>
            <a:pPr lvl="1"/>
            <a:r>
              <a:rPr lang="en-US" dirty="0" smtClean="0"/>
              <a:t>(Three or more syllables) – Most complicated, most flamboyant, most excited.</a:t>
            </a:r>
          </a:p>
          <a:p>
            <a:pPr lvl="1"/>
            <a:r>
              <a:rPr lang="en-US" dirty="0" smtClean="0"/>
              <a:t>There are exceptions.</a:t>
            </a:r>
          </a:p>
        </p:txBody>
      </p:sp>
    </p:spTree>
    <p:extLst>
      <p:ext uri="{BB962C8B-B14F-4D97-AF65-F5344CB8AC3E}">
        <p14:creationId xmlns:p14="http://schemas.microsoft.com/office/powerpoint/2010/main" val="431953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3</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3 – Words 1-5</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1.	Austere – (Adjective) - without excess, luxury, or ease; simple; limited; severe.</a:t>
            </a:r>
          </a:p>
          <a:p>
            <a:pPr marL="0" indent="0">
              <a:buNone/>
            </a:pPr>
            <a:r>
              <a:rPr lang="en-US" dirty="0"/>
              <a:t>Example – The man’s </a:t>
            </a:r>
            <a:r>
              <a:rPr lang="en-US" u="sng" dirty="0"/>
              <a:t>austere</a:t>
            </a:r>
            <a:r>
              <a:rPr lang="en-US" dirty="0"/>
              <a:t> home had no luxuries, only the most basic of necessities.</a:t>
            </a:r>
          </a:p>
          <a:p>
            <a:pPr marL="0" indent="0">
              <a:buNone/>
            </a:pPr>
            <a:r>
              <a:rPr lang="en-US" dirty="0"/>
              <a:t>Synonyms – Stark, subdued, Spartan.		Antonyms – Elaborate, extravagant, indulgent.</a:t>
            </a:r>
          </a:p>
          <a:p>
            <a:pPr marL="0" indent="0">
              <a:buNone/>
            </a:pPr>
            <a:r>
              <a:rPr lang="en-US" dirty="0"/>
              <a:t> </a:t>
            </a:r>
          </a:p>
          <a:p>
            <a:pPr marL="0" indent="0">
              <a:buNone/>
            </a:pPr>
            <a:r>
              <a:rPr lang="en-US" dirty="0"/>
              <a:t>2.	Barrow – (Noun) - a heap of earth placed over one or more prehistoric tombs; a burial mound or hill.</a:t>
            </a:r>
          </a:p>
          <a:p>
            <a:pPr marL="0" indent="0">
              <a:buNone/>
            </a:pPr>
            <a:r>
              <a:rPr lang="en-US" dirty="0"/>
              <a:t>Example – The archaeologists found that the hill was actually the </a:t>
            </a:r>
            <a:r>
              <a:rPr lang="en-US" u="sng" dirty="0"/>
              <a:t>barrow</a:t>
            </a:r>
            <a:r>
              <a:rPr lang="en-US" dirty="0"/>
              <a:t> of an ancient king.</a:t>
            </a:r>
          </a:p>
          <a:p>
            <a:pPr marL="0" indent="0">
              <a:buNone/>
            </a:pPr>
            <a:r>
              <a:rPr lang="en-US" dirty="0"/>
              <a:t>Synonyms – Hill, tomb, mound.		Antonyms – N/A</a:t>
            </a:r>
          </a:p>
          <a:p>
            <a:pPr marL="0" indent="0">
              <a:buNone/>
            </a:pPr>
            <a:r>
              <a:rPr lang="en-US" dirty="0"/>
              <a:t> </a:t>
            </a:r>
          </a:p>
          <a:p>
            <a:pPr marL="0" indent="0">
              <a:buNone/>
            </a:pPr>
            <a:r>
              <a:rPr lang="en-US" dirty="0"/>
              <a:t>3.	</a:t>
            </a:r>
            <a:r>
              <a:rPr lang="en-US" dirty="0" err="1"/>
              <a:t>Berserkr</a:t>
            </a:r>
            <a:r>
              <a:rPr lang="en-US" dirty="0"/>
              <a:t>/Berserker – (Noun) - an ancient Norse warrior who fought with frenzied rage in battle.</a:t>
            </a:r>
          </a:p>
          <a:p>
            <a:pPr marL="0" indent="0">
              <a:buNone/>
            </a:pPr>
            <a:r>
              <a:rPr lang="en-US" dirty="0"/>
              <a:t>Example – The </a:t>
            </a:r>
            <a:r>
              <a:rPr lang="en-US" u="sng" dirty="0"/>
              <a:t>berserkers</a:t>
            </a:r>
            <a:r>
              <a:rPr lang="en-US" dirty="0"/>
              <a:t> leapt off the Viking longboats and ravaged the village.</a:t>
            </a:r>
          </a:p>
          <a:p>
            <a:pPr marL="0" indent="0">
              <a:buNone/>
            </a:pPr>
            <a:r>
              <a:rPr lang="en-US" dirty="0"/>
              <a:t>Synonyms – N/A				Antonyms – N/A</a:t>
            </a:r>
          </a:p>
          <a:p>
            <a:pPr marL="0" indent="0">
              <a:buNone/>
            </a:pPr>
            <a:r>
              <a:rPr lang="en-US" dirty="0"/>
              <a:t> </a:t>
            </a:r>
          </a:p>
          <a:p>
            <a:pPr marL="0" indent="0">
              <a:buNone/>
            </a:pPr>
            <a:r>
              <a:rPr lang="en-US" dirty="0"/>
              <a:t>4.	Contort – (Verb) - to twist, bend, or draw out of shape; distort.</a:t>
            </a:r>
          </a:p>
          <a:p>
            <a:pPr marL="0" indent="0">
              <a:buNone/>
            </a:pPr>
            <a:r>
              <a:rPr lang="en-US" dirty="0"/>
              <a:t>Example - His face </a:t>
            </a:r>
            <a:r>
              <a:rPr lang="en-US" u="sng" dirty="0"/>
              <a:t>contort</a:t>
            </a:r>
            <a:r>
              <a:rPr lang="en-US" dirty="0"/>
              <a:t>ed into a grotesque sneer.</a:t>
            </a:r>
          </a:p>
          <a:p>
            <a:pPr marL="0" indent="0">
              <a:buNone/>
            </a:pPr>
            <a:r>
              <a:rPr lang="en-US" dirty="0"/>
              <a:t>Synonyms – Deform, twist, wrench.		Antonyms – Beautify, smooth, straighten.</a:t>
            </a:r>
          </a:p>
          <a:p>
            <a:pPr marL="0" indent="0">
              <a:buNone/>
            </a:pPr>
            <a:r>
              <a:rPr lang="en-US" dirty="0"/>
              <a:t> </a:t>
            </a:r>
          </a:p>
          <a:p>
            <a:pPr marL="0" indent="0">
              <a:buNone/>
            </a:pPr>
            <a:r>
              <a:rPr lang="en-US" dirty="0"/>
              <a:t>5.	Decree – (Noun) - a formal and authoritative order, especially one having the force of law.  (Verb) – Making or issuing such an order.</a:t>
            </a:r>
          </a:p>
          <a:p>
            <a:pPr marL="0" indent="0">
              <a:buNone/>
            </a:pPr>
            <a:r>
              <a:rPr lang="en-US" dirty="0"/>
              <a:t>Example – The king </a:t>
            </a:r>
            <a:r>
              <a:rPr lang="en-US" u="sng" dirty="0"/>
              <a:t>decreed</a:t>
            </a:r>
            <a:r>
              <a:rPr lang="en-US" dirty="0"/>
              <a:t> that all people shall wear top hats in public from now on.</a:t>
            </a:r>
          </a:p>
          <a:p>
            <a:pPr marL="0" indent="0">
              <a:buNone/>
            </a:pPr>
            <a:r>
              <a:rPr lang="en-US" dirty="0"/>
              <a:t>Synonyms – Order, edict, proclamation.	Antonyms – N/A</a:t>
            </a:r>
          </a:p>
          <a:p>
            <a:pPr marL="0" indent="0">
              <a:buNone/>
            </a:pPr>
            <a:endParaRPr lang="en-US" dirty="0"/>
          </a:p>
        </p:txBody>
      </p:sp>
    </p:spTree>
    <p:extLst>
      <p:ext uri="{BB962C8B-B14F-4D97-AF65-F5344CB8AC3E}">
        <p14:creationId xmlns:p14="http://schemas.microsoft.com/office/powerpoint/2010/main" val="214680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3 – Words 6-10</a:t>
            </a:r>
            <a:endParaRPr lang="en-US" dirty="0"/>
          </a:p>
        </p:txBody>
      </p:sp>
      <p:sp>
        <p:nvSpPr>
          <p:cNvPr id="3" name="Content Placeholder 2"/>
          <p:cNvSpPr>
            <a:spLocks noGrp="1"/>
          </p:cNvSpPr>
          <p:nvPr>
            <p:ph idx="1"/>
          </p:nvPr>
        </p:nvSpPr>
        <p:spPr>
          <a:xfrm>
            <a:off x="0" y="1143000"/>
            <a:ext cx="9144000" cy="5715000"/>
          </a:xfrm>
        </p:spPr>
        <p:txBody>
          <a:bodyPr>
            <a:normAutofit fontScale="62500" lnSpcReduction="20000"/>
          </a:bodyPr>
          <a:lstStyle/>
          <a:p>
            <a:pPr marL="0" indent="0">
              <a:buNone/>
            </a:pPr>
            <a:r>
              <a:rPr lang="en-US" dirty="0"/>
              <a:t>6.	Freehold – (Noun) - an estate in land, inherited or held for life. </a:t>
            </a:r>
          </a:p>
          <a:p>
            <a:pPr marL="0" indent="0">
              <a:buNone/>
            </a:pPr>
            <a:r>
              <a:rPr lang="en-US" dirty="0"/>
              <a:t>Example – The son and heir of the nobleman inherited a very large </a:t>
            </a:r>
            <a:r>
              <a:rPr lang="en-US" u="sng" dirty="0"/>
              <a:t>freehold</a:t>
            </a:r>
            <a:r>
              <a:rPr lang="en-US" dirty="0"/>
              <a:t> in the mountains.</a:t>
            </a:r>
          </a:p>
          <a:p>
            <a:pPr marL="0" indent="0">
              <a:buNone/>
            </a:pPr>
            <a:r>
              <a:rPr lang="en-US" dirty="0"/>
              <a:t>Synonyms – Estate, residence, territory.	Antonyms – N/A</a:t>
            </a:r>
          </a:p>
          <a:p>
            <a:pPr marL="0" indent="0">
              <a:buNone/>
            </a:pPr>
            <a:r>
              <a:rPr lang="en-US" dirty="0"/>
              <a:t> </a:t>
            </a:r>
          </a:p>
          <a:p>
            <a:pPr marL="0" indent="0">
              <a:buNone/>
            </a:pPr>
            <a:r>
              <a:rPr lang="en-US" dirty="0"/>
              <a:t>7.	Hale – (Adjective) – Healthy and energetic, free from disease or infirmity.</a:t>
            </a:r>
          </a:p>
          <a:p>
            <a:pPr marL="0" indent="0">
              <a:buNone/>
            </a:pPr>
            <a:r>
              <a:rPr lang="en-US" dirty="0"/>
              <a:t>Example – The lumberjack felt </a:t>
            </a:r>
            <a:r>
              <a:rPr lang="en-US" u="sng" dirty="0"/>
              <a:t>hale</a:t>
            </a:r>
            <a:r>
              <a:rPr lang="en-US" dirty="0"/>
              <a:t> and ready for a day’s work.</a:t>
            </a:r>
          </a:p>
          <a:p>
            <a:pPr marL="0" indent="0">
              <a:buNone/>
            </a:pPr>
            <a:r>
              <a:rPr lang="en-US" dirty="0"/>
              <a:t>Synonyms – Healthy, energetic, well.	Antonyms – Sick, weak, unhealthy.</a:t>
            </a:r>
          </a:p>
          <a:p>
            <a:pPr marL="0" indent="0">
              <a:buNone/>
            </a:pPr>
            <a:r>
              <a:rPr lang="en-US" dirty="0"/>
              <a:t> </a:t>
            </a:r>
          </a:p>
          <a:p>
            <a:pPr marL="0" indent="0">
              <a:buNone/>
            </a:pPr>
            <a:r>
              <a:rPr lang="en-US" dirty="0"/>
              <a:t>8.	Hearth – (Noun) – the home or fireside.</a:t>
            </a:r>
          </a:p>
          <a:p>
            <a:pPr marL="0" indent="0">
              <a:buNone/>
            </a:pPr>
            <a:r>
              <a:rPr lang="en-US" dirty="0"/>
              <a:t>Example – The king’s closest warriors shared his hearth, enjoying the warmth of the fire and the meat and mead at his table.</a:t>
            </a:r>
          </a:p>
          <a:p>
            <a:pPr marL="0" indent="0">
              <a:buNone/>
            </a:pPr>
            <a:r>
              <a:rPr lang="en-US" dirty="0"/>
              <a:t>Synonyms – Home, fireside.			Antonyms – N/A</a:t>
            </a:r>
          </a:p>
          <a:p>
            <a:pPr marL="0" indent="0">
              <a:buNone/>
            </a:pPr>
            <a:r>
              <a:rPr lang="en-US" dirty="0"/>
              <a:t> </a:t>
            </a:r>
          </a:p>
          <a:p>
            <a:pPr marL="0" indent="0">
              <a:buNone/>
            </a:pPr>
            <a:r>
              <a:rPr lang="en-US" dirty="0"/>
              <a:t>9.	Parley – (Noun) - an informal conference between enemies under a truce, especially to discuss terms, conditions of surrender, etc.  (Verb) – The act of holding or taking part in such a conference.</a:t>
            </a:r>
          </a:p>
          <a:p>
            <a:pPr marL="0" indent="0">
              <a:buNone/>
            </a:pPr>
            <a:r>
              <a:rPr lang="en-US" dirty="0"/>
              <a:t>Example – The war cost both sides so much that they decided to stop and </a:t>
            </a:r>
            <a:r>
              <a:rPr lang="en-US" u="sng" dirty="0"/>
              <a:t>parley</a:t>
            </a:r>
            <a:r>
              <a:rPr lang="en-US" dirty="0"/>
              <a:t> in the hopes of achieving peace and cutting their losses.</a:t>
            </a:r>
          </a:p>
          <a:p>
            <a:pPr marL="0" indent="0">
              <a:buNone/>
            </a:pPr>
            <a:r>
              <a:rPr lang="en-US" dirty="0"/>
              <a:t>Synonyms – Negotiation/Negotiate		Antonyms – N/A</a:t>
            </a:r>
          </a:p>
          <a:p>
            <a:pPr marL="0" indent="0">
              <a:buNone/>
            </a:pPr>
            <a:r>
              <a:rPr lang="en-US" dirty="0"/>
              <a:t> </a:t>
            </a:r>
          </a:p>
          <a:p>
            <a:pPr marL="0" indent="0">
              <a:buNone/>
            </a:pPr>
            <a:r>
              <a:rPr lang="en-US" dirty="0"/>
              <a:t>10.	Squall – (Noun) – a violent storm that doesn’t last very long.</a:t>
            </a:r>
          </a:p>
          <a:p>
            <a:pPr marL="0" indent="0">
              <a:buNone/>
            </a:pPr>
            <a:r>
              <a:rPr lang="en-US" dirty="0"/>
              <a:t>Example – The sailors saw the dark clouds and knew a </a:t>
            </a:r>
            <a:r>
              <a:rPr lang="en-US" u="sng" dirty="0"/>
              <a:t>squall</a:t>
            </a:r>
            <a:r>
              <a:rPr lang="en-US" dirty="0"/>
              <a:t> was coming.</a:t>
            </a:r>
          </a:p>
          <a:p>
            <a:pPr marL="0" indent="0">
              <a:buNone/>
            </a:pPr>
            <a:r>
              <a:rPr lang="en-US" dirty="0"/>
              <a:t>Synonyms – Storm.				Antonyms – N/A</a:t>
            </a:r>
          </a:p>
          <a:p>
            <a:pPr marL="0" indent="0">
              <a:buNone/>
            </a:pPr>
            <a:endParaRPr lang="en-US" dirty="0"/>
          </a:p>
        </p:txBody>
      </p:sp>
    </p:spTree>
    <p:extLst>
      <p:ext uri="{BB962C8B-B14F-4D97-AF65-F5344CB8AC3E}">
        <p14:creationId xmlns:p14="http://schemas.microsoft.com/office/powerpoint/2010/main" val="401568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3</a:t>
            </a:r>
            <a:endParaRPr lang="en-US" dirty="0"/>
          </a:p>
        </p:txBody>
      </p:sp>
      <p:sp>
        <p:nvSpPr>
          <p:cNvPr id="3" name="Content Placeholder 2"/>
          <p:cNvSpPr>
            <a:spLocks noGrp="1"/>
          </p:cNvSpPr>
          <p:nvPr>
            <p:ph idx="1"/>
          </p:nvPr>
        </p:nvSpPr>
        <p:spPr>
          <a:xfrm>
            <a:off x="0" y="1600200"/>
            <a:ext cx="9144000" cy="5257800"/>
          </a:xfrm>
        </p:spPr>
        <p:txBody>
          <a:bodyPr>
            <a:normAutofit fontScale="47500" lnSpcReduction="20000"/>
          </a:bodyPr>
          <a:lstStyle/>
          <a:p>
            <a:r>
              <a:rPr lang="en-US" dirty="0" smtClean="0"/>
              <a:t>Last week, we started reading excerpts from Beowulf, the first epic in the English language.</a:t>
            </a:r>
          </a:p>
          <a:p>
            <a:r>
              <a:rPr lang="en-US" dirty="0" smtClean="0"/>
              <a:t>Hrothgar built a mighty mead hall, </a:t>
            </a:r>
            <a:r>
              <a:rPr lang="en-US" dirty="0" err="1" smtClean="0"/>
              <a:t>Heorot</a:t>
            </a:r>
            <a:r>
              <a:rPr lang="en-US" dirty="0" smtClean="0"/>
              <a:t>, to celebrate he and his Danes’ victories in battle.</a:t>
            </a:r>
          </a:p>
          <a:p>
            <a:r>
              <a:rPr lang="en-US" dirty="0" smtClean="0"/>
              <a:t>Grendel, monster descended from biblical Cain and the first murder, disliked the noise and Christian songs, and slaughtered many Danes, eating them, preventing them from partying for 12 years.</a:t>
            </a:r>
          </a:p>
          <a:p>
            <a:r>
              <a:rPr lang="en-US" dirty="0" smtClean="0"/>
              <a:t>Beowulf, hearing of these troubles, came with a band of warriors from </a:t>
            </a:r>
            <a:r>
              <a:rPr lang="en-US" dirty="0" err="1" smtClean="0"/>
              <a:t>Geatland</a:t>
            </a:r>
            <a:r>
              <a:rPr lang="en-US" dirty="0" smtClean="0"/>
              <a:t> in Sweden to help Hrothgar.</a:t>
            </a:r>
          </a:p>
          <a:p>
            <a:r>
              <a:rPr lang="en-US" dirty="0" err="1" smtClean="0"/>
              <a:t>Unferth</a:t>
            </a:r>
            <a:r>
              <a:rPr lang="en-US" dirty="0" smtClean="0"/>
              <a:t>, a jealous angry drunk warrior, insulted Beowulf, but Beowulf took it in stride and turned the insult into an opportunity for boasting.</a:t>
            </a:r>
          </a:p>
          <a:p>
            <a:r>
              <a:rPr lang="en-US" dirty="0" smtClean="0"/>
              <a:t>That night, Beowulf made good on his promise and killed Grendel, ripping off his arm with his bare hands.</a:t>
            </a:r>
          </a:p>
          <a:p>
            <a:r>
              <a:rPr lang="en-US" dirty="0" smtClean="0"/>
              <a:t>So…the story should be over, right?</a:t>
            </a:r>
          </a:p>
          <a:p>
            <a:r>
              <a:rPr lang="en-US" dirty="0" smtClean="0"/>
              <a:t>Well, not quite.  Just as the cycle of vengeance killing in Viking culture is endless, so too is the cycle of monsters and killing endless.  Someone always wants revenge</a:t>
            </a:r>
            <a:r>
              <a:rPr lang="en-US" dirty="0" smtClean="0"/>
              <a:t>.</a:t>
            </a:r>
          </a:p>
          <a:p>
            <a:r>
              <a:rPr lang="en-US" dirty="0" smtClean="0"/>
              <a:t>Apparently, Grendel had a mother, creatively named…Grendel’s Mother.</a:t>
            </a:r>
          </a:p>
          <a:p>
            <a:r>
              <a:rPr lang="en-US" dirty="0" smtClean="0"/>
              <a:t>She comes for vengeance, kills for vengeance, just as the Vikings do, and when Hrothgar and Beowulf see her carnage, Beowulf recommends one cours</a:t>
            </a:r>
            <a:r>
              <a:rPr lang="en-US" dirty="0" smtClean="0"/>
              <a:t>e of action:  vengeance.</a:t>
            </a:r>
          </a:p>
          <a:p>
            <a:r>
              <a:rPr lang="en-US" dirty="0" smtClean="0"/>
              <a:t>Beowulf descends into Grendel’s Mother’s watery lair, a place of magic and evil, and defeats her, though the battle is much harder than the one with Grendel.  She knows the same spells against human weapons, she’s not thwarted by strength alone, </a:t>
            </a:r>
            <a:r>
              <a:rPr lang="en-US" dirty="0" err="1" smtClean="0"/>
              <a:t>Unferth’s</a:t>
            </a:r>
            <a:r>
              <a:rPr lang="en-US" dirty="0" smtClean="0"/>
              <a:t> sword – loaned as an apology – does nothing.  </a:t>
            </a:r>
            <a:r>
              <a:rPr lang="en-US" dirty="0" smtClean="0"/>
              <a:t>In the end, only a magical giant’s blade found in the lair (not a human weapon) helps kill the beast.</a:t>
            </a:r>
          </a:p>
          <a:p>
            <a:r>
              <a:rPr lang="en-US" dirty="0" smtClean="0"/>
              <a:t>So…it’s over now, right?  All the monsters are dead?</a:t>
            </a:r>
          </a:p>
          <a:p>
            <a:r>
              <a:rPr lang="en-US" dirty="0" smtClean="0"/>
              <a:t>Nope.  Beowulf’s youthful adventures are over.  The Beowulf text covers two parts of Beowulf’s life – his youth and his old age – while mostly skipping the middle.  Two sections, each parallel in their structure.  In the former, young warrior Beowulf helps old king Hrothgar with a monster problem.  In the latter, young warrior </a:t>
            </a:r>
            <a:r>
              <a:rPr lang="en-US" dirty="0" err="1" smtClean="0"/>
              <a:t>Wiglaf</a:t>
            </a:r>
            <a:r>
              <a:rPr lang="en-US" dirty="0" smtClean="0"/>
              <a:t> must help old King Beowulf, back in Sweden, with a new monster problem.  The cycle never ends.</a:t>
            </a:r>
          </a:p>
          <a:p>
            <a:r>
              <a:rPr lang="en-US" dirty="0" smtClean="0"/>
              <a:t>Now, in his ol</a:t>
            </a:r>
            <a:r>
              <a:rPr lang="en-US" dirty="0" smtClean="0"/>
              <a:t>d age, Beowulf faces his nemesis – his perfect match in battle – a dragon.</a:t>
            </a:r>
          </a:p>
          <a:p>
            <a:r>
              <a:rPr lang="en-US" dirty="0" smtClean="0"/>
              <a:t>Dragons are known throughout literature for hoarding gold, and so it works as a symbol of greed.  Recall that Vikings killed not only for vengeance, but for conquest – for gold.</a:t>
            </a:r>
          </a:p>
          <a:p>
            <a:r>
              <a:rPr lang="en-US" dirty="0" smtClean="0"/>
              <a:t>Furthermore, dragons were a symbol of fate and death in Viking culture.  The Viking apocalypse, </a:t>
            </a:r>
            <a:r>
              <a:rPr lang="en-US" dirty="0" err="1" smtClean="0"/>
              <a:t>Ragnarok</a:t>
            </a:r>
            <a:r>
              <a:rPr lang="en-US" dirty="0" smtClean="0"/>
              <a:t>, is heralded by the world serpent (a dragon-like figure) no longer chasing it’s own tail.  An Anglo-Saxon reader would know, seeing this dragon, what fate has in store for Beowulf.</a:t>
            </a:r>
          </a:p>
          <a:p>
            <a:r>
              <a:rPr lang="en-US" dirty="0" smtClean="0"/>
              <a:t>However, knowing Beowulf, we know what fate has in store for the dragon, as well.  Happy reading!</a:t>
            </a:r>
            <a:endParaRPr lang="en-US" dirty="0" smtClean="0"/>
          </a:p>
        </p:txBody>
      </p:sp>
    </p:spTree>
    <p:extLst>
      <p:ext uri="{BB962C8B-B14F-4D97-AF65-F5344CB8AC3E}">
        <p14:creationId xmlns:p14="http://schemas.microsoft.com/office/powerpoint/2010/main" val="2341548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221</TotalTime>
  <Words>2304</Words>
  <Application>Microsoft Office PowerPoint</Application>
  <PresentationFormat>On-screen Show (4:3)</PresentationFormat>
  <Paragraphs>126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1.3.3 - Lecture</vt:lpstr>
      <vt:lpstr>Unit 1 – Week 3 – Day 3 - Lecture</vt:lpstr>
      <vt:lpstr>Day 3 – Recapping AAA</vt:lpstr>
      <vt:lpstr>Day 3 – Comparatives and Superlatives</vt:lpstr>
      <vt:lpstr>Day 3 – Comparatives and Superlatives</vt:lpstr>
      <vt:lpstr>Vocabulary - List 3</vt:lpstr>
      <vt:lpstr>Vocabulary List 3 – Words 1-5</vt:lpstr>
      <vt:lpstr>Vocabulary List 3 – Words 6-10</vt:lpstr>
      <vt:lpstr>Literature - Week 3</vt:lpstr>
      <vt:lpstr>Literature - Week 3 – Study Guide</vt:lpstr>
      <vt:lpstr>Literature – Week 3 – Beowulf Reading</vt:lpstr>
      <vt:lpstr>Writing - Week 3 – Body Paragraphs</vt:lpstr>
      <vt:lpstr>Body Paragraphs</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35</cp:revision>
  <dcterms:created xsi:type="dcterms:W3CDTF">2006-08-16T00:00:00Z</dcterms:created>
  <dcterms:modified xsi:type="dcterms:W3CDTF">2020-09-03T14:37:12Z</dcterms:modified>
</cp:coreProperties>
</file>