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22" roundtripDataSignature="AMtx7mgP4yq0ATZITT6Cw9aiEbu9ypX+P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customschemas.google.com/relationships/presentationmetadata" Target="metadata"/><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gb7e7ffa57f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19" name="Google Shape;219;gb7e7ffa57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gb7e7ffa57f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25" name="Google Shape;225;gb7e7ffa57f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gae6e0b719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gae6e0b7191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22" name="Shape 22"/>
        <p:cNvGrpSpPr/>
        <p:nvPr/>
      </p:nvGrpSpPr>
      <p:grpSpPr>
        <a:xfrm>
          <a:off x="0" y="0"/>
          <a:ext cx="0" cy="0"/>
          <a:chOff x="0" y="0"/>
          <a:chExt cx="0" cy="0"/>
        </a:xfrm>
      </p:grpSpPr>
      <p:grpSp>
        <p:nvGrpSpPr>
          <p:cNvPr id="23" name="Google Shape;23;p18"/>
          <p:cNvGrpSpPr/>
          <p:nvPr/>
        </p:nvGrpSpPr>
        <p:grpSpPr>
          <a:xfrm>
            <a:off x="-8466" y="-8468"/>
            <a:ext cx="9169804" cy="6874935"/>
            <a:chOff x="-8466" y="-8468"/>
            <a:chExt cx="9169804" cy="6874935"/>
          </a:xfrm>
        </p:grpSpPr>
        <p:cxnSp>
          <p:nvCxnSpPr>
            <p:cNvPr id="24" name="Google Shape;24;p18"/>
            <p:cNvCxnSpPr/>
            <p:nvPr/>
          </p:nvCxnSpPr>
          <p:spPr>
            <a:xfrm flipH="1" rot="10800000">
              <a:off x="5130830" y="4175605"/>
              <a:ext cx="4022475" cy="2682396"/>
            </a:xfrm>
            <a:prstGeom prst="straightConnector1">
              <a:avLst/>
            </a:prstGeom>
            <a:noFill/>
            <a:ln cap="flat" cmpd="sng" w="9525">
              <a:solidFill>
                <a:srgbClr val="D8D8D8"/>
              </a:solidFill>
              <a:prstDash val="solid"/>
              <a:round/>
              <a:headEnd len="sm" w="sm" type="none"/>
              <a:tailEnd len="sm" w="sm" type="none"/>
            </a:ln>
          </p:spPr>
        </p:cxnSp>
        <p:cxnSp>
          <p:nvCxnSpPr>
            <p:cNvPr id="25" name="Google Shape;25;p18"/>
            <p:cNvCxnSpPr/>
            <p:nvPr/>
          </p:nvCxnSpPr>
          <p:spPr>
            <a:xfrm>
              <a:off x="7042707" y="0"/>
              <a:ext cx="1219200" cy="6858000"/>
            </a:xfrm>
            <a:prstGeom prst="straightConnector1">
              <a:avLst/>
            </a:prstGeom>
            <a:noFill/>
            <a:ln cap="flat" cmpd="sng" w="9525">
              <a:solidFill>
                <a:srgbClr val="BFBFBF"/>
              </a:solidFill>
              <a:prstDash val="solid"/>
              <a:round/>
              <a:headEnd len="sm" w="sm" type="none"/>
              <a:tailEnd len="sm" w="sm" type="none"/>
            </a:ln>
          </p:spPr>
        </p:cxnSp>
        <p:sp>
          <p:nvSpPr>
            <p:cNvPr id="26" name="Google Shape;26;p18"/>
            <p:cNvSpPr/>
            <p:nvPr/>
          </p:nvSpPr>
          <p:spPr>
            <a:xfrm>
              <a:off x="6891896" y="1"/>
              <a:ext cx="2269442" cy="6866466"/>
            </a:xfrm>
            <a:custGeom>
              <a:rect b="b" l="l" r="r" t="t"/>
              <a:pathLst>
                <a:path extrusionOk="0" h="6866466" w="2269442">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29803"/>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18"/>
            <p:cNvSpPr/>
            <p:nvPr/>
          </p:nvSpPr>
          <p:spPr>
            <a:xfrm>
              <a:off x="7205158" y="-8467"/>
              <a:ext cx="1948147" cy="6866467"/>
            </a:xfrm>
            <a:custGeom>
              <a:rect b="b" l="l" r="r" t="t"/>
              <a:pathLst>
                <a:path extrusionOk="0" h="6866467" w="194814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18"/>
            <p:cNvSpPr/>
            <p:nvPr/>
          </p:nvSpPr>
          <p:spPr>
            <a:xfrm>
              <a:off x="6637896" y="3920066"/>
              <a:ext cx="2513565" cy="2937933"/>
            </a:xfrm>
            <a:custGeom>
              <a:rect b="b" l="l" r="r" t="t"/>
              <a:pathLst>
                <a:path extrusionOk="0" h="3810000" w="3259667">
                  <a:moveTo>
                    <a:pt x="0" y="3810000"/>
                  </a:moveTo>
                  <a:lnTo>
                    <a:pt x="3251200" y="0"/>
                  </a:lnTo>
                  <a:cubicBezTo>
                    <a:pt x="3254022" y="1270000"/>
                    <a:pt x="3256845" y="2540000"/>
                    <a:pt x="3259667" y="3810000"/>
                  </a:cubicBezTo>
                  <a:lnTo>
                    <a:pt x="0" y="3810000"/>
                  </a:lnTo>
                  <a:close/>
                </a:path>
              </a:pathLst>
            </a:cu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18"/>
            <p:cNvSpPr/>
            <p:nvPr/>
          </p:nvSpPr>
          <p:spPr>
            <a:xfrm>
              <a:off x="7010429" y="-8467"/>
              <a:ext cx="2142876" cy="6866467"/>
            </a:xfrm>
            <a:custGeom>
              <a:rect b="b" l="l" r="r" t="t"/>
              <a:pathLst>
                <a:path extrusionOk="0" h="6866467" w="2853267">
                  <a:moveTo>
                    <a:pt x="0" y="0"/>
                  </a:moveTo>
                  <a:lnTo>
                    <a:pt x="2472267" y="6866467"/>
                  </a:lnTo>
                  <a:lnTo>
                    <a:pt x="2853267" y="6858000"/>
                  </a:lnTo>
                  <a:lnTo>
                    <a:pt x="2853267" y="0"/>
                  </a:lnTo>
                  <a:lnTo>
                    <a:pt x="0" y="0"/>
                  </a:lnTo>
                  <a:close/>
                </a:path>
              </a:pathLst>
            </a:custGeom>
            <a:solidFill>
              <a:srgbClr val="3F7818">
                <a:alpha val="69803"/>
              </a:srgbClr>
            </a:solidFill>
            <a:ln>
              <a:noFill/>
            </a:ln>
          </p:spPr>
        </p:sp>
        <p:sp>
          <p:nvSpPr>
            <p:cNvPr id="30" name="Google Shape;30;p18"/>
            <p:cNvSpPr/>
            <p:nvPr/>
          </p:nvSpPr>
          <p:spPr>
            <a:xfrm>
              <a:off x="8295776" y="-8467"/>
              <a:ext cx="857530" cy="6866467"/>
            </a:xfrm>
            <a:custGeom>
              <a:rect b="b" l="l" r="r" t="t"/>
              <a:pathLst>
                <a:path extrusionOk="0" h="6866467" w="1286933">
                  <a:moveTo>
                    <a:pt x="1016000" y="0"/>
                  </a:moveTo>
                  <a:lnTo>
                    <a:pt x="0" y="6866467"/>
                  </a:lnTo>
                  <a:lnTo>
                    <a:pt x="1286933" y="6866467"/>
                  </a:lnTo>
                  <a:cubicBezTo>
                    <a:pt x="1284111" y="4577645"/>
                    <a:pt x="1281288" y="2288822"/>
                    <a:pt x="1278466" y="0"/>
                  </a:cubicBezTo>
                  <a:lnTo>
                    <a:pt x="1016000" y="0"/>
                  </a:lnTo>
                  <a:close/>
                </a:path>
              </a:pathLst>
            </a:custGeom>
            <a:solidFill>
              <a:srgbClr val="BFE471">
                <a:alpha val="69803"/>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18"/>
            <p:cNvSpPr/>
            <p:nvPr/>
          </p:nvSpPr>
          <p:spPr>
            <a:xfrm>
              <a:off x="8077231" y="-8468"/>
              <a:ext cx="1066770" cy="6866467"/>
            </a:xfrm>
            <a:custGeom>
              <a:rect b="b" l="l" r="r" t="t"/>
              <a:pathLst>
                <a:path extrusionOk="0" h="6866467" w="1270244">
                  <a:moveTo>
                    <a:pt x="0" y="0"/>
                  </a:moveTo>
                  <a:lnTo>
                    <a:pt x="1117600" y="6866467"/>
                  </a:lnTo>
                  <a:lnTo>
                    <a:pt x="1270000" y="6866467"/>
                  </a:lnTo>
                  <a:cubicBezTo>
                    <a:pt x="1272822" y="4574822"/>
                    <a:pt x="1250245" y="2291645"/>
                    <a:pt x="1253067" y="0"/>
                  </a:cubicBezTo>
                  <a:lnTo>
                    <a:pt x="0" y="0"/>
                  </a:lnTo>
                  <a:close/>
                </a:path>
              </a:pathLst>
            </a:custGeom>
            <a:solidFill>
              <a:schemeClr val="accent1">
                <a:alpha val="6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18"/>
            <p:cNvSpPr/>
            <p:nvPr/>
          </p:nvSpPr>
          <p:spPr>
            <a:xfrm>
              <a:off x="8060297" y="4893733"/>
              <a:ext cx="1094086" cy="1964267"/>
            </a:xfrm>
            <a:custGeom>
              <a:rect b="b" l="l" r="r" t="t"/>
              <a:pathLst>
                <a:path extrusionOk="0" h="3268133" w="18203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18"/>
            <p:cNvSpPr/>
            <p:nvPr/>
          </p:nvSpPr>
          <p:spPr>
            <a:xfrm>
              <a:off x="-8466" y="-8468"/>
              <a:ext cx="863600" cy="5698067"/>
            </a:xfrm>
            <a:custGeom>
              <a:rect b="b" l="l" r="r" t="t"/>
              <a:pathLst>
                <a:path extrusionOk="0" h="5698067" w="863600">
                  <a:moveTo>
                    <a:pt x="0" y="8467"/>
                  </a:moveTo>
                  <a:lnTo>
                    <a:pt x="863600" y="0"/>
                  </a:lnTo>
                  <a:lnTo>
                    <a:pt x="863600" y="16934"/>
                  </a:lnTo>
                  <a:lnTo>
                    <a:pt x="0" y="5698067"/>
                  </a:lnTo>
                  <a:lnTo>
                    <a:pt x="0" y="8467"/>
                  </a:lnTo>
                  <a:close/>
                </a:path>
              </a:pathLst>
            </a:custGeom>
            <a:solidFill>
              <a:schemeClr val="accent1">
                <a:alpha val="84705"/>
              </a:schemeClr>
            </a:solidFill>
            <a:ln>
              <a:noFill/>
            </a:ln>
          </p:spPr>
        </p:sp>
      </p:grpSp>
      <p:sp>
        <p:nvSpPr>
          <p:cNvPr id="34" name="Google Shape;34;p18"/>
          <p:cNvSpPr txBox="1"/>
          <p:nvPr>
            <p:ph type="ctrTitle"/>
          </p:nvPr>
        </p:nvSpPr>
        <p:spPr>
          <a:xfrm>
            <a:off x="1130595" y="2404534"/>
            <a:ext cx="5826719" cy="1646302"/>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8"/>
          <p:cNvSpPr txBox="1"/>
          <p:nvPr>
            <p:ph idx="1" type="subTitle"/>
          </p:nvPr>
        </p:nvSpPr>
        <p:spPr>
          <a:xfrm>
            <a:off x="1130595" y="4050834"/>
            <a:ext cx="5826719" cy="1096899"/>
          </a:xfrm>
          <a:prstGeom prst="rect">
            <a:avLst/>
          </a:prstGeom>
          <a:noFill/>
          <a:ln>
            <a:noFill/>
          </a:ln>
        </p:spPr>
        <p:txBody>
          <a:bodyPr anchorCtr="0" anchor="t" bIns="45700" lIns="91425" spcFirstLastPara="1" rIns="91425" wrap="square" tIns="4570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p:txBody>
      </p:sp>
      <p:sp>
        <p:nvSpPr>
          <p:cNvPr id="36" name="Google Shape;36;p18"/>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18"/>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8"/>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90" name="Shape 90"/>
        <p:cNvGrpSpPr/>
        <p:nvPr/>
      </p:nvGrpSpPr>
      <p:grpSpPr>
        <a:xfrm>
          <a:off x="0" y="0"/>
          <a:ext cx="0" cy="0"/>
          <a:chOff x="0" y="0"/>
          <a:chExt cx="0" cy="0"/>
        </a:xfrm>
      </p:grpSpPr>
      <p:sp>
        <p:nvSpPr>
          <p:cNvPr id="91" name="Google Shape;91;p27"/>
          <p:cNvSpPr txBox="1"/>
          <p:nvPr>
            <p:ph type="title"/>
          </p:nvPr>
        </p:nvSpPr>
        <p:spPr>
          <a:xfrm>
            <a:off x="609600" y="609600"/>
            <a:ext cx="6347714" cy="3403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27"/>
          <p:cNvSpPr txBox="1"/>
          <p:nvPr>
            <p:ph idx="1" type="body"/>
          </p:nvPr>
        </p:nvSpPr>
        <p:spPr>
          <a:xfrm>
            <a:off x="609600" y="4470400"/>
            <a:ext cx="6347714"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93" name="Google Shape;93;p27"/>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27"/>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27"/>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96" name="Shape 96"/>
        <p:cNvGrpSpPr/>
        <p:nvPr/>
      </p:nvGrpSpPr>
      <p:grpSpPr>
        <a:xfrm>
          <a:off x="0" y="0"/>
          <a:ext cx="0" cy="0"/>
          <a:chOff x="0" y="0"/>
          <a:chExt cx="0" cy="0"/>
        </a:xfrm>
      </p:grpSpPr>
      <p:sp>
        <p:nvSpPr>
          <p:cNvPr id="97" name="Google Shape;97;p28"/>
          <p:cNvSpPr txBox="1"/>
          <p:nvPr>
            <p:ph type="title"/>
          </p:nvPr>
        </p:nvSpPr>
        <p:spPr>
          <a:xfrm>
            <a:off x="774885" y="609600"/>
            <a:ext cx="6072182"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28"/>
          <p:cNvSpPr txBox="1"/>
          <p:nvPr>
            <p:ph idx="1" type="body"/>
          </p:nvPr>
        </p:nvSpPr>
        <p:spPr>
          <a:xfrm>
            <a:off x="1101074" y="3632200"/>
            <a:ext cx="5419804"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1000"/>
              </a:spcBef>
              <a:spcAft>
                <a:spcPts val="0"/>
              </a:spcAft>
              <a:buSzPts val="1280"/>
              <a:buFont typeface="Trebuchet MS"/>
              <a:buNone/>
              <a:defRPr sz="1600">
                <a:solidFill>
                  <a:srgbClr val="7F7F7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99" name="Google Shape;99;p28"/>
          <p:cNvSpPr txBox="1"/>
          <p:nvPr>
            <p:ph idx="2" type="body"/>
          </p:nvPr>
        </p:nvSpPr>
        <p:spPr>
          <a:xfrm>
            <a:off x="609598" y="4470400"/>
            <a:ext cx="6347715"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00" name="Google Shape;100;p28"/>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28"/>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28"/>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03" name="Google Shape;103;p28"/>
          <p:cNvSpPr txBox="1"/>
          <p:nvPr/>
        </p:nvSpPr>
        <p:spPr>
          <a:xfrm>
            <a:off x="482711" y="790378"/>
            <a:ext cx="457319"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rgbClr val="BFE471"/>
                </a:solidFill>
                <a:latin typeface="Arial"/>
                <a:ea typeface="Arial"/>
                <a:cs typeface="Arial"/>
                <a:sym typeface="Arial"/>
              </a:rPr>
              <a:t>“</a:t>
            </a:r>
            <a:endParaRPr/>
          </a:p>
        </p:txBody>
      </p:sp>
      <p:sp>
        <p:nvSpPr>
          <p:cNvPr id="104" name="Google Shape;104;p28"/>
          <p:cNvSpPr txBox="1"/>
          <p:nvPr/>
        </p:nvSpPr>
        <p:spPr>
          <a:xfrm>
            <a:off x="6747699" y="2886556"/>
            <a:ext cx="457319"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rgbClr val="BFE471"/>
                </a:solidFill>
                <a:latin typeface="Arial"/>
                <a:ea typeface="Arial"/>
                <a:cs typeface="Arial"/>
                <a:sym typeface="Arial"/>
              </a:rPr>
              <a:t>”</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105" name="Shape 105"/>
        <p:cNvGrpSpPr/>
        <p:nvPr/>
      </p:nvGrpSpPr>
      <p:grpSpPr>
        <a:xfrm>
          <a:off x="0" y="0"/>
          <a:ext cx="0" cy="0"/>
          <a:chOff x="0" y="0"/>
          <a:chExt cx="0" cy="0"/>
        </a:xfrm>
      </p:grpSpPr>
      <p:sp>
        <p:nvSpPr>
          <p:cNvPr id="106" name="Google Shape;106;p29"/>
          <p:cNvSpPr txBox="1"/>
          <p:nvPr>
            <p:ph type="title"/>
          </p:nvPr>
        </p:nvSpPr>
        <p:spPr>
          <a:xfrm>
            <a:off x="609598" y="1931988"/>
            <a:ext cx="6347715" cy="259546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p29"/>
          <p:cNvSpPr txBox="1"/>
          <p:nvPr>
            <p:ph idx="1" type="body"/>
          </p:nvPr>
        </p:nvSpPr>
        <p:spPr>
          <a:xfrm>
            <a:off x="609598" y="4527448"/>
            <a:ext cx="6347715"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08" name="Google Shape;108;p29"/>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29"/>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29"/>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Name Card">
  <p:cSld name="Quote Name Card">
    <p:spTree>
      <p:nvGrpSpPr>
        <p:cNvPr id="111" name="Shape 111"/>
        <p:cNvGrpSpPr/>
        <p:nvPr/>
      </p:nvGrpSpPr>
      <p:grpSpPr>
        <a:xfrm>
          <a:off x="0" y="0"/>
          <a:ext cx="0" cy="0"/>
          <a:chOff x="0" y="0"/>
          <a:chExt cx="0" cy="0"/>
        </a:xfrm>
      </p:grpSpPr>
      <p:sp>
        <p:nvSpPr>
          <p:cNvPr id="112" name="Google Shape;112;p30"/>
          <p:cNvSpPr txBox="1"/>
          <p:nvPr>
            <p:ph type="title"/>
          </p:nvPr>
        </p:nvSpPr>
        <p:spPr>
          <a:xfrm>
            <a:off x="774885" y="609600"/>
            <a:ext cx="6072182"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30"/>
          <p:cNvSpPr txBox="1"/>
          <p:nvPr>
            <p:ph idx="1" type="body"/>
          </p:nvPr>
        </p:nvSpPr>
        <p:spPr>
          <a:xfrm>
            <a:off x="609597" y="4013200"/>
            <a:ext cx="6347716"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rgbClr val="3F3F3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14" name="Google Shape;114;p30"/>
          <p:cNvSpPr txBox="1"/>
          <p:nvPr>
            <p:ph idx="2" type="body"/>
          </p:nvPr>
        </p:nvSpPr>
        <p:spPr>
          <a:xfrm>
            <a:off x="609598" y="4527448"/>
            <a:ext cx="6347715"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15" name="Google Shape;115;p30"/>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6" name="Google Shape;116;p30"/>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30"/>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18" name="Google Shape;118;p30"/>
          <p:cNvSpPr txBox="1"/>
          <p:nvPr/>
        </p:nvSpPr>
        <p:spPr>
          <a:xfrm>
            <a:off x="482711" y="790378"/>
            <a:ext cx="457319"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rgbClr val="BFE471"/>
                </a:solidFill>
                <a:latin typeface="Arial"/>
                <a:ea typeface="Arial"/>
                <a:cs typeface="Arial"/>
                <a:sym typeface="Arial"/>
              </a:rPr>
              <a:t>“</a:t>
            </a:r>
            <a:endParaRPr/>
          </a:p>
        </p:txBody>
      </p:sp>
      <p:sp>
        <p:nvSpPr>
          <p:cNvPr id="119" name="Google Shape;119;p30"/>
          <p:cNvSpPr txBox="1"/>
          <p:nvPr/>
        </p:nvSpPr>
        <p:spPr>
          <a:xfrm>
            <a:off x="6747699" y="2886556"/>
            <a:ext cx="457319"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rgbClr val="BFE47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 or False">
  <p:cSld name="True or False">
    <p:spTree>
      <p:nvGrpSpPr>
        <p:cNvPr id="120" name="Shape 120"/>
        <p:cNvGrpSpPr/>
        <p:nvPr/>
      </p:nvGrpSpPr>
      <p:grpSpPr>
        <a:xfrm>
          <a:off x="0" y="0"/>
          <a:ext cx="0" cy="0"/>
          <a:chOff x="0" y="0"/>
          <a:chExt cx="0" cy="0"/>
        </a:xfrm>
      </p:grpSpPr>
      <p:sp>
        <p:nvSpPr>
          <p:cNvPr id="121" name="Google Shape;121;p31"/>
          <p:cNvSpPr txBox="1"/>
          <p:nvPr>
            <p:ph type="title"/>
          </p:nvPr>
        </p:nvSpPr>
        <p:spPr>
          <a:xfrm>
            <a:off x="615848" y="609600"/>
            <a:ext cx="6341465"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31"/>
          <p:cNvSpPr txBox="1"/>
          <p:nvPr>
            <p:ph idx="1" type="body"/>
          </p:nvPr>
        </p:nvSpPr>
        <p:spPr>
          <a:xfrm>
            <a:off x="609597" y="4013200"/>
            <a:ext cx="6347716"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chemeClr val="accent1"/>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23" name="Google Shape;123;p31"/>
          <p:cNvSpPr txBox="1"/>
          <p:nvPr>
            <p:ph idx="2" type="body"/>
          </p:nvPr>
        </p:nvSpPr>
        <p:spPr>
          <a:xfrm>
            <a:off x="609598" y="4527448"/>
            <a:ext cx="6347715"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24" name="Google Shape;124;p31"/>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5" name="Google Shape;125;p31"/>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31"/>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27" name="Shape 127"/>
        <p:cNvGrpSpPr/>
        <p:nvPr/>
      </p:nvGrpSpPr>
      <p:grpSpPr>
        <a:xfrm>
          <a:off x="0" y="0"/>
          <a:ext cx="0" cy="0"/>
          <a:chOff x="0" y="0"/>
          <a:chExt cx="0" cy="0"/>
        </a:xfrm>
      </p:grpSpPr>
      <p:sp>
        <p:nvSpPr>
          <p:cNvPr id="128" name="Google Shape;128;p32"/>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9" name="Google Shape;129;p32"/>
          <p:cNvSpPr txBox="1"/>
          <p:nvPr>
            <p:ph idx="1" type="body"/>
          </p:nvPr>
        </p:nvSpPr>
        <p:spPr>
          <a:xfrm rot="5400000">
            <a:off x="1843070" y="927120"/>
            <a:ext cx="3880773" cy="6347714"/>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30" name="Google Shape;130;p32"/>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32"/>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2" name="Google Shape;132;p32"/>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33" name="Shape 133"/>
        <p:cNvGrpSpPr/>
        <p:nvPr/>
      </p:nvGrpSpPr>
      <p:grpSpPr>
        <a:xfrm>
          <a:off x="0" y="0"/>
          <a:ext cx="0" cy="0"/>
          <a:chOff x="0" y="0"/>
          <a:chExt cx="0" cy="0"/>
        </a:xfrm>
      </p:grpSpPr>
      <p:sp>
        <p:nvSpPr>
          <p:cNvPr id="134" name="Google Shape;134;p33"/>
          <p:cNvSpPr txBox="1"/>
          <p:nvPr>
            <p:ph type="title"/>
          </p:nvPr>
        </p:nvSpPr>
        <p:spPr>
          <a:xfrm rot="5400000">
            <a:off x="3840993" y="2745919"/>
            <a:ext cx="5251451" cy="978812"/>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5" name="Google Shape;135;p33"/>
          <p:cNvSpPr txBox="1"/>
          <p:nvPr>
            <p:ph idx="1" type="body"/>
          </p:nvPr>
        </p:nvSpPr>
        <p:spPr>
          <a:xfrm rot="5400000">
            <a:off x="581386" y="637812"/>
            <a:ext cx="5251451" cy="5195026"/>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36" name="Google Shape;136;p33"/>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7" name="Google Shape;137;p33"/>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8" name="Google Shape;138;p33"/>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9" name="Shape 39"/>
        <p:cNvGrpSpPr/>
        <p:nvPr/>
      </p:nvGrpSpPr>
      <p:grpSpPr>
        <a:xfrm>
          <a:off x="0" y="0"/>
          <a:ext cx="0" cy="0"/>
          <a:chOff x="0" y="0"/>
          <a:chExt cx="0" cy="0"/>
        </a:xfrm>
      </p:grpSpPr>
      <p:sp>
        <p:nvSpPr>
          <p:cNvPr id="40" name="Google Shape;40;p19"/>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19"/>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42" name="Google Shape;42;p19"/>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9"/>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9"/>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5" name="Shape 45"/>
        <p:cNvGrpSpPr/>
        <p:nvPr/>
      </p:nvGrpSpPr>
      <p:grpSpPr>
        <a:xfrm>
          <a:off x="0" y="0"/>
          <a:ext cx="0" cy="0"/>
          <a:chOff x="0" y="0"/>
          <a:chExt cx="0" cy="0"/>
        </a:xfrm>
      </p:grpSpPr>
      <p:sp>
        <p:nvSpPr>
          <p:cNvPr id="46" name="Google Shape;46;p20"/>
          <p:cNvSpPr txBox="1"/>
          <p:nvPr>
            <p:ph type="title"/>
          </p:nvPr>
        </p:nvSpPr>
        <p:spPr>
          <a:xfrm>
            <a:off x="609598" y="2700868"/>
            <a:ext cx="6347715" cy="1826581"/>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4000"/>
              <a:buFont typeface="Trebuchet MS"/>
              <a:buNone/>
              <a:defRPr b="0"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20"/>
          <p:cNvSpPr txBox="1"/>
          <p:nvPr>
            <p:ph idx="1" type="body"/>
          </p:nvPr>
        </p:nvSpPr>
        <p:spPr>
          <a:xfrm>
            <a:off x="609598" y="4527448"/>
            <a:ext cx="6347715" cy="860400"/>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600"/>
              <a:buNone/>
              <a:defRPr sz="20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48" name="Google Shape;48;p20"/>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20"/>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20"/>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1" name="Shape 51"/>
        <p:cNvGrpSpPr/>
        <p:nvPr/>
      </p:nvGrpSpPr>
      <p:grpSpPr>
        <a:xfrm>
          <a:off x="0" y="0"/>
          <a:ext cx="0" cy="0"/>
          <a:chOff x="0" y="0"/>
          <a:chExt cx="0" cy="0"/>
        </a:xfrm>
      </p:grpSpPr>
      <p:sp>
        <p:nvSpPr>
          <p:cNvPr id="52" name="Google Shape;52;p21"/>
          <p:cNvSpPr txBox="1"/>
          <p:nvPr>
            <p:ph type="title"/>
          </p:nvPr>
        </p:nvSpPr>
        <p:spPr>
          <a:xfrm>
            <a:off x="609600" y="609600"/>
            <a:ext cx="6347714"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1"/>
          <p:cNvSpPr txBox="1"/>
          <p:nvPr>
            <p:ph idx="1" type="body"/>
          </p:nvPr>
        </p:nvSpPr>
        <p:spPr>
          <a:xfrm>
            <a:off x="609600" y="2160589"/>
            <a:ext cx="3088109" cy="3880772"/>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sz="1800"/>
            </a:lvl1pPr>
            <a:lvl2pPr indent="-309880" lvl="1" marL="914400" algn="l">
              <a:spcBef>
                <a:spcPts val="1000"/>
              </a:spcBef>
              <a:spcAft>
                <a:spcPts val="0"/>
              </a:spcAft>
              <a:buSzPts val="1280"/>
              <a:buChar char="►"/>
              <a:defRPr sz="1600"/>
            </a:lvl2pPr>
            <a:lvl3pPr indent="-299719" lvl="2" marL="1371600" algn="l">
              <a:spcBef>
                <a:spcPts val="1000"/>
              </a:spcBef>
              <a:spcAft>
                <a:spcPts val="0"/>
              </a:spcAft>
              <a:buSzPts val="1120"/>
              <a:buChar char="►"/>
              <a:defRPr sz="1400"/>
            </a:lvl3pPr>
            <a:lvl4pPr indent="-289560" lvl="3" marL="1828800" algn="l">
              <a:spcBef>
                <a:spcPts val="1000"/>
              </a:spcBef>
              <a:spcAft>
                <a:spcPts val="0"/>
              </a:spcAft>
              <a:buSzPts val="960"/>
              <a:buChar char="►"/>
              <a:defRPr sz="1200"/>
            </a:lvl4pPr>
            <a:lvl5pPr indent="-289560" lvl="4" marL="2286000" algn="l">
              <a:spcBef>
                <a:spcPts val="1000"/>
              </a:spcBef>
              <a:spcAft>
                <a:spcPts val="0"/>
              </a:spcAft>
              <a:buSzPts val="960"/>
              <a:buChar char="►"/>
              <a:defRPr sz="1200"/>
            </a:lvl5pPr>
            <a:lvl6pPr indent="-289560" lvl="5" marL="2743200" algn="l">
              <a:spcBef>
                <a:spcPts val="1000"/>
              </a:spcBef>
              <a:spcAft>
                <a:spcPts val="0"/>
              </a:spcAft>
              <a:buSzPts val="960"/>
              <a:buChar char="►"/>
              <a:defRPr sz="1200"/>
            </a:lvl6pPr>
            <a:lvl7pPr indent="-289560" lvl="6" marL="3200400" algn="l">
              <a:spcBef>
                <a:spcPts val="1000"/>
              </a:spcBef>
              <a:spcAft>
                <a:spcPts val="0"/>
              </a:spcAft>
              <a:buSzPts val="960"/>
              <a:buChar char="►"/>
              <a:defRPr sz="1200"/>
            </a:lvl7pPr>
            <a:lvl8pPr indent="-289559" lvl="7" marL="3657600" algn="l">
              <a:spcBef>
                <a:spcPts val="1000"/>
              </a:spcBef>
              <a:spcAft>
                <a:spcPts val="0"/>
              </a:spcAft>
              <a:buSzPts val="960"/>
              <a:buChar char="►"/>
              <a:defRPr sz="1200"/>
            </a:lvl8pPr>
            <a:lvl9pPr indent="-289559" lvl="8" marL="4114800" algn="l">
              <a:spcBef>
                <a:spcPts val="1000"/>
              </a:spcBef>
              <a:spcAft>
                <a:spcPts val="0"/>
              </a:spcAft>
              <a:buSzPts val="960"/>
              <a:buChar char="►"/>
              <a:defRPr sz="1200"/>
            </a:lvl9pPr>
          </a:lstStyle>
          <a:p/>
        </p:txBody>
      </p:sp>
      <p:sp>
        <p:nvSpPr>
          <p:cNvPr id="54" name="Google Shape;54;p21"/>
          <p:cNvSpPr txBox="1"/>
          <p:nvPr>
            <p:ph idx="2" type="body"/>
          </p:nvPr>
        </p:nvSpPr>
        <p:spPr>
          <a:xfrm>
            <a:off x="3869204" y="2160590"/>
            <a:ext cx="3088110"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sz="1800"/>
            </a:lvl1pPr>
            <a:lvl2pPr indent="-309880" lvl="1" marL="914400" algn="l">
              <a:spcBef>
                <a:spcPts val="1000"/>
              </a:spcBef>
              <a:spcAft>
                <a:spcPts val="0"/>
              </a:spcAft>
              <a:buSzPts val="1280"/>
              <a:buChar char="►"/>
              <a:defRPr sz="1600"/>
            </a:lvl2pPr>
            <a:lvl3pPr indent="-299719" lvl="2" marL="1371600" algn="l">
              <a:spcBef>
                <a:spcPts val="1000"/>
              </a:spcBef>
              <a:spcAft>
                <a:spcPts val="0"/>
              </a:spcAft>
              <a:buSzPts val="1120"/>
              <a:buChar char="►"/>
              <a:defRPr sz="1400"/>
            </a:lvl3pPr>
            <a:lvl4pPr indent="-289560" lvl="3" marL="1828800" algn="l">
              <a:spcBef>
                <a:spcPts val="1000"/>
              </a:spcBef>
              <a:spcAft>
                <a:spcPts val="0"/>
              </a:spcAft>
              <a:buSzPts val="960"/>
              <a:buChar char="►"/>
              <a:defRPr sz="1200"/>
            </a:lvl4pPr>
            <a:lvl5pPr indent="-289560" lvl="4" marL="2286000" algn="l">
              <a:spcBef>
                <a:spcPts val="1000"/>
              </a:spcBef>
              <a:spcAft>
                <a:spcPts val="0"/>
              </a:spcAft>
              <a:buSzPts val="960"/>
              <a:buChar char="►"/>
              <a:defRPr sz="1200"/>
            </a:lvl5pPr>
            <a:lvl6pPr indent="-289560" lvl="5" marL="2743200" algn="l">
              <a:spcBef>
                <a:spcPts val="1000"/>
              </a:spcBef>
              <a:spcAft>
                <a:spcPts val="0"/>
              </a:spcAft>
              <a:buSzPts val="960"/>
              <a:buChar char="►"/>
              <a:defRPr sz="1200"/>
            </a:lvl6pPr>
            <a:lvl7pPr indent="-289560" lvl="6" marL="3200400" algn="l">
              <a:spcBef>
                <a:spcPts val="1000"/>
              </a:spcBef>
              <a:spcAft>
                <a:spcPts val="0"/>
              </a:spcAft>
              <a:buSzPts val="960"/>
              <a:buChar char="►"/>
              <a:defRPr sz="1200"/>
            </a:lvl7pPr>
            <a:lvl8pPr indent="-289559" lvl="7" marL="3657600" algn="l">
              <a:spcBef>
                <a:spcPts val="1000"/>
              </a:spcBef>
              <a:spcAft>
                <a:spcPts val="0"/>
              </a:spcAft>
              <a:buSzPts val="960"/>
              <a:buChar char="►"/>
              <a:defRPr sz="1200"/>
            </a:lvl8pPr>
            <a:lvl9pPr indent="-289559" lvl="8" marL="4114800" algn="l">
              <a:spcBef>
                <a:spcPts val="1000"/>
              </a:spcBef>
              <a:spcAft>
                <a:spcPts val="0"/>
              </a:spcAft>
              <a:buSzPts val="960"/>
              <a:buChar char="►"/>
              <a:defRPr sz="1200"/>
            </a:lvl9pPr>
          </a:lstStyle>
          <a:p/>
        </p:txBody>
      </p:sp>
      <p:sp>
        <p:nvSpPr>
          <p:cNvPr id="55" name="Google Shape;55;p21"/>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1"/>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1"/>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8" name="Shape 58"/>
        <p:cNvGrpSpPr/>
        <p:nvPr/>
      </p:nvGrpSpPr>
      <p:grpSpPr>
        <a:xfrm>
          <a:off x="0" y="0"/>
          <a:ext cx="0" cy="0"/>
          <a:chOff x="0" y="0"/>
          <a:chExt cx="0" cy="0"/>
        </a:xfrm>
      </p:grpSpPr>
      <p:sp>
        <p:nvSpPr>
          <p:cNvPr id="59" name="Google Shape;59;p22"/>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2"/>
          <p:cNvSpPr txBox="1"/>
          <p:nvPr>
            <p:ph idx="1" type="body"/>
          </p:nvPr>
        </p:nvSpPr>
        <p:spPr>
          <a:xfrm>
            <a:off x="609599" y="2160983"/>
            <a:ext cx="3090672"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61" name="Google Shape;61;p22"/>
          <p:cNvSpPr txBox="1"/>
          <p:nvPr>
            <p:ph idx="2" type="body"/>
          </p:nvPr>
        </p:nvSpPr>
        <p:spPr>
          <a:xfrm>
            <a:off x="609599" y="2737246"/>
            <a:ext cx="3090672"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62" name="Google Shape;62;p22"/>
          <p:cNvSpPr txBox="1"/>
          <p:nvPr>
            <p:ph idx="3" type="body"/>
          </p:nvPr>
        </p:nvSpPr>
        <p:spPr>
          <a:xfrm>
            <a:off x="3866640" y="2160983"/>
            <a:ext cx="3090672"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63" name="Google Shape;63;p22"/>
          <p:cNvSpPr txBox="1"/>
          <p:nvPr>
            <p:ph idx="4" type="body"/>
          </p:nvPr>
        </p:nvSpPr>
        <p:spPr>
          <a:xfrm>
            <a:off x="3866640" y="2737246"/>
            <a:ext cx="3090672"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64" name="Google Shape;64;p22"/>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22"/>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2"/>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7" name="Shape 67"/>
        <p:cNvGrpSpPr/>
        <p:nvPr/>
      </p:nvGrpSpPr>
      <p:grpSpPr>
        <a:xfrm>
          <a:off x="0" y="0"/>
          <a:ext cx="0" cy="0"/>
          <a:chOff x="0" y="0"/>
          <a:chExt cx="0" cy="0"/>
        </a:xfrm>
      </p:grpSpPr>
      <p:sp>
        <p:nvSpPr>
          <p:cNvPr id="68" name="Google Shape;68;p23"/>
          <p:cNvSpPr txBox="1"/>
          <p:nvPr>
            <p:ph type="title"/>
          </p:nvPr>
        </p:nvSpPr>
        <p:spPr>
          <a:xfrm>
            <a:off x="609599" y="609600"/>
            <a:ext cx="6347714"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23"/>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3"/>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3"/>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2" name="Shape 72"/>
        <p:cNvGrpSpPr/>
        <p:nvPr/>
      </p:nvGrpSpPr>
      <p:grpSpPr>
        <a:xfrm>
          <a:off x="0" y="0"/>
          <a:ext cx="0" cy="0"/>
          <a:chOff x="0" y="0"/>
          <a:chExt cx="0" cy="0"/>
        </a:xfrm>
      </p:grpSpPr>
      <p:sp>
        <p:nvSpPr>
          <p:cNvPr id="73" name="Google Shape;73;p24"/>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24"/>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24"/>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6" name="Shape 76"/>
        <p:cNvGrpSpPr/>
        <p:nvPr/>
      </p:nvGrpSpPr>
      <p:grpSpPr>
        <a:xfrm>
          <a:off x="0" y="0"/>
          <a:ext cx="0" cy="0"/>
          <a:chOff x="0" y="0"/>
          <a:chExt cx="0" cy="0"/>
        </a:xfrm>
      </p:grpSpPr>
      <p:sp>
        <p:nvSpPr>
          <p:cNvPr id="77" name="Google Shape;77;p25"/>
          <p:cNvSpPr txBox="1"/>
          <p:nvPr>
            <p:ph type="title"/>
          </p:nvPr>
        </p:nvSpPr>
        <p:spPr>
          <a:xfrm>
            <a:off x="609599" y="1498604"/>
            <a:ext cx="2790182" cy="1278466"/>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5"/>
          <p:cNvSpPr txBox="1"/>
          <p:nvPr>
            <p:ph idx="1" type="body"/>
          </p:nvPr>
        </p:nvSpPr>
        <p:spPr>
          <a:xfrm>
            <a:off x="3571275" y="514925"/>
            <a:ext cx="3386037" cy="552643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79" name="Google Shape;79;p25"/>
          <p:cNvSpPr txBox="1"/>
          <p:nvPr>
            <p:ph idx="2" type="body"/>
          </p:nvPr>
        </p:nvSpPr>
        <p:spPr>
          <a:xfrm>
            <a:off x="609599" y="2777069"/>
            <a:ext cx="2790182" cy="2584449"/>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120"/>
              <a:buNone/>
              <a:defRPr sz="1400"/>
            </a:lvl1pPr>
            <a:lvl2pPr indent="-228600" lvl="1" marL="914400" algn="l">
              <a:spcBef>
                <a:spcPts val="1000"/>
              </a:spcBef>
              <a:spcAft>
                <a:spcPts val="0"/>
              </a:spcAft>
              <a:buSzPts val="840"/>
              <a:buNone/>
              <a:defRPr sz="1050"/>
            </a:lvl2pPr>
            <a:lvl3pPr indent="-228600" lvl="2" marL="1371600" algn="l">
              <a:spcBef>
                <a:spcPts val="1000"/>
              </a:spcBef>
              <a:spcAft>
                <a:spcPts val="0"/>
              </a:spcAft>
              <a:buSzPts val="720"/>
              <a:buNone/>
              <a:defRPr sz="900"/>
            </a:lvl3pPr>
            <a:lvl4pPr indent="-228600" lvl="3" marL="1828800" algn="l">
              <a:spcBef>
                <a:spcPts val="1000"/>
              </a:spcBef>
              <a:spcAft>
                <a:spcPts val="0"/>
              </a:spcAft>
              <a:buSzPts val="600"/>
              <a:buNone/>
              <a:defRPr sz="750"/>
            </a:lvl4pPr>
            <a:lvl5pPr indent="-228600" lvl="4" marL="2286000" algn="l">
              <a:spcBef>
                <a:spcPts val="1000"/>
              </a:spcBef>
              <a:spcAft>
                <a:spcPts val="0"/>
              </a:spcAft>
              <a:buSzPts val="600"/>
              <a:buNone/>
              <a:defRPr sz="750"/>
            </a:lvl5pPr>
            <a:lvl6pPr indent="-228600" lvl="5" marL="2743200" algn="l">
              <a:spcBef>
                <a:spcPts val="1000"/>
              </a:spcBef>
              <a:spcAft>
                <a:spcPts val="0"/>
              </a:spcAft>
              <a:buSzPts val="600"/>
              <a:buNone/>
              <a:defRPr sz="750"/>
            </a:lvl6pPr>
            <a:lvl7pPr indent="-228600" lvl="6" marL="3200400" algn="l">
              <a:spcBef>
                <a:spcPts val="1000"/>
              </a:spcBef>
              <a:spcAft>
                <a:spcPts val="0"/>
              </a:spcAft>
              <a:buSzPts val="600"/>
              <a:buNone/>
              <a:defRPr sz="750"/>
            </a:lvl7pPr>
            <a:lvl8pPr indent="-228600" lvl="7" marL="3657600" algn="l">
              <a:spcBef>
                <a:spcPts val="1000"/>
              </a:spcBef>
              <a:spcAft>
                <a:spcPts val="0"/>
              </a:spcAft>
              <a:buSzPts val="600"/>
              <a:buNone/>
              <a:defRPr sz="750"/>
            </a:lvl8pPr>
            <a:lvl9pPr indent="-228600" lvl="8" marL="4114800" algn="l">
              <a:spcBef>
                <a:spcPts val="1000"/>
              </a:spcBef>
              <a:spcAft>
                <a:spcPts val="0"/>
              </a:spcAft>
              <a:buSzPts val="600"/>
              <a:buNone/>
              <a:defRPr sz="750"/>
            </a:lvl9pPr>
          </a:lstStyle>
          <a:p/>
        </p:txBody>
      </p:sp>
      <p:sp>
        <p:nvSpPr>
          <p:cNvPr id="80" name="Google Shape;80;p25"/>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25"/>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5"/>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83" name="Shape 83"/>
        <p:cNvGrpSpPr/>
        <p:nvPr/>
      </p:nvGrpSpPr>
      <p:grpSpPr>
        <a:xfrm>
          <a:off x="0" y="0"/>
          <a:ext cx="0" cy="0"/>
          <a:chOff x="0" y="0"/>
          <a:chExt cx="0" cy="0"/>
        </a:xfrm>
      </p:grpSpPr>
      <p:sp>
        <p:nvSpPr>
          <p:cNvPr id="84" name="Google Shape;84;p26"/>
          <p:cNvSpPr txBox="1"/>
          <p:nvPr>
            <p:ph type="title"/>
          </p:nvPr>
        </p:nvSpPr>
        <p:spPr>
          <a:xfrm>
            <a:off x="609599" y="4800600"/>
            <a:ext cx="6347714"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400"/>
              <a:buFont typeface="Trebuchet MS"/>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26"/>
          <p:cNvSpPr/>
          <p:nvPr>
            <p:ph idx="2" type="pic"/>
          </p:nvPr>
        </p:nvSpPr>
        <p:spPr>
          <a:xfrm>
            <a:off x="609599" y="609600"/>
            <a:ext cx="6347714" cy="3845718"/>
          </a:xfrm>
          <a:prstGeom prst="rect">
            <a:avLst/>
          </a:prstGeom>
          <a:noFill/>
          <a:ln>
            <a:noFill/>
          </a:ln>
        </p:spPr>
        <p:txBody>
          <a:bodyPr anchorCtr="0" anchor="t" bIns="45700" lIns="91425" spcFirstLastPara="1" rIns="91425" wrap="square" tIns="45700">
            <a:normAutofit/>
          </a:bodyPr>
          <a:lstStyle>
            <a:lvl1pPr lvl="0" marR="0" rtl="0" algn="ct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1pPr>
            <a:lvl2pPr lvl="1"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2pPr>
            <a:lvl3pPr lvl="2"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3pPr>
            <a:lvl4pPr lvl="3"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4pPr>
            <a:lvl5pPr lvl="4"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5pPr>
            <a:lvl6pPr lvl="5"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6pPr>
            <a:lvl7pPr lvl="6"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7pPr>
            <a:lvl8pPr lvl="7"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8pPr>
            <a:lvl9pPr lvl="8"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9pPr>
          </a:lstStyle>
          <a:p/>
        </p:txBody>
      </p:sp>
      <p:sp>
        <p:nvSpPr>
          <p:cNvPr id="86" name="Google Shape;86;p26"/>
          <p:cNvSpPr txBox="1"/>
          <p:nvPr>
            <p:ph idx="1" type="body"/>
          </p:nvPr>
        </p:nvSpPr>
        <p:spPr>
          <a:xfrm>
            <a:off x="609599" y="5367338"/>
            <a:ext cx="6347714" cy="67402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960"/>
              <a:buNone/>
              <a:defRPr sz="1200"/>
            </a:lvl1pPr>
            <a:lvl2pPr indent="-228600" lvl="1" marL="914400" algn="l">
              <a:spcBef>
                <a:spcPts val="1000"/>
              </a:spcBef>
              <a:spcAft>
                <a:spcPts val="0"/>
              </a:spcAft>
              <a:buSzPts val="960"/>
              <a:buNone/>
              <a:defRPr sz="1200"/>
            </a:lvl2pPr>
            <a:lvl3pPr indent="-228600" lvl="2" marL="1371600" algn="l">
              <a:spcBef>
                <a:spcPts val="1000"/>
              </a:spcBef>
              <a:spcAft>
                <a:spcPts val="0"/>
              </a:spcAft>
              <a:buSzPts val="800"/>
              <a:buNone/>
              <a:defRPr sz="1000"/>
            </a:lvl3pPr>
            <a:lvl4pPr indent="-228600" lvl="3" marL="1828800" algn="l">
              <a:spcBef>
                <a:spcPts val="1000"/>
              </a:spcBef>
              <a:spcAft>
                <a:spcPts val="0"/>
              </a:spcAft>
              <a:buSzPts val="720"/>
              <a:buNone/>
              <a:defRPr sz="900"/>
            </a:lvl4pPr>
            <a:lvl5pPr indent="-228600" lvl="4" marL="2286000" algn="l">
              <a:spcBef>
                <a:spcPts val="1000"/>
              </a:spcBef>
              <a:spcAft>
                <a:spcPts val="0"/>
              </a:spcAft>
              <a:buSzPts val="720"/>
              <a:buNone/>
              <a:defRPr sz="900"/>
            </a:lvl5pPr>
            <a:lvl6pPr indent="-228600" lvl="5" marL="2743200" algn="l">
              <a:spcBef>
                <a:spcPts val="1000"/>
              </a:spcBef>
              <a:spcAft>
                <a:spcPts val="0"/>
              </a:spcAft>
              <a:buSzPts val="720"/>
              <a:buNone/>
              <a:defRPr sz="900"/>
            </a:lvl6pPr>
            <a:lvl7pPr indent="-228600" lvl="6" marL="3200400" algn="l">
              <a:spcBef>
                <a:spcPts val="1000"/>
              </a:spcBef>
              <a:spcAft>
                <a:spcPts val="0"/>
              </a:spcAft>
              <a:buSzPts val="720"/>
              <a:buNone/>
              <a:defRPr sz="900"/>
            </a:lvl7pPr>
            <a:lvl8pPr indent="-228600" lvl="7" marL="3657600" algn="l">
              <a:spcBef>
                <a:spcPts val="1000"/>
              </a:spcBef>
              <a:spcAft>
                <a:spcPts val="0"/>
              </a:spcAft>
              <a:buSzPts val="720"/>
              <a:buNone/>
              <a:defRPr sz="900"/>
            </a:lvl8pPr>
            <a:lvl9pPr indent="-228600" lvl="8" marL="4114800" algn="l">
              <a:spcBef>
                <a:spcPts val="1000"/>
              </a:spcBef>
              <a:spcAft>
                <a:spcPts val="0"/>
              </a:spcAft>
              <a:buSzPts val="720"/>
              <a:buNone/>
              <a:defRPr sz="900"/>
            </a:lvl9pPr>
          </a:lstStyle>
          <a:p/>
        </p:txBody>
      </p:sp>
      <p:sp>
        <p:nvSpPr>
          <p:cNvPr id="87" name="Google Shape;87;p26"/>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26"/>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26"/>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1.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grpSp>
        <p:nvGrpSpPr>
          <p:cNvPr id="6" name="Google Shape;6;p17"/>
          <p:cNvGrpSpPr/>
          <p:nvPr/>
        </p:nvGrpSpPr>
        <p:grpSpPr>
          <a:xfrm>
            <a:off x="-8467" y="-8468"/>
            <a:ext cx="9169805" cy="6874935"/>
            <a:chOff x="-8467" y="-8468"/>
            <a:chExt cx="9169805" cy="6874935"/>
          </a:xfrm>
        </p:grpSpPr>
        <p:sp>
          <p:nvSpPr>
            <p:cNvPr id="7" name="Google Shape;7;p17"/>
            <p:cNvSpPr/>
            <p:nvPr/>
          </p:nvSpPr>
          <p:spPr>
            <a:xfrm>
              <a:off x="-8467" y="4013200"/>
              <a:ext cx="457200" cy="2853267"/>
            </a:xfrm>
            <a:custGeom>
              <a:rect b="b" l="l" r="r" t="t"/>
              <a:pathLst>
                <a:path extrusionOk="0" h="2853267" w="457200">
                  <a:moveTo>
                    <a:pt x="0" y="0"/>
                  </a:moveTo>
                  <a:lnTo>
                    <a:pt x="457200" y="2853267"/>
                  </a:lnTo>
                  <a:lnTo>
                    <a:pt x="0" y="2844800"/>
                  </a:lnTo>
                  <a:cubicBezTo>
                    <a:pt x="2822" y="1905000"/>
                    <a:pt x="5645" y="965200"/>
                    <a:pt x="0" y="0"/>
                  </a:cubicBezTo>
                  <a:close/>
                </a:path>
              </a:pathLst>
            </a:cu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8" name="Google Shape;8;p17"/>
            <p:cNvCxnSpPr/>
            <p:nvPr/>
          </p:nvCxnSpPr>
          <p:spPr>
            <a:xfrm flipH="1" rot="10800000">
              <a:off x="5130830" y="4175605"/>
              <a:ext cx="4022475" cy="2682396"/>
            </a:xfrm>
            <a:prstGeom prst="straightConnector1">
              <a:avLst/>
            </a:prstGeom>
            <a:noFill/>
            <a:ln cap="flat" cmpd="sng" w="9525">
              <a:solidFill>
                <a:srgbClr val="D8D8D8"/>
              </a:solidFill>
              <a:prstDash val="solid"/>
              <a:round/>
              <a:headEnd len="sm" w="sm" type="none"/>
              <a:tailEnd len="sm" w="sm" type="none"/>
            </a:ln>
          </p:spPr>
        </p:cxnSp>
        <p:cxnSp>
          <p:nvCxnSpPr>
            <p:cNvPr id="9" name="Google Shape;9;p17"/>
            <p:cNvCxnSpPr/>
            <p:nvPr/>
          </p:nvCxnSpPr>
          <p:spPr>
            <a:xfrm>
              <a:off x="7042707" y="0"/>
              <a:ext cx="1219200" cy="6858000"/>
            </a:xfrm>
            <a:prstGeom prst="straightConnector1">
              <a:avLst/>
            </a:prstGeom>
            <a:noFill/>
            <a:ln cap="flat" cmpd="sng" w="9525">
              <a:solidFill>
                <a:srgbClr val="BFBFBF"/>
              </a:solidFill>
              <a:prstDash val="solid"/>
              <a:round/>
              <a:headEnd len="sm" w="sm" type="none"/>
              <a:tailEnd len="sm" w="sm" type="none"/>
            </a:ln>
          </p:spPr>
        </p:cxnSp>
        <p:sp>
          <p:nvSpPr>
            <p:cNvPr id="10" name="Google Shape;10;p17"/>
            <p:cNvSpPr/>
            <p:nvPr/>
          </p:nvSpPr>
          <p:spPr>
            <a:xfrm>
              <a:off x="6891896" y="1"/>
              <a:ext cx="2269442" cy="6866466"/>
            </a:xfrm>
            <a:custGeom>
              <a:rect b="b" l="l" r="r" t="t"/>
              <a:pathLst>
                <a:path extrusionOk="0" h="6866466" w="2269442">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29803"/>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17"/>
            <p:cNvSpPr/>
            <p:nvPr/>
          </p:nvSpPr>
          <p:spPr>
            <a:xfrm>
              <a:off x="7205158" y="-8467"/>
              <a:ext cx="1948147" cy="6866467"/>
            </a:xfrm>
            <a:custGeom>
              <a:rect b="b" l="l" r="r" t="t"/>
              <a:pathLst>
                <a:path extrusionOk="0" h="6866467" w="194814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17"/>
            <p:cNvSpPr/>
            <p:nvPr/>
          </p:nvSpPr>
          <p:spPr>
            <a:xfrm>
              <a:off x="6637896" y="3920066"/>
              <a:ext cx="2513565" cy="2937933"/>
            </a:xfrm>
            <a:custGeom>
              <a:rect b="b" l="l" r="r" t="t"/>
              <a:pathLst>
                <a:path extrusionOk="0" h="3810000" w="3259667">
                  <a:moveTo>
                    <a:pt x="0" y="3810000"/>
                  </a:moveTo>
                  <a:lnTo>
                    <a:pt x="3251200" y="0"/>
                  </a:lnTo>
                  <a:cubicBezTo>
                    <a:pt x="3254022" y="1270000"/>
                    <a:pt x="3256845" y="2540000"/>
                    <a:pt x="3259667" y="3810000"/>
                  </a:cubicBezTo>
                  <a:lnTo>
                    <a:pt x="0" y="3810000"/>
                  </a:lnTo>
                  <a:close/>
                </a:path>
              </a:pathLst>
            </a:cu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17"/>
            <p:cNvSpPr/>
            <p:nvPr/>
          </p:nvSpPr>
          <p:spPr>
            <a:xfrm>
              <a:off x="7010429" y="-8467"/>
              <a:ext cx="2142876" cy="6866467"/>
            </a:xfrm>
            <a:custGeom>
              <a:rect b="b" l="l" r="r" t="t"/>
              <a:pathLst>
                <a:path extrusionOk="0" h="6866467" w="2853267">
                  <a:moveTo>
                    <a:pt x="0" y="0"/>
                  </a:moveTo>
                  <a:lnTo>
                    <a:pt x="2472267" y="6866467"/>
                  </a:lnTo>
                  <a:lnTo>
                    <a:pt x="2853267" y="6858000"/>
                  </a:lnTo>
                  <a:lnTo>
                    <a:pt x="2853267" y="0"/>
                  </a:lnTo>
                  <a:lnTo>
                    <a:pt x="0" y="0"/>
                  </a:lnTo>
                  <a:close/>
                </a:path>
              </a:pathLst>
            </a:custGeom>
            <a:solidFill>
              <a:srgbClr val="3F7818">
                <a:alpha val="69803"/>
              </a:srgbClr>
            </a:solidFill>
            <a:ln>
              <a:noFill/>
            </a:ln>
          </p:spPr>
        </p:sp>
        <p:sp>
          <p:nvSpPr>
            <p:cNvPr id="14" name="Google Shape;14;p17"/>
            <p:cNvSpPr/>
            <p:nvPr/>
          </p:nvSpPr>
          <p:spPr>
            <a:xfrm>
              <a:off x="8295776" y="-8467"/>
              <a:ext cx="857530" cy="6866467"/>
            </a:xfrm>
            <a:custGeom>
              <a:rect b="b" l="l" r="r" t="t"/>
              <a:pathLst>
                <a:path extrusionOk="0" h="6866467" w="1286933">
                  <a:moveTo>
                    <a:pt x="1016000" y="0"/>
                  </a:moveTo>
                  <a:lnTo>
                    <a:pt x="0" y="6866467"/>
                  </a:lnTo>
                  <a:lnTo>
                    <a:pt x="1286933" y="6866467"/>
                  </a:lnTo>
                  <a:cubicBezTo>
                    <a:pt x="1284111" y="4577645"/>
                    <a:pt x="1281288" y="2288822"/>
                    <a:pt x="1278466" y="0"/>
                  </a:cubicBezTo>
                  <a:lnTo>
                    <a:pt x="1016000" y="0"/>
                  </a:lnTo>
                  <a:close/>
                </a:path>
              </a:pathLst>
            </a:custGeom>
            <a:solidFill>
              <a:srgbClr val="BFE471">
                <a:alpha val="69803"/>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17"/>
            <p:cNvSpPr/>
            <p:nvPr/>
          </p:nvSpPr>
          <p:spPr>
            <a:xfrm>
              <a:off x="8077231" y="-8468"/>
              <a:ext cx="1066770" cy="6866467"/>
            </a:xfrm>
            <a:custGeom>
              <a:rect b="b" l="l" r="r" t="t"/>
              <a:pathLst>
                <a:path extrusionOk="0" h="6866467" w="1270244">
                  <a:moveTo>
                    <a:pt x="0" y="0"/>
                  </a:moveTo>
                  <a:lnTo>
                    <a:pt x="1117600" y="6866467"/>
                  </a:lnTo>
                  <a:lnTo>
                    <a:pt x="1270000" y="6866467"/>
                  </a:lnTo>
                  <a:cubicBezTo>
                    <a:pt x="1272822" y="4574822"/>
                    <a:pt x="1250245" y="2291645"/>
                    <a:pt x="1253067" y="0"/>
                  </a:cubicBezTo>
                  <a:lnTo>
                    <a:pt x="0" y="0"/>
                  </a:lnTo>
                  <a:close/>
                </a:path>
              </a:pathLst>
            </a:custGeom>
            <a:solidFill>
              <a:schemeClr val="accent1">
                <a:alpha val="6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17"/>
            <p:cNvSpPr/>
            <p:nvPr/>
          </p:nvSpPr>
          <p:spPr>
            <a:xfrm>
              <a:off x="8060297" y="4893733"/>
              <a:ext cx="1094086" cy="1964267"/>
            </a:xfrm>
            <a:custGeom>
              <a:rect b="b" l="l" r="r" t="t"/>
              <a:pathLst>
                <a:path extrusionOk="0" h="3268133" w="18203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7" name="Google Shape;17;p17"/>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lvl1pPr lvl="0" marR="0" rtl="0" algn="l">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8" name="Google Shape;18;p17"/>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19" name="Google Shape;19;p17"/>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0" name="Google Shape;20;p17"/>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1" name="Google Shape;21;p17"/>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1"/>
          <p:cNvSpPr txBox="1"/>
          <p:nvPr>
            <p:ph type="ctrTitle"/>
          </p:nvPr>
        </p:nvSpPr>
        <p:spPr>
          <a:xfrm>
            <a:off x="1130595" y="2404534"/>
            <a:ext cx="5826719" cy="1646302"/>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Clr>
                <a:schemeClr val="accent1"/>
              </a:buClr>
              <a:buSzPts val="5400"/>
              <a:buFont typeface="Trebuchet MS"/>
              <a:buNone/>
            </a:pPr>
            <a:r>
              <a:rPr lang="en-US"/>
              <a:t>1.3.4 - Lecture</a:t>
            </a:r>
            <a:endParaRPr/>
          </a:p>
        </p:txBody>
      </p:sp>
      <p:sp>
        <p:nvSpPr>
          <p:cNvPr id="144" name="Google Shape;144;p1"/>
          <p:cNvSpPr txBox="1"/>
          <p:nvPr>
            <p:ph idx="1" type="subTitle"/>
          </p:nvPr>
        </p:nvSpPr>
        <p:spPr>
          <a:xfrm>
            <a:off x="1130595" y="4050834"/>
            <a:ext cx="5826719" cy="1096899"/>
          </a:xfrm>
          <a:prstGeom prst="rect">
            <a:avLst/>
          </a:prstGeom>
          <a:noFill/>
          <a:ln>
            <a:noFill/>
          </a:ln>
        </p:spPr>
        <p:txBody>
          <a:bodyPr anchorCtr="0" anchor="t" bIns="45700" lIns="91425" spcFirstLastPara="1" rIns="91425" wrap="square" tIns="45700">
            <a:normAutofit/>
          </a:bodyPr>
          <a:lstStyle/>
          <a:p>
            <a:pPr indent="0" lvl="0" marL="0" rtl="0" algn="r">
              <a:spcBef>
                <a:spcPts val="0"/>
              </a:spcBef>
              <a:spcAft>
                <a:spcPts val="0"/>
              </a:spcAft>
              <a:buSzPts val="1440"/>
              <a:buNone/>
            </a:pPr>
            <a:r>
              <a:rPr lang="en-US"/>
              <a:t>Lessons for Unit 1, Week 3, Day 4 or Mr. Valentine’s English Class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10"/>
          <p:cNvSpPr txBox="1"/>
          <p:nvPr>
            <p:ph type="title"/>
          </p:nvPr>
        </p:nvSpPr>
        <p:spPr>
          <a:xfrm>
            <a:off x="457200" y="0"/>
            <a:ext cx="8229600" cy="11430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Vocabulary List 3 – Words 16-20</a:t>
            </a:r>
            <a:endParaRPr/>
          </a:p>
        </p:txBody>
      </p:sp>
      <p:sp>
        <p:nvSpPr>
          <p:cNvPr id="198" name="Google Shape;198;p10"/>
          <p:cNvSpPr txBox="1"/>
          <p:nvPr>
            <p:ph idx="1" type="body"/>
          </p:nvPr>
        </p:nvSpPr>
        <p:spPr>
          <a:xfrm>
            <a:off x="0" y="1143000"/>
            <a:ext cx="9144000" cy="5715000"/>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SzPts val="1116"/>
              <a:buNone/>
            </a:pPr>
            <a:r>
              <a:rPr lang="en-US" sz="1395"/>
              <a:t>16.	Turbid – (Adjective) – not clear or transparent; clouded; opaque; obscured; confused or muddled.</a:t>
            </a:r>
            <a:endParaRPr/>
          </a:p>
          <a:p>
            <a:pPr indent="0" lvl="0" marL="0" rtl="0" algn="l">
              <a:lnSpc>
                <a:spcPct val="80000"/>
              </a:lnSpc>
              <a:spcBef>
                <a:spcPts val="1000"/>
              </a:spcBef>
              <a:spcAft>
                <a:spcPts val="0"/>
              </a:spcAft>
              <a:buSzPts val="1116"/>
              <a:buNone/>
            </a:pPr>
            <a:r>
              <a:rPr lang="en-US" sz="1395"/>
              <a:t>Example – The </a:t>
            </a:r>
            <a:r>
              <a:rPr lang="en-US" sz="1395" u="sng"/>
              <a:t>turbid</a:t>
            </a:r>
            <a:r>
              <a:rPr lang="en-US" sz="1395"/>
              <a:t> waters near the waterfall concealed the rocks and fish below.</a:t>
            </a:r>
            <a:endParaRPr/>
          </a:p>
          <a:p>
            <a:pPr indent="0" lvl="0" marL="0" rtl="0" algn="l">
              <a:lnSpc>
                <a:spcPct val="80000"/>
              </a:lnSpc>
              <a:spcBef>
                <a:spcPts val="1000"/>
              </a:spcBef>
              <a:spcAft>
                <a:spcPts val="0"/>
              </a:spcAft>
              <a:buSzPts val="1116"/>
              <a:buNone/>
            </a:pPr>
            <a:r>
              <a:rPr lang="en-US" sz="1395"/>
              <a:t>Synonyms – Clouded, opaque, obscured.	Antonyms – Clear, transparent.</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17.	Vouchsafe – (Verb) – to grant or give, as by favor, graciousness, or condescension.</a:t>
            </a:r>
            <a:endParaRPr/>
          </a:p>
          <a:p>
            <a:pPr indent="0" lvl="0" marL="0" rtl="0" algn="l">
              <a:lnSpc>
                <a:spcPct val="80000"/>
              </a:lnSpc>
              <a:spcBef>
                <a:spcPts val="1000"/>
              </a:spcBef>
              <a:spcAft>
                <a:spcPts val="0"/>
              </a:spcAft>
              <a:buSzPts val="1116"/>
              <a:buNone/>
            </a:pPr>
            <a:r>
              <a:rPr lang="en-US" sz="1395"/>
              <a:t>Example – The king </a:t>
            </a:r>
            <a:r>
              <a:rPr lang="en-US" sz="1395" u="sng"/>
              <a:t>vouchsafed</a:t>
            </a:r>
            <a:r>
              <a:rPr lang="en-US" sz="1395"/>
              <a:t> the people safe passage through his land.</a:t>
            </a:r>
            <a:endParaRPr/>
          </a:p>
          <a:p>
            <a:pPr indent="0" lvl="0" marL="0" rtl="0" algn="l">
              <a:lnSpc>
                <a:spcPct val="80000"/>
              </a:lnSpc>
              <a:spcBef>
                <a:spcPts val="1000"/>
              </a:spcBef>
              <a:spcAft>
                <a:spcPts val="0"/>
              </a:spcAft>
              <a:buSzPts val="1116"/>
              <a:buNone/>
            </a:pPr>
            <a:r>
              <a:rPr lang="en-US" sz="1395"/>
              <a:t>Synonyms – grant, give, gift.			Antonyms – Reject, deny, refuse.</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18.	Wayfarer – (Noun) – a traveler, especially on foot.</a:t>
            </a:r>
            <a:endParaRPr/>
          </a:p>
          <a:p>
            <a:pPr indent="0" lvl="0" marL="0" rtl="0" algn="l">
              <a:lnSpc>
                <a:spcPct val="80000"/>
              </a:lnSpc>
              <a:spcBef>
                <a:spcPts val="1000"/>
              </a:spcBef>
              <a:spcAft>
                <a:spcPts val="0"/>
              </a:spcAft>
              <a:buSzPts val="1116"/>
              <a:buNone/>
            </a:pPr>
            <a:r>
              <a:rPr lang="en-US" sz="1395"/>
              <a:t>Example – The </a:t>
            </a:r>
            <a:r>
              <a:rPr lang="en-US" sz="1395" u="sng"/>
              <a:t>wayfarers</a:t>
            </a:r>
            <a:r>
              <a:rPr lang="en-US" sz="1395"/>
              <a:t> journeyed from one town to the next, searching for clues.</a:t>
            </a:r>
            <a:endParaRPr/>
          </a:p>
          <a:p>
            <a:pPr indent="0" lvl="0" marL="0" rtl="0" algn="l">
              <a:lnSpc>
                <a:spcPct val="80000"/>
              </a:lnSpc>
              <a:spcBef>
                <a:spcPts val="1000"/>
              </a:spcBef>
              <a:spcAft>
                <a:spcPts val="0"/>
              </a:spcAft>
              <a:buSzPts val="1116"/>
              <a:buNone/>
            </a:pPr>
            <a:r>
              <a:rPr lang="en-US" sz="1395"/>
              <a:t>Synonyms – travelers, wanderers, adventurers.	Antonyms – N/A</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19.	Welter – (Verb) – to roll, toss, or heave, as waves or the sea.</a:t>
            </a:r>
            <a:endParaRPr/>
          </a:p>
          <a:p>
            <a:pPr indent="0" lvl="0" marL="0" rtl="0" algn="l">
              <a:lnSpc>
                <a:spcPct val="80000"/>
              </a:lnSpc>
              <a:spcBef>
                <a:spcPts val="1000"/>
              </a:spcBef>
              <a:spcAft>
                <a:spcPts val="0"/>
              </a:spcAft>
              <a:buSzPts val="1116"/>
              <a:buNone/>
            </a:pPr>
            <a:r>
              <a:rPr lang="en-US" sz="1395"/>
              <a:t>Example – The waters </a:t>
            </a:r>
            <a:r>
              <a:rPr lang="en-US" sz="1395" u="sng"/>
              <a:t>weltered</a:t>
            </a:r>
            <a:r>
              <a:rPr lang="en-US" sz="1395"/>
              <a:t> back and forth, crashing against the wall and receding back again.</a:t>
            </a:r>
            <a:endParaRPr/>
          </a:p>
          <a:p>
            <a:pPr indent="0" lvl="0" marL="0" rtl="0" algn="l">
              <a:lnSpc>
                <a:spcPct val="80000"/>
              </a:lnSpc>
              <a:spcBef>
                <a:spcPts val="1000"/>
              </a:spcBef>
              <a:spcAft>
                <a:spcPts val="0"/>
              </a:spcAft>
              <a:buSzPts val="1116"/>
              <a:buNone/>
            </a:pPr>
            <a:r>
              <a:rPr lang="en-US" sz="1395"/>
              <a:t>Synonyms – Overturn, roll, toss.		Antonyms – N/A</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20.	Yore – (Noun) – Time past, of old, long ago.</a:t>
            </a:r>
            <a:endParaRPr/>
          </a:p>
          <a:p>
            <a:pPr indent="0" lvl="0" marL="0" rtl="0" algn="l">
              <a:lnSpc>
                <a:spcPct val="80000"/>
              </a:lnSpc>
              <a:spcBef>
                <a:spcPts val="1000"/>
              </a:spcBef>
              <a:spcAft>
                <a:spcPts val="0"/>
              </a:spcAft>
              <a:buSzPts val="1116"/>
              <a:buNone/>
            </a:pPr>
            <a:r>
              <a:rPr lang="en-US" sz="1395"/>
              <a:t>Example – In days of </a:t>
            </a:r>
            <a:r>
              <a:rPr lang="en-US" sz="1395" u="sng"/>
              <a:t>yore</a:t>
            </a:r>
            <a:r>
              <a:rPr lang="en-US" sz="1395"/>
              <a:t>, people lived in castles and walled cities for protection.</a:t>
            </a:r>
            <a:endParaRPr/>
          </a:p>
          <a:p>
            <a:pPr indent="0" lvl="0" marL="0" rtl="0" algn="l">
              <a:lnSpc>
                <a:spcPct val="80000"/>
              </a:lnSpc>
              <a:spcBef>
                <a:spcPts val="1000"/>
              </a:spcBef>
              <a:spcAft>
                <a:spcPts val="0"/>
              </a:spcAft>
              <a:buSzPts val="1116"/>
              <a:buNone/>
            </a:pPr>
            <a:r>
              <a:rPr lang="en-US" sz="1395"/>
              <a:t>Synonyms – Days gone by, former times, long ago.	Antonyms – Present, future, recent.</a:t>
            </a:r>
            <a:endParaRPr sz="1395"/>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11"/>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Literature - Week 3</a:t>
            </a:r>
            <a:endParaRPr/>
          </a:p>
        </p:txBody>
      </p:sp>
      <p:sp>
        <p:nvSpPr>
          <p:cNvPr id="204" name="Google Shape;204;p11"/>
          <p:cNvSpPr txBox="1"/>
          <p:nvPr>
            <p:ph idx="1" type="body"/>
          </p:nvPr>
        </p:nvSpPr>
        <p:spPr>
          <a:xfrm>
            <a:off x="0" y="1600200"/>
            <a:ext cx="9144000" cy="5257800"/>
          </a:xfrm>
          <a:prstGeom prst="rect">
            <a:avLst/>
          </a:prstGeom>
          <a:noFill/>
          <a:ln>
            <a:noFill/>
          </a:ln>
        </p:spPr>
        <p:txBody>
          <a:bodyPr anchorCtr="0" anchor="t" bIns="45700" lIns="91425" spcFirstLastPara="1" rIns="91425" wrap="square" tIns="45700">
            <a:normAutofit/>
          </a:bodyPr>
          <a:lstStyle/>
          <a:p>
            <a:pPr indent="-342900" lvl="0" marL="342900" rtl="0" algn="l">
              <a:lnSpc>
                <a:spcPct val="80000"/>
              </a:lnSpc>
              <a:spcBef>
                <a:spcPts val="0"/>
              </a:spcBef>
              <a:spcAft>
                <a:spcPts val="0"/>
              </a:spcAft>
              <a:buSzPts val="684"/>
              <a:buChar char="►"/>
            </a:pPr>
            <a:r>
              <a:rPr lang="en-US" sz="855"/>
              <a:t>Last week, we started reading excerpts from Beowulf, the first epic in the English language.</a:t>
            </a:r>
            <a:endParaRPr/>
          </a:p>
          <a:p>
            <a:pPr indent="-342900" lvl="0" marL="342900" rtl="0" algn="l">
              <a:lnSpc>
                <a:spcPct val="80000"/>
              </a:lnSpc>
              <a:spcBef>
                <a:spcPts val="1000"/>
              </a:spcBef>
              <a:spcAft>
                <a:spcPts val="0"/>
              </a:spcAft>
              <a:buSzPts val="684"/>
              <a:buChar char="►"/>
            </a:pPr>
            <a:r>
              <a:rPr lang="en-US" sz="855"/>
              <a:t>Hrothgar built a mighty mead hall, Heorot, to celebrate he and his Danes’ victories in battle.</a:t>
            </a:r>
            <a:endParaRPr/>
          </a:p>
          <a:p>
            <a:pPr indent="-342900" lvl="0" marL="342900" rtl="0" algn="l">
              <a:lnSpc>
                <a:spcPct val="80000"/>
              </a:lnSpc>
              <a:spcBef>
                <a:spcPts val="1000"/>
              </a:spcBef>
              <a:spcAft>
                <a:spcPts val="0"/>
              </a:spcAft>
              <a:buSzPts val="684"/>
              <a:buChar char="►"/>
            </a:pPr>
            <a:r>
              <a:rPr lang="en-US" sz="855"/>
              <a:t>Grendel, monster descended from biblical Cain and the first murder, disliked the noise and Christian songs, and slaughtered many Danes, eating them, preventing them from partying for 12 years.</a:t>
            </a:r>
            <a:endParaRPr/>
          </a:p>
          <a:p>
            <a:pPr indent="-342900" lvl="0" marL="342900" rtl="0" algn="l">
              <a:lnSpc>
                <a:spcPct val="80000"/>
              </a:lnSpc>
              <a:spcBef>
                <a:spcPts val="1000"/>
              </a:spcBef>
              <a:spcAft>
                <a:spcPts val="0"/>
              </a:spcAft>
              <a:buSzPts val="684"/>
              <a:buChar char="►"/>
            </a:pPr>
            <a:r>
              <a:rPr lang="en-US" sz="855"/>
              <a:t>Beowulf, hearing of these troubles, came with a band of warriors from Geatland in Sweden to help Hrothgar.</a:t>
            </a:r>
            <a:endParaRPr/>
          </a:p>
          <a:p>
            <a:pPr indent="-342900" lvl="0" marL="342900" rtl="0" algn="l">
              <a:lnSpc>
                <a:spcPct val="80000"/>
              </a:lnSpc>
              <a:spcBef>
                <a:spcPts val="1000"/>
              </a:spcBef>
              <a:spcAft>
                <a:spcPts val="0"/>
              </a:spcAft>
              <a:buSzPts val="684"/>
              <a:buChar char="►"/>
            </a:pPr>
            <a:r>
              <a:rPr lang="en-US" sz="855"/>
              <a:t>Unferth, a jealous angry drunk warrior, insulted Beowulf, but Beowulf took it in stride and turned the insult into an opportunity for boasting.</a:t>
            </a:r>
            <a:endParaRPr/>
          </a:p>
          <a:p>
            <a:pPr indent="-342900" lvl="0" marL="342900" rtl="0" algn="l">
              <a:lnSpc>
                <a:spcPct val="80000"/>
              </a:lnSpc>
              <a:spcBef>
                <a:spcPts val="1000"/>
              </a:spcBef>
              <a:spcAft>
                <a:spcPts val="0"/>
              </a:spcAft>
              <a:buSzPts val="684"/>
              <a:buChar char="►"/>
            </a:pPr>
            <a:r>
              <a:rPr lang="en-US" sz="855"/>
              <a:t>That night, Beowulf made good on his promise and killed Grendel, ripping off his arm with his bare hands.</a:t>
            </a:r>
            <a:endParaRPr/>
          </a:p>
          <a:p>
            <a:pPr indent="-342900" lvl="0" marL="342900" rtl="0" algn="l">
              <a:lnSpc>
                <a:spcPct val="80000"/>
              </a:lnSpc>
              <a:spcBef>
                <a:spcPts val="1000"/>
              </a:spcBef>
              <a:spcAft>
                <a:spcPts val="0"/>
              </a:spcAft>
              <a:buSzPts val="684"/>
              <a:buChar char="►"/>
            </a:pPr>
            <a:r>
              <a:rPr lang="en-US" sz="855"/>
              <a:t>So…the story should be over, right?</a:t>
            </a:r>
            <a:endParaRPr/>
          </a:p>
          <a:p>
            <a:pPr indent="-342900" lvl="0" marL="342900" rtl="0" algn="l">
              <a:lnSpc>
                <a:spcPct val="80000"/>
              </a:lnSpc>
              <a:spcBef>
                <a:spcPts val="1000"/>
              </a:spcBef>
              <a:spcAft>
                <a:spcPts val="0"/>
              </a:spcAft>
              <a:buSzPts val="684"/>
              <a:buChar char="►"/>
            </a:pPr>
            <a:r>
              <a:rPr lang="en-US" sz="855"/>
              <a:t>Well, not quite.  Just as the cycle of vengeance killing in Viking culture is endless, so too is the cycle of monsters and killing endless.  Someone always wants revenge.</a:t>
            </a:r>
            <a:endParaRPr/>
          </a:p>
          <a:p>
            <a:pPr indent="-342900" lvl="0" marL="342900" rtl="0" algn="l">
              <a:lnSpc>
                <a:spcPct val="80000"/>
              </a:lnSpc>
              <a:spcBef>
                <a:spcPts val="1000"/>
              </a:spcBef>
              <a:spcAft>
                <a:spcPts val="0"/>
              </a:spcAft>
              <a:buSzPts val="684"/>
              <a:buChar char="►"/>
            </a:pPr>
            <a:r>
              <a:rPr lang="en-US" sz="855"/>
              <a:t>Apparently, Grendel had a mother, creatively named…Grendel’s Mother.</a:t>
            </a:r>
            <a:endParaRPr/>
          </a:p>
          <a:p>
            <a:pPr indent="-342900" lvl="0" marL="342900" rtl="0" algn="l">
              <a:lnSpc>
                <a:spcPct val="80000"/>
              </a:lnSpc>
              <a:spcBef>
                <a:spcPts val="1000"/>
              </a:spcBef>
              <a:spcAft>
                <a:spcPts val="0"/>
              </a:spcAft>
              <a:buSzPts val="684"/>
              <a:buChar char="►"/>
            </a:pPr>
            <a:r>
              <a:rPr lang="en-US" sz="855"/>
              <a:t>She comes for vengeance, kills for vengeance, just as the Vikings do, and when Hrothgar and Beowulf see her carnage, Beowulf recommends one course of action:  vengeance.</a:t>
            </a:r>
            <a:endParaRPr/>
          </a:p>
          <a:p>
            <a:pPr indent="-342900" lvl="0" marL="342900" rtl="0" algn="l">
              <a:lnSpc>
                <a:spcPct val="80000"/>
              </a:lnSpc>
              <a:spcBef>
                <a:spcPts val="1000"/>
              </a:spcBef>
              <a:spcAft>
                <a:spcPts val="0"/>
              </a:spcAft>
              <a:buSzPts val="684"/>
              <a:buChar char="►"/>
            </a:pPr>
            <a:r>
              <a:rPr lang="en-US" sz="855"/>
              <a:t>Beowulf descends into Grendel’s Mother’s watery lair, a place of magic and evil, and defeats her, though the battle is much harder than the one with Grendel.  She knows the same spells against human weapons, she’s not thwarted by strength alone, Unferth’s sword – loaned as an apology – does nothing.  In the end, only a magical giant’s blade found in the lair (not a human weapon) helps kill the beast.</a:t>
            </a:r>
            <a:endParaRPr/>
          </a:p>
          <a:p>
            <a:pPr indent="-342900" lvl="0" marL="342900" rtl="0" algn="l">
              <a:lnSpc>
                <a:spcPct val="80000"/>
              </a:lnSpc>
              <a:spcBef>
                <a:spcPts val="1000"/>
              </a:spcBef>
              <a:spcAft>
                <a:spcPts val="0"/>
              </a:spcAft>
              <a:buSzPts val="684"/>
              <a:buChar char="►"/>
            </a:pPr>
            <a:r>
              <a:rPr lang="en-US" sz="855"/>
              <a:t>So…it’s over now, right?  All the monsters are dead?</a:t>
            </a:r>
            <a:endParaRPr/>
          </a:p>
          <a:p>
            <a:pPr indent="-342900" lvl="0" marL="342900" rtl="0" algn="l">
              <a:lnSpc>
                <a:spcPct val="80000"/>
              </a:lnSpc>
              <a:spcBef>
                <a:spcPts val="1000"/>
              </a:spcBef>
              <a:spcAft>
                <a:spcPts val="0"/>
              </a:spcAft>
              <a:buSzPts val="684"/>
              <a:buChar char="►"/>
            </a:pPr>
            <a:r>
              <a:rPr lang="en-US" sz="855"/>
              <a:t>Nope.  Beowulf’s youthful adventures are over.  The Beowulf text covers two parts of Beowulf’s life – his youth and his old age – while mostly skipping the middle.  Two sections, each parallel in their structure.  In the former, young warrior Beowulf helps old king Hrothgar with a monster problem.  In the latter, young warrior Wiglaf must help old King Beowulf, back in Sweden, with a new monster problem.  The cycle never ends.</a:t>
            </a:r>
            <a:endParaRPr/>
          </a:p>
          <a:p>
            <a:pPr indent="-342900" lvl="0" marL="342900" rtl="0" algn="l">
              <a:lnSpc>
                <a:spcPct val="80000"/>
              </a:lnSpc>
              <a:spcBef>
                <a:spcPts val="1000"/>
              </a:spcBef>
              <a:spcAft>
                <a:spcPts val="0"/>
              </a:spcAft>
              <a:buSzPts val="684"/>
              <a:buChar char="►"/>
            </a:pPr>
            <a:r>
              <a:rPr lang="en-US" sz="855"/>
              <a:t>Now, in his old age, Beowulf faces his nemesis – his perfect match in battle – a dragon.</a:t>
            </a:r>
            <a:endParaRPr/>
          </a:p>
          <a:p>
            <a:pPr indent="-342900" lvl="0" marL="342900" rtl="0" algn="l">
              <a:lnSpc>
                <a:spcPct val="80000"/>
              </a:lnSpc>
              <a:spcBef>
                <a:spcPts val="1000"/>
              </a:spcBef>
              <a:spcAft>
                <a:spcPts val="0"/>
              </a:spcAft>
              <a:buSzPts val="684"/>
              <a:buChar char="►"/>
            </a:pPr>
            <a:r>
              <a:rPr lang="en-US" sz="855"/>
              <a:t>Dragons are known throughout literature for hoarding gold, and so it works as a symbol of greed.  Recall that Vikings killed not only for vengeance, but for conquest – for gold.</a:t>
            </a:r>
            <a:endParaRPr/>
          </a:p>
          <a:p>
            <a:pPr indent="-342900" lvl="0" marL="342900" rtl="0" algn="l">
              <a:lnSpc>
                <a:spcPct val="80000"/>
              </a:lnSpc>
              <a:spcBef>
                <a:spcPts val="1000"/>
              </a:spcBef>
              <a:spcAft>
                <a:spcPts val="0"/>
              </a:spcAft>
              <a:buSzPts val="684"/>
              <a:buChar char="►"/>
            </a:pPr>
            <a:r>
              <a:rPr lang="en-US" sz="855"/>
              <a:t>Furthermore, dragons were a symbol of fate and death in Viking culture.  The Viking apocalypse, Ragnarok, is heralded by the world serpent (a dragon-like figure) no longer chasing it’s own tail.  An Anglo-Saxon reader would know, seeing this dragon, what fate has in store for Beowulf.</a:t>
            </a:r>
            <a:endParaRPr/>
          </a:p>
          <a:p>
            <a:pPr indent="-342900" lvl="0" marL="342900" rtl="0" algn="l">
              <a:lnSpc>
                <a:spcPct val="80000"/>
              </a:lnSpc>
              <a:spcBef>
                <a:spcPts val="1000"/>
              </a:spcBef>
              <a:spcAft>
                <a:spcPts val="0"/>
              </a:spcAft>
              <a:buSzPts val="684"/>
              <a:buChar char="►"/>
            </a:pPr>
            <a:r>
              <a:rPr lang="en-US" sz="855"/>
              <a:t>However, knowing Beowulf, we know what fate has in store for the dragon, as well.  Happy reading!</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12"/>
          <p:cNvSpPr txBox="1"/>
          <p:nvPr>
            <p:ph type="title"/>
          </p:nvPr>
        </p:nvSpPr>
        <p:spPr>
          <a:xfrm>
            <a:off x="228600" y="228600"/>
            <a:ext cx="8458200"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Literature - Week 3 – Study Guide</a:t>
            </a:r>
            <a:endParaRPr/>
          </a:p>
        </p:txBody>
      </p:sp>
      <p:sp>
        <p:nvSpPr>
          <p:cNvPr id="210" name="Google Shape;210;p12"/>
          <p:cNvSpPr txBox="1"/>
          <p:nvPr>
            <p:ph idx="1" type="body"/>
          </p:nvPr>
        </p:nvSpPr>
        <p:spPr>
          <a:xfrm>
            <a:off x="76200" y="1676400"/>
            <a:ext cx="9144000" cy="4442242"/>
          </a:xfrm>
          <a:prstGeom prst="rect">
            <a:avLst/>
          </a:prstGeom>
          <a:noFill/>
          <a:ln>
            <a:noFill/>
          </a:ln>
        </p:spPr>
        <p:txBody>
          <a:bodyPr anchorCtr="0" anchor="ctr" bIns="45700" lIns="91425" spcFirstLastPara="1" rIns="91425" wrap="square" tIns="45700">
            <a:spAutoFit/>
          </a:bodyPr>
          <a:lstStyle/>
          <a:p>
            <a:pPr indent="0" lvl="0" marL="0" rtl="0" algn="l">
              <a:spcBef>
                <a:spcPts val="0"/>
              </a:spcBef>
              <a:spcAft>
                <a:spcPts val="0"/>
              </a:spcAft>
              <a:buSzPts val="1440"/>
              <a:buNone/>
            </a:pPr>
            <a:r>
              <a:rPr lang="en-US"/>
              <a:t>1.  What piece of Beowulf’s equipment survives the battle with Grendel’s Mother?</a:t>
            </a:r>
            <a:endParaRPr/>
          </a:p>
          <a:p>
            <a:pPr indent="0" lvl="0" marL="0" rtl="0" algn="l">
              <a:spcBef>
                <a:spcPts val="1000"/>
              </a:spcBef>
              <a:spcAft>
                <a:spcPts val="0"/>
              </a:spcAft>
              <a:buSzPts val="1440"/>
              <a:buNone/>
            </a:pPr>
            <a:r>
              <a:rPr lang="en-US"/>
              <a:t>2.  What trophy does he take from the battle with Grendel's Mother, and what does he not take? </a:t>
            </a:r>
            <a:endParaRPr/>
          </a:p>
          <a:p>
            <a:pPr indent="0" lvl="0" marL="0" rtl="0" algn="l">
              <a:spcBef>
                <a:spcPts val="1000"/>
              </a:spcBef>
              <a:spcAft>
                <a:spcPts val="0"/>
              </a:spcAft>
              <a:buSzPts val="1440"/>
              <a:buNone/>
            </a:pPr>
            <a:r>
              <a:rPr lang="en-US"/>
              <a:t>3.  How does Beowulf change over the course of the three battles (Grendel, Mother, and Dragon)?</a:t>
            </a:r>
            <a:endParaRPr/>
          </a:p>
          <a:p>
            <a:pPr indent="0" lvl="0" marL="0" rtl="0" algn="l">
              <a:spcBef>
                <a:spcPts val="1000"/>
              </a:spcBef>
              <a:spcAft>
                <a:spcPts val="0"/>
              </a:spcAft>
              <a:buSzPts val="1440"/>
              <a:buNone/>
            </a:pPr>
            <a:r>
              <a:rPr lang="en-US"/>
              <a:t>4.  Who stands by Beowulf in his final battle with the dragon and gives a speech to the running thanes?</a:t>
            </a:r>
            <a:endParaRPr/>
          </a:p>
          <a:p>
            <a:pPr indent="0" lvl="0" marL="0" rtl="0" algn="l">
              <a:spcBef>
                <a:spcPts val="1000"/>
              </a:spcBef>
              <a:spcAft>
                <a:spcPts val="0"/>
              </a:spcAft>
              <a:buSzPts val="1440"/>
              <a:buNone/>
            </a:pPr>
            <a:r>
              <a:rPr lang="en-US"/>
              <a:t>5.  How does Beowulf die?</a:t>
            </a:r>
            <a:endParaRPr/>
          </a:p>
          <a:p>
            <a:pPr indent="0" lvl="0" marL="0" rtl="0" algn="l">
              <a:spcBef>
                <a:spcPts val="1000"/>
              </a:spcBef>
              <a:spcAft>
                <a:spcPts val="0"/>
              </a:spcAft>
              <a:buSzPts val="1440"/>
              <a:buNone/>
            </a:pPr>
            <a:r>
              <a:rPr lang="en-US"/>
              <a:t>6.  What are Beowulf’s last words and thoughts concerning?</a:t>
            </a:r>
            <a:endParaRPr/>
          </a:p>
          <a:p>
            <a:pPr indent="0" lvl="0" marL="0" rtl="0" algn="l">
              <a:spcBef>
                <a:spcPts val="1000"/>
              </a:spcBef>
              <a:spcAft>
                <a:spcPts val="0"/>
              </a:spcAft>
              <a:buSzPts val="1440"/>
              <a:buNone/>
            </a:pPr>
            <a:r>
              <a:rPr lang="en-US"/>
              <a:t>7.  What were the most important events in Beowulf’s life?</a:t>
            </a:r>
            <a:endParaRPr/>
          </a:p>
          <a:p>
            <a:pPr indent="0" lvl="0" marL="0" rtl="0" algn="l">
              <a:spcBef>
                <a:spcPts val="1000"/>
              </a:spcBef>
              <a:spcAft>
                <a:spcPts val="0"/>
              </a:spcAft>
              <a:buSzPts val="1440"/>
              <a:buNone/>
            </a:pPr>
            <a:r>
              <a:rPr lang="en-US"/>
              <a:t>8.  What are Beowulf’s last requests, and which ones are followed / not followed?</a:t>
            </a:r>
            <a:endParaRPr/>
          </a:p>
          <a:p>
            <a:pPr indent="0" lvl="0" marL="0" rtl="0" algn="l">
              <a:spcBef>
                <a:spcPts val="1000"/>
              </a:spcBef>
              <a:spcAft>
                <a:spcPts val="0"/>
              </a:spcAft>
              <a:buSzPts val="144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13"/>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Literature – Week 3 – Beowulf Reading</a:t>
            </a:r>
            <a:endParaRPr/>
          </a:p>
        </p:txBody>
      </p:sp>
      <p:sp>
        <p:nvSpPr>
          <p:cNvPr id="216" name="Google Shape;216;p13"/>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US"/>
              <a:t>Accompanying this slide-show today is a reading from Beowulf.  It is titled 1.3.4 – Reading.  Use the study guide to assist you in taking notes on this particular reading.  Hunt for the answers as you go along.  Jot them down.  Also, be aware that you will not answer all the study guide questions in one day.  They are meant to span the entire week’s lecture and readings.  </a:t>
            </a:r>
            <a:endParaRPr/>
          </a:p>
          <a:p>
            <a:pPr indent="-342900" lvl="0" marL="342900" rtl="0" algn="l">
              <a:spcBef>
                <a:spcPts val="1000"/>
              </a:spcBef>
              <a:spcAft>
                <a:spcPts val="0"/>
              </a:spcAft>
              <a:buSzPts val="1440"/>
              <a:buChar char="►"/>
            </a:pPr>
            <a:r>
              <a:rPr lang="en-US"/>
              <a:t>Each day’s “exercise” portion will ask about the study guide questions relevant to that day’s lecture and readings.  If it hasn’t asked one of them yet, you’ll likely see it on the next day’s exercises, or the day after that.</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gb7e7ffa57f_0_0"/>
          <p:cNvSpPr txBox="1"/>
          <p:nvPr>
            <p:ph type="title"/>
          </p:nvPr>
        </p:nvSpPr>
        <p:spPr>
          <a:xfrm>
            <a:off x="609599" y="609600"/>
            <a:ext cx="6347700" cy="13209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OPTION B - Cuchulain - Study Guide</a:t>
            </a:r>
            <a:endParaRPr/>
          </a:p>
        </p:txBody>
      </p:sp>
      <p:sp>
        <p:nvSpPr>
          <p:cNvPr id="222" name="Google Shape;222;gb7e7ffa57f_0_0"/>
          <p:cNvSpPr txBox="1"/>
          <p:nvPr>
            <p:ph idx="1" type="body"/>
          </p:nvPr>
        </p:nvSpPr>
        <p:spPr>
          <a:xfrm>
            <a:off x="159475" y="1829700"/>
            <a:ext cx="8686800" cy="4867200"/>
          </a:xfrm>
          <a:prstGeom prst="rect">
            <a:avLst/>
          </a:prstGeom>
        </p:spPr>
        <p:txBody>
          <a:bodyPr anchorCtr="0" anchor="t" bIns="45700" lIns="91425" spcFirstLastPara="1" rIns="91425" wrap="square" tIns="45700">
            <a:noAutofit/>
          </a:bodyPr>
          <a:lstStyle/>
          <a:p>
            <a:pPr indent="0" lvl="0" marL="0" rtl="0" algn="l">
              <a:lnSpc>
                <a:spcPct val="115000"/>
              </a:lnSpc>
              <a:spcBef>
                <a:spcPts val="1200"/>
              </a:spcBef>
              <a:spcAft>
                <a:spcPts val="0"/>
              </a:spcAft>
              <a:buNone/>
            </a:pPr>
            <a:r>
              <a:rPr lang="en-US" sz="1200">
                <a:solidFill>
                  <a:schemeClr val="dk1"/>
                </a:solidFill>
                <a:latin typeface="Times New Roman"/>
                <a:ea typeface="Times New Roman"/>
                <a:cs typeface="Times New Roman"/>
                <a:sym typeface="Times New Roman"/>
              </a:rPr>
              <a:t>11.   	Why does Maeve go to war with Ulster?</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None/>
            </a:pPr>
            <a:r>
              <a:rPr lang="en-US" sz="1200">
                <a:solidFill>
                  <a:schemeClr val="dk1"/>
                </a:solidFill>
                <a:latin typeface="Times New Roman"/>
                <a:ea typeface="Times New Roman"/>
                <a:cs typeface="Times New Roman"/>
                <a:sym typeface="Times New Roman"/>
              </a:rPr>
              <a:t> 12.   	Why can’t the men of Ulster fight back?</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None/>
            </a:pPr>
            <a:r>
              <a:rPr lang="en-US" sz="1200">
                <a:solidFill>
                  <a:schemeClr val="dk1"/>
                </a:solidFill>
                <a:latin typeface="Times New Roman"/>
                <a:ea typeface="Times New Roman"/>
                <a:cs typeface="Times New Roman"/>
                <a:sym typeface="Times New Roman"/>
              </a:rPr>
              <a:t>13.   	How does Maeve bribe warriors into fighting Cuchulain?</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None/>
            </a:pPr>
            <a:r>
              <a:rPr lang="en-US" sz="1200">
                <a:solidFill>
                  <a:schemeClr val="dk1"/>
                </a:solidFill>
                <a:latin typeface="Times New Roman"/>
                <a:ea typeface="Times New Roman"/>
                <a:cs typeface="Times New Roman"/>
                <a:sym typeface="Times New Roman"/>
              </a:rPr>
              <a:t>14.   	What happens to the man who interrupts Cuchulain’s juggling?</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None/>
            </a:pPr>
            <a:r>
              <a:rPr lang="en-US" sz="1200">
                <a:solidFill>
                  <a:schemeClr val="dk1"/>
                </a:solidFill>
                <a:latin typeface="Times New Roman"/>
                <a:ea typeface="Times New Roman"/>
                <a:cs typeface="Times New Roman"/>
                <a:sym typeface="Times New Roman"/>
              </a:rPr>
              <a:t>15.   	Who is Cuchulain sad to kill, and why?</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None/>
            </a:pPr>
            <a:r>
              <a:rPr lang="en-US" sz="1200">
                <a:solidFill>
                  <a:schemeClr val="dk1"/>
                </a:solidFill>
                <a:latin typeface="Times New Roman"/>
                <a:ea typeface="Times New Roman"/>
                <a:cs typeface="Times New Roman"/>
                <a:sym typeface="Times New Roman"/>
              </a:rPr>
              <a:t>16.   	What supernatural being aids Cuchulain after his battles?</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None/>
            </a:pPr>
            <a:r>
              <a:rPr lang="en-US" sz="1200">
                <a:solidFill>
                  <a:schemeClr val="dk1"/>
                </a:solidFill>
                <a:latin typeface="Times New Roman"/>
                <a:ea typeface="Times New Roman"/>
                <a:cs typeface="Times New Roman"/>
                <a:sym typeface="Times New Roman"/>
              </a:rPr>
              <a:t>17.   	How is Cuchulain tricked into breaking his geasa?</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None/>
            </a:pPr>
            <a:r>
              <a:rPr lang="en-US" sz="1200">
                <a:solidFill>
                  <a:schemeClr val="dk1"/>
                </a:solidFill>
                <a:latin typeface="Times New Roman"/>
                <a:ea typeface="Times New Roman"/>
                <a:cs typeface="Times New Roman"/>
                <a:sym typeface="Times New Roman"/>
              </a:rPr>
              <a:t>18.   	What happens to him as a result of breaking his geasa?</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None/>
            </a:pPr>
            <a:r>
              <a:rPr lang="en-US" sz="1200">
                <a:solidFill>
                  <a:schemeClr val="dk1"/>
                </a:solidFill>
                <a:latin typeface="Times New Roman"/>
                <a:ea typeface="Times New Roman"/>
                <a:cs typeface="Times New Roman"/>
                <a:sym typeface="Times New Roman"/>
              </a:rPr>
              <a:t>19.   	How does Cuchulain die?</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None/>
            </a:pPr>
            <a:r>
              <a:rPr lang="en-US" sz="1200">
                <a:solidFill>
                  <a:schemeClr val="dk1"/>
                </a:solidFill>
                <a:latin typeface="Times New Roman"/>
                <a:ea typeface="Times New Roman"/>
                <a:cs typeface="Times New Roman"/>
                <a:sym typeface="Times New Roman"/>
              </a:rPr>
              <a:t>20.   	What happens after Cuchulain dies?</a:t>
            </a:r>
            <a:endParaRPr sz="1200">
              <a:solidFill>
                <a:schemeClr val="dk1"/>
              </a:solidFill>
              <a:latin typeface="Times New Roman"/>
              <a:ea typeface="Times New Roman"/>
              <a:cs typeface="Times New Roman"/>
              <a:sym typeface="Times New Roman"/>
            </a:endParaRPr>
          </a:p>
          <a:p>
            <a:pPr indent="0" lvl="0" marL="0" rtl="0" algn="l">
              <a:spcBef>
                <a:spcPts val="1200"/>
              </a:spcBef>
              <a:spcAft>
                <a:spcPts val="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gb7e7ffa57f_0_5"/>
          <p:cNvSpPr txBox="1"/>
          <p:nvPr>
            <p:ph type="title"/>
          </p:nvPr>
        </p:nvSpPr>
        <p:spPr>
          <a:xfrm>
            <a:off x="621949" y="164775"/>
            <a:ext cx="6347700" cy="13209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OPTION B - Cuchulain - Readings</a:t>
            </a:r>
            <a:endParaRPr/>
          </a:p>
        </p:txBody>
      </p:sp>
      <p:sp>
        <p:nvSpPr>
          <p:cNvPr id="228" name="Google Shape;228;gb7e7ffa57f_0_5"/>
          <p:cNvSpPr txBox="1"/>
          <p:nvPr>
            <p:ph idx="1" type="body"/>
          </p:nvPr>
        </p:nvSpPr>
        <p:spPr>
          <a:xfrm>
            <a:off x="185400" y="1559225"/>
            <a:ext cx="8773200" cy="49041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None/>
            </a:pPr>
            <a:r>
              <a:rPr lang="en-US"/>
              <a:t>Last week, we read of Cuchulain’s youth, his pursuit of Emer, his learning of the spear arts from Scathach, and his fateful encounter with his son.</a:t>
            </a:r>
            <a:endParaRPr/>
          </a:p>
          <a:p>
            <a:pPr indent="0" lvl="0" marL="0" rtl="0" algn="l">
              <a:spcBef>
                <a:spcPts val="1000"/>
              </a:spcBef>
              <a:spcAft>
                <a:spcPts val="0"/>
              </a:spcAft>
              <a:buNone/>
            </a:pPr>
            <a:r>
              <a:t/>
            </a:r>
            <a:endParaRPr/>
          </a:p>
          <a:p>
            <a:pPr indent="0" lvl="0" marL="0" rtl="0" algn="l">
              <a:spcBef>
                <a:spcPts val="1000"/>
              </a:spcBef>
              <a:spcAft>
                <a:spcPts val="0"/>
              </a:spcAft>
              <a:buNone/>
            </a:pPr>
            <a:r>
              <a:rPr lang="en-US"/>
              <a:t>This week, we will read of Cuchulain’s most famous story -- The Battle of Culaigne (never join an Old Irish spelling bee, I swear).  Therein, Maeve, jealous of Ulster’s cattle, especially their prize bull, goes to war to take said cattle.  Meanwhile, the men of Ulster are suffering labor pains due to a curse from the Morrigan, a triune Celtic goddess they managed to tick off once upon a time.</a:t>
            </a:r>
            <a:endParaRPr/>
          </a:p>
          <a:p>
            <a:pPr indent="0" lvl="0" marL="0" rtl="0" algn="l">
              <a:spcBef>
                <a:spcPts val="1000"/>
              </a:spcBef>
              <a:spcAft>
                <a:spcPts val="0"/>
              </a:spcAft>
              <a:buNone/>
            </a:pPr>
            <a:r>
              <a:t/>
            </a:r>
            <a:endParaRPr/>
          </a:p>
          <a:p>
            <a:pPr indent="0" lvl="0" marL="0" rtl="0" algn="l">
              <a:spcBef>
                <a:spcPts val="1000"/>
              </a:spcBef>
              <a:spcAft>
                <a:spcPts val="0"/>
              </a:spcAft>
              <a:buNone/>
            </a:pPr>
            <a:r>
              <a:rPr lang="en-US"/>
              <a:t>This of course, leaves only Cuchulain to defend them.  Enjoy the merriment and sorrow that is this week’s assigned readings.  Last week, you read the first half of the provided excerpts (Parts 1, 2, and 3).  This week, read the remaining pages (Parts 4 and 5).  I recommend dividing up the pages equally by day so as not to overburden yourself.  However, if you prefer to read all the pages in one sitting, I don’t really blame you.  Totally fine.  I love reading it myself.  I just don’t recommend procrastinating.  You might end up having questions to ask me, after all.</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gae6e0b7191_0_0"/>
          <p:cNvSpPr txBox="1"/>
          <p:nvPr>
            <p:ph type="title"/>
          </p:nvPr>
        </p:nvSpPr>
        <p:spPr>
          <a:xfrm>
            <a:off x="609599" y="609600"/>
            <a:ext cx="6347700" cy="13209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accent1"/>
              </a:buClr>
              <a:buSzPts val="3600"/>
              <a:buFont typeface="Trebuchet MS"/>
              <a:buNone/>
            </a:pPr>
            <a:r>
              <a:rPr lang="en-US"/>
              <a:t>Writing - Week 3 – Professional Email</a:t>
            </a:r>
            <a:endParaRPr/>
          </a:p>
        </p:txBody>
      </p:sp>
      <p:sp>
        <p:nvSpPr>
          <p:cNvPr id="234" name="Google Shape;234;gae6e0b7191_0_0"/>
          <p:cNvSpPr txBox="1"/>
          <p:nvPr>
            <p:ph idx="1" type="body"/>
          </p:nvPr>
        </p:nvSpPr>
        <p:spPr>
          <a:xfrm>
            <a:off x="609599" y="2160590"/>
            <a:ext cx="6347700" cy="3880800"/>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1000"/>
              </a:spcBef>
              <a:spcAft>
                <a:spcPts val="0"/>
              </a:spcAft>
              <a:buSzPts val="1224"/>
              <a:buChar char="►"/>
            </a:pPr>
            <a:r>
              <a:rPr lang="en-US" sz="1530"/>
              <a:t>Last week, we began our first major writing assignment -- the professional email.  If you’re reading this and have no idea what I’m talking about, see the first day materials from last week.  Always be sure to read everything I post.  It’s important.  I don’t post it just for funsies.</a:t>
            </a:r>
            <a:endParaRPr sz="1530"/>
          </a:p>
          <a:p>
            <a:pPr indent="-362331" lvl="0" marL="342900" rtl="0" algn="l">
              <a:lnSpc>
                <a:spcPct val="90000"/>
              </a:lnSpc>
              <a:spcBef>
                <a:spcPts val="1000"/>
              </a:spcBef>
              <a:spcAft>
                <a:spcPts val="0"/>
              </a:spcAft>
              <a:buSzPts val="1530"/>
              <a:buChar char="►"/>
            </a:pPr>
            <a:r>
              <a:rPr lang="en-US" sz="1530"/>
              <a:t>The professional email is due this Wednesday.  As the instructions state, be sure to open a google doc via your school email account, write the email according to the instructions, then copy / paste the text (not the link) into the assignment’s text-box this week, then hit submit.</a:t>
            </a:r>
            <a:endParaRPr sz="1530"/>
          </a:p>
          <a:p>
            <a:pPr indent="-362331" lvl="0" marL="342900" rtl="0" algn="l">
              <a:lnSpc>
                <a:spcPct val="90000"/>
              </a:lnSpc>
              <a:spcBef>
                <a:spcPts val="1000"/>
              </a:spcBef>
              <a:spcAft>
                <a:spcPts val="0"/>
              </a:spcAft>
              <a:buSzPts val="1530"/>
              <a:buChar char="►"/>
            </a:pPr>
            <a:r>
              <a:rPr lang="en-US" sz="1530"/>
              <a:t>As we have a major writing assignment due this week, we will not have a journal.</a:t>
            </a:r>
            <a:endParaRPr sz="153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
          <p:cNvSpPr txBox="1"/>
          <p:nvPr>
            <p:ph type="title"/>
          </p:nvPr>
        </p:nvSpPr>
        <p:spPr>
          <a:xfrm>
            <a:off x="609599" y="609600"/>
            <a:ext cx="6781801"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Unit 1 – Week 3 – Day 4 - Lecture</a:t>
            </a:r>
            <a:endParaRPr/>
          </a:p>
        </p:txBody>
      </p:sp>
      <p:sp>
        <p:nvSpPr>
          <p:cNvPr id="150" name="Google Shape;150;p2"/>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US"/>
              <a:t>Today, we will cover the following topics:</a:t>
            </a:r>
            <a:endParaRPr/>
          </a:p>
          <a:p>
            <a:pPr indent="-285750" lvl="1" marL="742950" rtl="0" algn="l">
              <a:spcBef>
                <a:spcPts val="1000"/>
              </a:spcBef>
              <a:spcAft>
                <a:spcPts val="0"/>
              </a:spcAft>
              <a:buSzPts val="1280"/>
              <a:buChar char="►"/>
            </a:pPr>
            <a:r>
              <a:rPr lang="en-US"/>
              <a:t>Grammar – Adjectives, Adverbs, and Articles</a:t>
            </a:r>
            <a:endParaRPr/>
          </a:p>
          <a:p>
            <a:pPr indent="-285750" lvl="1" marL="742950" rtl="0" algn="l">
              <a:spcBef>
                <a:spcPts val="1000"/>
              </a:spcBef>
              <a:spcAft>
                <a:spcPts val="0"/>
              </a:spcAft>
              <a:buSzPts val="1280"/>
              <a:buChar char="►"/>
            </a:pPr>
            <a:r>
              <a:rPr lang="en-US"/>
              <a:t>Vocabulary - List 3</a:t>
            </a:r>
            <a:endParaRPr/>
          </a:p>
          <a:p>
            <a:pPr indent="-285750" lvl="1" marL="742950" rtl="0" algn="l">
              <a:spcBef>
                <a:spcPts val="1000"/>
              </a:spcBef>
              <a:spcAft>
                <a:spcPts val="0"/>
              </a:spcAft>
              <a:buSzPts val="1280"/>
              <a:buChar char="►"/>
            </a:pPr>
            <a:r>
              <a:rPr lang="en-US"/>
              <a:t>Literature – Beowulf</a:t>
            </a:r>
            <a:endParaRPr/>
          </a:p>
          <a:p>
            <a:pPr indent="-285750" lvl="1" marL="742950" rtl="0" algn="l">
              <a:spcBef>
                <a:spcPts val="1000"/>
              </a:spcBef>
              <a:spcAft>
                <a:spcPts val="0"/>
              </a:spcAft>
              <a:buSzPts val="1280"/>
              <a:buChar char="►"/>
            </a:pPr>
            <a:r>
              <a:rPr lang="en-US"/>
              <a:t>Writing – Journal Topics Reminder</a:t>
            </a:r>
            <a:endParaRPr/>
          </a:p>
          <a:p>
            <a:pPr indent="-204469" lvl="1" marL="742950" rtl="0" algn="l">
              <a:spcBef>
                <a:spcPts val="1000"/>
              </a:spcBef>
              <a:spcAft>
                <a:spcPts val="0"/>
              </a:spcAft>
              <a:buSzPts val="128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3"/>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Day 4 – Exceptions and Irregulars</a:t>
            </a:r>
            <a:endParaRPr/>
          </a:p>
        </p:txBody>
      </p:sp>
      <p:sp>
        <p:nvSpPr>
          <p:cNvPr id="156" name="Google Shape;156;p3"/>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US"/>
              <a:t>Usually, when making comparatives or superlatives, the rule is this:  two syllables or less, add er; three or more, add the adverb more or most, instead.</a:t>
            </a:r>
            <a:endParaRPr/>
          </a:p>
          <a:p>
            <a:pPr indent="-342900" lvl="0" marL="342900" rtl="0" algn="l">
              <a:spcBef>
                <a:spcPts val="1000"/>
              </a:spcBef>
              <a:spcAft>
                <a:spcPts val="0"/>
              </a:spcAft>
              <a:buSzPts val="1440"/>
              <a:buChar char="►"/>
            </a:pPr>
            <a:r>
              <a:rPr lang="en-US"/>
              <a:t>There are exceptions.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4"/>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Day 4 - Exceptions</a:t>
            </a:r>
            <a:endParaRPr/>
          </a:p>
        </p:txBody>
      </p:sp>
      <p:sp>
        <p:nvSpPr>
          <p:cNvPr id="162" name="Google Shape;162;p4"/>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US"/>
              <a:t>Famous</a:t>
            </a:r>
            <a:endParaRPr/>
          </a:p>
          <a:p>
            <a:pPr indent="-285750" lvl="1" marL="742950" rtl="0" algn="l">
              <a:spcBef>
                <a:spcPts val="1000"/>
              </a:spcBef>
              <a:spcAft>
                <a:spcPts val="0"/>
              </a:spcAft>
              <a:buSzPts val="1280"/>
              <a:buChar char="►"/>
            </a:pPr>
            <a:r>
              <a:rPr lang="en-US"/>
              <a:t>More famous or most famous</a:t>
            </a:r>
            <a:endParaRPr/>
          </a:p>
          <a:p>
            <a:pPr indent="-285750" lvl="1" marL="742950" rtl="0" algn="l">
              <a:spcBef>
                <a:spcPts val="1000"/>
              </a:spcBef>
              <a:spcAft>
                <a:spcPts val="0"/>
              </a:spcAft>
              <a:buSzPts val="1280"/>
              <a:buChar char="►"/>
            </a:pPr>
            <a:r>
              <a:rPr lang="en-US"/>
              <a:t>NOT famouser or famousest</a:t>
            </a:r>
            <a:endParaRPr/>
          </a:p>
          <a:p>
            <a:pPr indent="-342900" lvl="0" marL="342900" rtl="0" algn="l">
              <a:spcBef>
                <a:spcPts val="1000"/>
              </a:spcBef>
              <a:spcAft>
                <a:spcPts val="0"/>
              </a:spcAft>
              <a:buSzPts val="1440"/>
              <a:buChar char="►"/>
            </a:pPr>
            <a:r>
              <a:rPr lang="en-US"/>
              <a:t>The same may be said for the following two syllable adjectives:</a:t>
            </a:r>
            <a:endParaRPr/>
          </a:p>
          <a:p>
            <a:pPr indent="-285750" lvl="1" marL="742950" rtl="0" algn="l">
              <a:spcBef>
                <a:spcPts val="1000"/>
              </a:spcBef>
              <a:spcAft>
                <a:spcPts val="0"/>
              </a:spcAft>
              <a:buSzPts val="1280"/>
              <a:buChar char="►"/>
            </a:pPr>
            <a:r>
              <a:rPr lang="en-US"/>
              <a:t>Peaceful</a:t>
            </a:r>
            <a:endParaRPr/>
          </a:p>
          <a:p>
            <a:pPr indent="-285750" lvl="1" marL="742950" rtl="0" algn="l">
              <a:spcBef>
                <a:spcPts val="1000"/>
              </a:spcBef>
              <a:spcAft>
                <a:spcPts val="0"/>
              </a:spcAft>
              <a:buSzPts val="1280"/>
              <a:buChar char="►"/>
            </a:pPr>
            <a:r>
              <a:rPr lang="en-US"/>
              <a:t>Pleasant</a:t>
            </a:r>
            <a:endParaRPr/>
          </a:p>
          <a:p>
            <a:pPr indent="-285750" lvl="1" marL="742950" rtl="0" algn="l">
              <a:spcBef>
                <a:spcPts val="1000"/>
              </a:spcBef>
              <a:spcAft>
                <a:spcPts val="0"/>
              </a:spcAft>
              <a:buSzPts val="1280"/>
              <a:buChar char="►"/>
            </a:pPr>
            <a:r>
              <a:rPr lang="en-US"/>
              <a:t>Careful</a:t>
            </a:r>
            <a:endParaRPr/>
          </a:p>
          <a:p>
            <a:pPr indent="-285750" lvl="1" marL="742950" rtl="0" algn="l">
              <a:spcBef>
                <a:spcPts val="1000"/>
              </a:spcBef>
              <a:spcAft>
                <a:spcPts val="0"/>
              </a:spcAft>
              <a:buSzPts val="1280"/>
              <a:buChar char="►"/>
            </a:pPr>
            <a:r>
              <a:rPr lang="en-US"/>
              <a:t>Thoughtful</a:t>
            </a:r>
            <a:endParaRPr/>
          </a:p>
          <a:p>
            <a:pPr indent="-204469" lvl="1" marL="742950" rtl="0" algn="l">
              <a:spcBef>
                <a:spcPts val="1000"/>
              </a:spcBef>
              <a:spcAft>
                <a:spcPts val="0"/>
              </a:spcAft>
              <a:buSzPts val="128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5"/>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Day 4 - Irregulars</a:t>
            </a:r>
            <a:endParaRPr/>
          </a:p>
        </p:txBody>
      </p:sp>
      <p:sp>
        <p:nvSpPr>
          <p:cNvPr id="168" name="Google Shape;168;p5"/>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US"/>
              <a:t>Some English adjectives also do their own thing; they’re irregular.</a:t>
            </a:r>
            <a:endParaRPr/>
          </a:p>
          <a:p>
            <a:pPr indent="-285750" lvl="1" marL="742950" rtl="0" algn="l">
              <a:spcBef>
                <a:spcPts val="1000"/>
              </a:spcBef>
              <a:spcAft>
                <a:spcPts val="0"/>
              </a:spcAft>
              <a:buSzPts val="1280"/>
              <a:buChar char="►"/>
            </a:pPr>
            <a:r>
              <a:rPr lang="en-US"/>
              <a:t>Good – better – best</a:t>
            </a:r>
            <a:endParaRPr/>
          </a:p>
          <a:p>
            <a:pPr indent="-285750" lvl="1" marL="742950" rtl="0" algn="l">
              <a:spcBef>
                <a:spcPts val="1000"/>
              </a:spcBef>
              <a:spcAft>
                <a:spcPts val="0"/>
              </a:spcAft>
              <a:buSzPts val="1280"/>
              <a:buChar char="►"/>
            </a:pPr>
            <a:r>
              <a:rPr lang="en-US"/>
              <a:t>Bad – worse – worst</a:t>
            </a:r>
            <a:endParaRPr/>
          </a:p>
          <a:p>
            <a:pPr indent="-285750" lvl="1" marL="742950" rtl="0" algn="l">
              <a:spcBef>
                <a:spcPts val="1000"/>
              </a:spcBef>
              <a:spcAft>
                <a:spcPts val="0"/>
              </a:spcAft>
              <a:buSzPts val="1280"/>
              <a:buChar char="►"/>
            </a:pPr>
            <a:r>
              <a:rPr lang="en-US"/>
              <a:t>Far – farther – farthest</a:t>
            </a:r>
            <a:endParaRPr/>
          </a:p>
          <a:p>
            <a:pPr indent="-285750" lvl="1" marL="742950" rtl="0" algn="l">
              <a:spcBef>
                <a:spcPts val="1000"/>
              </a:spcBef>
              <a:spcAft>
                <a:spcPts val="0"/>
              </a:spcAft>
              <a:buSzPts val="1280"/>
              <a:buChar char="►"/>
            </a:pPr>
            <a:r>
              <a:rPr lang="en-US"/>
              <a:t>Little – less – least</a:t>
            </a:r>
            <a:endParaRPr/>
          </a:p>
          <a:p>
            <a:pPr indent="-285750" lvl="1" marL="742950" rtl="0" algn="l">
              <a:spcBef>
                <a:spcPts val="1000"/>
              </a:spcBef>
              <a:spcAft>
                <a:spcPts val="0"/>
              </a:spcAft>
              <a:buSzPts val="1280"/>
              <a:buChar char="►"/>
            </a:pPr>
            <a:r>
              <a:rPr lang="en-US"/>
              <a:t>Many – more – most</a:t>
            </a:r>
            <a:endParaRPr/>
          </a:p>
          <a:p>
            <a:pPr indent="-204469" lvl="1" marL="742950" rtl="0" algn="l">
              <a:spcBef>
                <a:spcPts val="1000"/>
              </a:spcBef>
              <a:spcAft>
                <a:spcPts val="0"/>
              </a:spcAft>
              <a:buSzPts val="1280"/>
              <a:buNone/>
            </a:pPr>
            <a:r>
              <a:t/>
            </a:r>
            <a:endParaRPr/>
          </a:p>
          <a:p>
            <a:pPr indent="-342900" lvl="0" marL="342900" rtl="0" algn="l">
              <a:spcBef>
                <a:spcPts val="1000"/>
              </a:spcBef>
              <a:spcAft>
                <a:spcPts val="0"/>
              </a:spcAft>
              <a:buSzPts val="1440"/>
              <a:buChar char="►"/>
            </a:pPr>
            <a:r>
              <a:rPr lang="en-US"/>
              <a:t>When you’re uncertain whether a word follows the pattern or is an exception / irregular, sound it out and hope for the best.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6"/>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Vocabulary - List 3</a:t>
            </a:r>
            <a:endParaRPr/>
          </a:p>
        </p:txBody>
      </p:sp>
      <p:sp>
        <p:nvSpPr>
          <p:cNvPr id="174" name="Google Shape;174;p6"/>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US"/>
              <a:t>Your vocabulary words for the week are as follows.  Complete the practice problems as part of today’s exercises, but know that you will need to study these words on your own to be fully prepared for the vocabulary section of this week’s quiz.</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7"/>
          <p:cNvSpPr txBox="1"/>
          <p:nvPr>
            <p:ph type="title"/>
          </p:nvPr>
        </p:nvSpPr>
        <p:spPr>
          <a:xfrm>
            <a:off x="457200" y="0"/>
            <a:ext cx="8229600" cy="11430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Vocabulary List 3 – Words 1-5</a:t>
            </a:r>
            <a:endParaRPr/>
          </a:p>
        </p:txBody>
      </p:sp>
      <p:sp>
        <p:nvSpPr>
          <p:cNvPr id="180" name="Google Shape;180;p7"/>
          <p:cNvSpPr txBox="1"/>
          <p:nvPr>
            <p:ph idx="1" type="body"/>
          </p:nvPr>
        </p:nvSpPr>
        <p:spPr>
          <a:xfrm>
            <a:off x="0" y="1143000"/>
            <a:ext cx="9144000" cy="5715000"/>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SzPts val="900"/>
              <a:buNone/>
            </a:pPr>
            <a:r>
              <a:rPr lang="en-US" sz="1125"/>
              <a:t>1.	Blench – (Verb) – To shrink, flinch, quail.</a:t>
            </a:r>
            <a:endParaRPr/>
          </a:p>
          <a:p>
            <a:pPr indent="0" lvl="0" marL="0" rtl="0" algn="l">
              <a:lnSpc>
                <a:spcPct val="80000"/>
              </a:lnSpc>
              <a:spcBef>
                <a:spcPts val="1000"/>
              </a:spcBef>
              <a:spcAft>
                <a:spcPts val="0"/>
              </a:spcAft>
              <a:buSzPts val="900"/>
              <a:buNone/>
            </a:pPr>
            <a:r>
              <a:rPr lang="en-US" sz="1125"/>
              <a:t>Example – The coward </a:t>
            </a:r>
            <a:r>
              <a:rPr lang="en-US" sz="1125" u="sng"/>
              <a:t>blench</a:t>
            </a:r>
            <a:r>
              <a:rPr lang="en-US" sz="1125"/>
              <a:t>ed before the mighty dragon.</a:t>
            </a:r>
            <a:endParaRPr/>
          </a:p>
          <a:p>
            <a:pPr indent="0" lvl="0" marL="0" rtl="0" algn="l">
              <a:lnSpc>
                <a:spcPct val="80000"/>
              </a:lnSpc>
              <a:spcBef>
                <a:spcPts val="1000"/>
              </a:spcBef>
              <a:spcAft>
                <a:spcPts val="0"/>
              </a:spcAft>
              <a:buSzPts val="900"/>
              <a:buNone/>
            </a:pPr>
            <a:r>
              <a:rPr lang="en-US" sz="1125"/>
              <a:t>Synonyms – Shrink, flinch, quail.		Antonyms – calm, face, steady.</a:t>
            </a:r>
            <a:endParaRPr/>
          </a:p>
          <a:p>
            <a:pPr indent="0" lvl="0" marL="0" rtl="0" algn="l">
              <a:lnSpc>
                <a:spcPct val="80000"/>
              </a:lnSpc>
              <a:spcBef>
                <a:spcPts val="1000"/>
              </a:spcBef>
              <a:spcAft>
                <a:spcPts val="0"/>
              </a:spcAft>
              <a:buSzPts val="900"/>
              <a:buNone/>
            </a:pPr>
            <a:r>
              <a:rPr lang="en-US" sz="1125"/>
              <a:t> </a:t>
            </a:r>
            <a:endParaRPr/>
          </a:p>
          <a:p>
            <a:pPr indent="0" lvl="0" marL="0" rtl="0" algn="l">
              <a:lnSpc>
                <a:spcPct val="80000"/>
              </a:lnSpc>
              <a:spcBef>
                <a:spcPts val="1000"/>
              </a:spcBef>
              <a:spcAft>
                <a:spcPts val="0"/>
              </a:spcAft>
              <a:buSzPts val="900"/>
              <a:buNone/>
            </a:pPr>
            <a:r>
              <a:rPr lang="en-US" sz="1125"/>
              <a:t>2.	Brandish – (Verb) – to shake or wave, as a weapon; flourish.</a:t>
            </a:r>
            <a:endParaRPr/>
          </a:p>
          <a:p>
            <a:pPr indent="0" lvl="0" marL="0" rtl="0" algn="l">
              <a:lnSpc>
                <a:spcPct val="80000"/>
              </a:lnSpc>
              <a:spcBef>
                <a:spcPts val="1000"/>
              </a:spcBef>
              <a:spcAft>
                <a:spcPts val="0"/>
              </a:spcAft>
              <a:buSzPts val="900"/>
              <a:buNone/>
            </a:pPr>
            <a:r>
              <a:rPr lang="en-US" sz="1125"/>
              <a:t>Example – He </a:t>
            </a:r>
            <a:r>
              <a:rPr lang="en-US" sz="1125" u="sng"/>
              <a:t>brandish</a:t>
            </a:r>
            <a:r>
              <a:rPr lang="en-US" sz="1125"/>
              <a:t>ed his sword as he rode into battle.</a:t>
            </a:r>
            <a:endParaRPr/>
          </a:p>
          <a:p>
            <a:pPr indent="0" lvl="0" marL="0" rtl="0" algn="l">
              <a:lnSpc>
                <a:spcPct val="80000"/>
              </a:lnSpc>
              <a:spcBef>
                <a:spcPts val="1000"/>
              </a:spcBef>
              <a:spcAft>
                <a:spcPts val="0"/>
              </a:spcAft>
              <a:buSzPts val="900"/>
              <a:buNone/>
            </a:pPr>
            <a:r>
              <a:rPr lang="en-US" sz="1125"/>
              <a:t>Synonyms – wield, flourish, wave.		Antonyms – Abandon, conceal, hide.</a:t>
            </a:r>
            <a:endParaRPr/>
          </a:p>
          <a:p>
            <a:pPr indent="0" lvl="0" marL="0" rtl="0" algn="l">
              <a:lnSpc>
                <a:spcPct val="80000"/>
              </a:lnSpc>
              <a:spcBef>
                <a:spcPts val="1000"/>
              </a:spcBef>
              <a:spcAft>
                <a:spcPts val="0"/>
              </a:spcAft>
              <a:buSzPts val="900"/>
              <a:buNone/>
            </a:pPr>
            <a:r>
              <a:rPr lang="en-US" sz="1125"/>
              <a:t> </a:t>
            </a:r>
            <a:endParaRPr/>
          </a:p>
          <a:p>
            <a:pPr indent="0" lvl="0" marL="0" rtl="0" algn="l">
              <a:lnSpc>
                <a:spcPct val="80000"/>
              </a:lnSpc>
              <a:spcBef>
                <a:spcPts val="1000"/>
              </a:spcBef>
              <a:spcAft>
                <a:spcPts val="0"/>
              </a:spcAft>
              <a:buSzPts val="900"/>
              <a:buNone/>
            </a:pPr>
            <a:r>
              <a:rPr lang="en-US" sz="1125"/>
              <a:t>3.	Dauntless – (Adjective) – Not to be intimidated; fearless; intrepid; bold.</a:t>
            </a:r>
            <a:endParaRPr/>
          </a:p>
          <a:p>
            <a:pPr indent="0" lvl="0" marL="0" rtl="0" algn="l">
              <a:lnSpc>
                <a:spcPct val="80000"/>
              </a:lnSpc>
              <a:spcBef>
                <a:spcPts val="1000"/>
              </a:spcBef>
              <a:spcAft>
                <a:spcPts val="0"/>
              </a:spcAft>
              <a:buSzPts val="900"/>
              <a:buNone/>
            </a:pPr>
            <a:r>
              <a:rPr lang="en-US" sz="1125"/>
              <a:t>Example – The </a:t>
            </a:r>
            <a:r>
              <a:rPr lang="en-US" sz="1125" u="sng"/>
              <a:t>dauntless</a:t>
            </a:r>
            <a:r>
              <a:rPr lang="en-US" sz="1125"/>
              <a:t> adventurer walked onward into the zombie-filled tomb.</a:t>
            </a:r>
            <a:endParaRPr/>
          </a:p>
          <a:p>
            <a:pPr indent="0" lvl="0" marL="0" rtl="0" algn="l">
              <a:lnSpc>
                <a:spcPct val="80000"/>
              </a:lnSpc>
              <a:spcBef>
                <a:spcPts val="1000"/>
              </a:spcBef>
              <a:spcAft>
                <a:spcPts val="0"/>
              </a:spcAft>
              <a:buSzPts val="900"/>
              <a:buNone/>
            </a:pPr>
            <a:r>
              <a:rPr lang="en-US" sz="1125"/>
              <a:t>Synonyms – fearless, intrepid, bold.		Antonyms – Afraid, fearful, disheartened.</a:t>
            </a:r>
            <a:endParaRPr/>
          </a:p>
          <a:p>
            <a:pPr indent="0" lvl="0" marL="0" rtl="0" algn="l">
              <a:lnSpc>
                <a:spcPct val="80000"/>
              </a:lnSpc>
              <a:spcBef>
                <a:spcPts val="1000"/>
              </a:spcBef>
              <a:spcAft>
                <a:spcPts val="0"/>
              </a:spcAft>
              <a:buSzPts val="900"/>
              <a:buNone/>
            </a:pPr>
            <a:r>
              <a:rPr lang="en-US" sz="1125"/>
              <a:t> </a:t>
            </a:r>
            <a:endParaRPr/>
          </a:p>
          <a:p>
            <a:pPr indent="0" lvl="0" marL="0" rtl="0" algn="l">
              <a:lnSpc>
                <a:spcPct val="80000"/>
              </a:lnSpc>
              <a:spcBef>
                <a:spcPts val="1000"/>
              </a:spcBef>
              <a:spcAft>
                <a:spcPts val="0"/>
              </a:spcAft>
              <a:buSzPts val="900"/>
              <a:buNone/>
            </a:pPr>
            <a:r>
              <a:rPr lang="en-US" sz="1125"/>
              <a:t>4.	Falchion – (Noun) - a broad sword having a convex edge curving sharply to the point; a generic term for any sword.</a:t>
            </a:r>
            <a:endParaRPr/>
          </a:p>
          <a:p>
            <a:pPr indent="0" lvl="0" marL="0" rtl="0" algn="l">
              <a:lnSpc>
                <a:spcPct val="80000"/>
              </a:lnSpc>
              <a:spcBef>
                <a:spcPts val="1000"/>
              </a:spcBef>
              <a:spcAft>
                <a:spcPts val="0"/>
              </a:spcAft>
              <a:buSzPts val="900"/>
              <a:buNone/>
            </a:pPr>
            <a:r>
              <a:rPr lang="en-US" sz="1125"/>
              <a:t>Example – Joe-Bob the Mighty swung his </a:t>
            </a:r>
            <a:r>
              <a:rPr lang="en-US" sz="1125" u="sng"/>
              <a:t>falchion</a:t>
            </a:r>
            <a:r>
              <a:rPr lang="en-US" sz="1125"/>
              <a:t> at the sea serpent, cleaving it in two.</a:t>
            </a:r>
            <a:endParaRPr/>
          </a:p>
          <a:p>
            <a:pPr indent="0" lvl="0" marL="0" rtl="0" algn="l">
              <a:lnSpc>
                <a:spcPct val="80000"/>
              </a:lnSpc>
              <a:spcBef>
                <a:spcPts val="1000"/>
              </a:spcBef>
              <a:spcAft>
                <a:spcPts val="0"/>
              </a:spcAft>
              <a:buSzPts val="900"/>
              <a:buNone/>
            </a:pPr>
            <a:r>
              <a:rPr lang="en-US" sz="1125"/>
              <a:t>Synonyms – sword, blade.			Antonyms – N/A</a:t>
            </a:r>
            <a:endParaRPr/>
          </a:p>
          <a:p>
            <a:pPr indent="0" lvl="0" marL="0" rtl="0" algn="l">
              <a:lnSpc>
                <a:spcPct val="80000"/>
              </a:lnSpc>
              <a:spcBef>
                <a:spcPts val="1000"/>
              </a:spcBef>
              <a:spcAft>
                <a:spcPts val="0"/>
              </a:spcAft>
              <a:buSzPts val="900"/>
              <a:buNone/>
            </a:pPr>
            <a:r>
              <a:rPr lang="en-US" sz="1125"/>
              <a:t> </a:t>
            </a:r>
            <a:endParaRPr/>
          </a:p>
          <a:p>
            <a:pPr indent="0" lvl="0" marL="0" rtl="0" algn="l">
              <a:lnSpc>
                <a:spcPct val="80000"/>
              </a:lnSpc>
              <a:spcBef>
                <a:spcPts val="1000"/>
              </a:spcBef>
              <a:spcAft>
                <a:spcPts val="0"/>
              </a:spcAft>
              <a:buSzPts val="900"/>
              <a:buNone/>
            </a:pPr>
            <a:r>
              <a:rPr lang="en-US" sz="1125"/>
              <a:t>5.	Forlorn – (Adjective) – desolate or dreary; unhappy or miserable, as in feeling, condition, or appearance.</a:t>
            </a:r>
            <a:endParaRPr/>
          </a:p>
          <a:p>
            <a:pPr indent="0" lvl="0" marL="0" rtl="0" algn="l">
              <a:lnSpc>
                <a:spcPct val="80000"/>
              </a:lnSpc>
              <a:spcBef>
                <a:spcPts val="1000"/>
              </a:spcBef>
              <a:spcAft>
                <a:spcPts val="0"/>
              </a:spcAft>
              <a:buSzPts val="900"/>
              <a:buNone/>
            </a:pPr>
            <a:r>
              <a:rPr lang="en-US" sz="1125"/>
              <a:t>Example – After the battle was over, the warrior became </a:t>
            </a:r>
            <a:r>
              <a:rPr lang="en-US" sz="1125" u="sng"/>
              <a:t>forlorn</a:t>
            </a:r>
            <a:r>
              <a:rPr lang="en-US" sz="1125"/>
              <a:t>, as he realized all his companions were dead.</a:t>
            </a:r>
            <a:endParaRPr/>
          </a:p>
          <a:p>
            <a:pPr indent="0" lvl="0" marL="0" rtl="0" algn="l">
              <a:lnSpc>
                <a:spcPct val="80000"/>
              </a:lnSpc>
              <a:spcBef>
                <a:spcPts val="1000"/>
              </a:spcBef>
              <a:spcAft>
                <a:spcPts val="0"/>
              </a:spcAft>
              <a:buSzPts val="900"/>
              <a:buNone/>
            </a:pPr>
            <a:r>
              <a:rPr lang="en-US" sz="1125"/>
              <a:t>Synonyms – dreary, unhappy, miserable.	Antonyms – cheerful, elated, happy, hopeful.</a:t>
            </a:r>
            <a:endParaRPr/>
          </a:p>
          <a:p>
            <a:pPr indent="0" lvl="0" marL="0" rtl="0" algn="l">
              <a:lnSpc>
                <a:spcPct val="80000"/>
              </a:lnSpc>
              <a:spcBef>
                <a:spcPts val="1000"/>
              </a:spcBef>
              <a:spcAft>
                <a:spcPts val="0"/>
              </a:spcAft>
              <a:buSzPts val="900"/>
              <a:buNone/>
            </a:pPr>
            <a:r>
              <a:rPr lang="en-US" sz="1125"/>
              <a:t> </a:t>
            </a:r>
            <a:endParaRPr sz="1125"/>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8"/>
          <p:cNvSpPr txBox="1"/>
          <p:nvPr>
            <p:ph type="title"/>
          </p:nvPr>
        </p:nvSpPr>
        <p:spPr>
          <a:xfrm>
            <a:off x="457200" y="0"/>
            <a:ext cx="8229600" cy="11430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Vocabulary List 3 – Words 6-10</a:t>
            </a:r>
            <a:endParaRPr/>
          </a:p>
        </p:txBody>
      </p:sp>
      <p:sp>
        <p:nvSpPr>
          <p:cNvPr id="186" name="Google Shape;186;p8"/>
          <p:cNvSpPr txBox="1"/>
          <p:nvPr>
            <p:ph idx="1" type="body"/>
          </p:nvPr>
        </p:nvSpPr>
        <p:spPr>
          <a:xfrm>
            <a:off x="0" y="1143000"/>
            <a:ext cx="9144000" cy="5715000"/>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SzPts val="1116"/>
              <a:buNone/>
            </a:pPr>
            <a:r>
              <a:rPr lang="en-US" sz="1395"/>
              <a:t>6.	Fray – (Noun) – a fight, battle, or skirmish.</a:t>
            </a:r>
            <a:endParaRPr/>
          </a:p>
          <a:p>
            <a:pPr indent="0" lvl="0" marL="0" rtl="0" algn="l">
              <a:lnSpc>
                <a:spcPct val="80000"/>
              </a:lnSpc>
              <a:spcBef>
                <a:spcPts val="1000"/>
              </a:spcBef>
              <a:spcAft>
                <a:spcPts val="0"/>
              </a:spcAft>
              <a:buSzPts val="1116"/>
              <a:buNone/>
            </a:pPr>
            <a:r>
              <a:rPr lang="en-US" sz="1395"/>
              <a:t>Example – The onlookers saw Joe-Bob battling Gilbert Goober and decided to stay out of the </a:t>
            </a:r>
            <a:r>
              <a:rPr lang="en-US" sz="1395" u="sng"/>
              <a:t>fray</a:t>
            </a:r>
            <a:r>
              <a:rPr lang="en-US" sz="1395"/>
              <a:t>.</a:t>
            </a:r>
            <a:endParaRPr/>
          </a:p>
          <a:p>
            <a:pPr indent="0" lvl="0" marL="0" rtl="0" algn="l">
              <a:lnSpc>
                <a:spcPct val="80000"/>
              </a:lnSpc>
              <a:spcBef>
                <a:spcPts val="1000"/>
              </a:spcBef>
              <a:spcAft>
                <a:spcPts val="0"/>
              </a:spcAft>
              <a:buSzPts val="1116"/>
              <a:buNone/>
            </a:pPr>
            <a:r>
              <a:rPr lang="en-US" sz="1395"/>
              <a:t>Synonyms – fight, battle, skirmish.		Antonyms – Peace, accord, agreement, truce.</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7.	Grapple – (Verb) – to hold or make fast to something; to seize in a firm grip.</a:t>
            </a:r>
            <a:endParaRPr/>
          </a:p>
          <a:p>
            <a:pPr indent="0" lvl="0" marL="0" rtl="0" algn="l">
              <a:lnSpc>
                <a:spcPct val="80000"/>
              </a:lnSpc>
              <a:spcBef>
                <a:spcPts val="1000"/>
              </a:spcBef>
              <a:spcAft>
                <a:spcPts val="0"/>
              </a:spcAft>
              <a:buSzPts val="1116"/>
              <a:buNone/>
            </a:pPr>
            <a:r>
              <a:rPr lang="en-US" sz="1395"/>
              <a:t>Example – The warrior </a:t>
            </a:r>
            <a:r>
              <a:rPr lang="en-US" sz="1395" u="sng"/>
              <a:t>grapple</a:t>
            </a:r>
            <a:r>
              <a:rPr lang="en-US" sz="1395"/>
              <a:t>d with the monster, holding it and pushing it off the cliff.</a:t>
            </a:r>
            <a:endParaRPr/>
          </a:p>
          <a:p>
            <a:pPr indent="0" lvl="0" marL="0" rtl="0" algn="l">
              <a:lnSpc>
                <a:spcPct val="80000"/>
              </a:lnSpc>
              <a:spcBef>
                <a:spcPts val="1000"/>
              </a:spcBef>
              <a:spcAft>
                <a:spcPts val="0"/>
              </a:spcAft>
              <a:buSzPts val="1116"/>
              <a:buNone/>
            </a:pPr>
            <a:r>
              <a:rPr lang="en-US" sz="1395"/>
              <a:t>Synonyms – Hold, grip, seize.		Antonym – Let go, release, loose.</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8.	Guerdon – (Noun) – A reward, recompense, or requital.</a:t>
            </a:r>
            <a:endParaRPr/>
          </a:p>
          <a:p>
            <a:pPr indent="0" lvl="0" marL="0" rtl="0" algn="l">
              <a:lnSpc>
                <a:spcPct val="80000"/>
              </a:lnSpc>
              <a:spcBef>
                <a:spcPts val="1000"/>
              </a:spcBef>
              <a:spcAft>
                <a:spcPts val="0"/>
              </a:spcAft>
              <a:buSzPts val="1116"/>
              <a:buNone/>
            </a:pPr>
            <a:r>
              <a:rPr lang="en-US" sz="1395"/>
              <a:t>Example – After killing the beast, the hero received a mountain of gold as a </a:t>
            </a:r>
            <a:r>
              <a:rPr lang="en-US" sz="1395" u="sng"/>
              <a:t>guerdon</a:t>
            </a:r>
            <a:r>
              <a:rPr lang="en-US" sz="1395"/>
              <a:t>.</a:t>
            </a:r>
            <a:endParaRPr/>
          </a:p>
          <a:p>
            <a:pPr indent="0" lvl="0" marL="0" rtl="0" algn="l">
              <a:lnSpc>
                <a:spcPct val="80000"/>
              </a:lnSpc>
              <a:spcBef>
                <a:spcPts val="1000"/>
              </a:spcBef>
              <a:spcAft>
                <a:spcPts val="0"/>
              </a:spcAft>
              <a:buSzPts val="1116"/>
              <a:buNone/>
            </a:pPr>
            <a:r>
              <a:rPr lang="en-US" sz="1395"/>
              <a:t>Synonyms – reward, recompense, requital.	Antonym – N/A</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9.	Haste – (Noun) – Swiftness of motion; speed; celerity; a hurry or rush.</a:t>
            </a:r>
            <a:endParaRPr/>
          </a:p>
          <a:p>
            <a:pPr indent="0" lvl="0" marL="0" rtl="0" algn="l">
              <a:lnSpc>
                <a:spcPct val="80000"/>
              </a:lnSpc>
              <a:spcBef>
                <a:spcPts val="1000"/>
              </a:spcBef>
              <a:spcAft>
                <a:spcPts val="0"/>
              </a:spcAft>
              <a:buSzPts val="1116"/>
              <a:buNone/>
            </a:pPr>
            <a:r>
              <a:rPr lang="en-US" sz="1395"/>
              <a:t>Example – As Anna-Jo had only five minutes left to get to work, she moved with great </a:t>
            </a:r>
            <a:r>
              <a:rPr lang="en-US" sz="1395" u="sng"/>
              <a:t>haste</a:t>
            </a:r>
            <a:r>
              <a:rPr lang="en-US" sz="1395"/>
              <a:t>.</a:t>
            </a:r>
            <a:endParaRPr/>
          </a:p>
          <a:p>
            <a:pPr indent="0" lvl="0" marL="0" rtl="0" algn="l">
              <a:lnSpc>
                <a:spcPct val="80000"/>
              </a:lnSpc>
              <a:spcBef>
                <a:spcPts val="1000"/>
              </a:spcBef>
              <a:spcAft>
                <a:spcPts val="0"/>
              </a:spcAft>
              <a:buSzPts val="1116"/>
              <a:buNone/>
            </a:pPr>
            <a:r>
              <a:rPr lang="en-US" sz="1395"/>
              <a:t>Synonyms – Speed, celerity, hurry.		Antonyms – Slowness, delay, linger.</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10.	Largess – (Noun) – generous bestowal of gifts or money.</a:t>
            </a:r>
            <a:endParaRPr/>
          </a:p>
          <a:p>
            <a:pPr indent="0" lvl="0" marL="0" rtl="0" algn="l">
              <a:lnSpc>
                <a:spcPct val="80000"/>
              </a:lnSpc>
              <a:spcBef>
                <a:spcPts val="1000"/>
              </a:spcBef>
              <a:spcAft>
                <a:spcPts val="0"/>
              </a:spcAft>
              <a:buSzPts val="1116"/>
              <a:buNone/>
            </a:pPr>
            <a:r>
              <a:rPr lang="en-US" sz="1395"/>
              <a:t>Example – The king showed great largess when he gave his own gold to his people.</a:t>
            </a:r>
            <a:endParaRPr/>
          </a:p>
          <a:p>
            <a:pPr indent="0" lvl="0" marL="0" rtl="0" algn="l">
              <a:lnSpc>
                <a:spcPct val="80000"/>
              </a:lnSpc>
              <a:spcBef>
                <a:spcPts val="1000"/>
              </a:spcBef>
              <a:spcAft>
                <a:spcPts val="0"/>
              </a:spcAft>
              <a:buSzPts val="1116"/>
              <a:buNone/>
            </a:pPr>
            <a:r>
              <a:rPr lang="en-US" sz="1395"/>
              <a:t>Synonyms – generosity, altruism, benevolence.	Antonyms – Stinginess, greed.</a:t>
            </a:r>
            <a:endParaRPr sz="1395"/>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9"/>
          <p:cNvSpPr txBox="1"/>
          <p:nvPr>
            <p:ph type="title"/>
          </p:nvPr>
        </p:nvSpPr>
        <p:spPr>
          <a:xfrm>
            <a:off x="457200" y="0"/>
            <a:ext cx="8229600" cy="11430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Vocabulary List 3 – Words 11-15</a:t>
            </a:r>
            <a:endParaRPr/>
          </a:p>
        </p:txBody>
      </p:sp>
      <p:sp>
        <p:nvSpPr>
          <p:cNvPr id="192" name="Google Shape;192;p9"/>
          <p:cNvSpPr txBox="1"/>
          <p:nvPr>
            <p:ph idx="1" type="body"/>
          </p:nvPr>
        </p:nvSpPr>
        <p:spPr>
          <a:xfrm>
            <a:off x="0" y="1143000"/>
            <a:ext cx="9144000" cy="5715000"/>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SzPts val="1008"/>
              <a:buNone/>
            </a:pPr>
            <a:r>
              <a:rPr lang="en-US" sz="1260"/>
              <a:t>11.	Laud – (Verb) – to praise or extol.</a:t>
            </a:r>
            <a:endParaRPr/>
          </a:p>
          <a:p>
            <a:pPr indent="0" lvl="0" marL="0" rtl="0" algn="l">
              <a:lnSpc>
                <a:spcPct val="80000"/>
              </a:lnSpc>
              <a:spcBef>
                <a:spcPts val="1000"/>
              </a:spcBef>
              <a:spcAft>
                <a:spcPts val="0"/>
              </a:spcAft>
              <a:buSzPts val="1008"/>
              <a:buNone/>
            </a:pPr>
            <a:r>
              <a:rPr lang="en-US" sz="1260"/>
              <a:t>Example – The people </a:t>
            </a:r>
            <a:r>
              <a:rPr lang="en-US" sz="1260" u="sng"/>
              <a:t>lauded</a:t>
            </a:r>
            <a:r>
              <a:rPr lang="en-US" sz="1260"/>
              <a:t> the hero for rescuing them from the trolls.</a:t>
            </a:r>
            <a:endParaRPr/>
          </a:p>
          <a:p>
            <a:pPr indent="0" lvl="0" marL="0" rtl="0" algn="l">
              <a:lnSpc>
                <a:spcPct val="80000"/>
              </a:lnSpc>
              <a:spcBef>
                <a:spcPts val="1000"/>
              </a:spcBef>
              <a:spcAft>
                <a:spcPts val="0"/>
              </a:spcAft>
              <a:buSzPts val="1008"/>
              <a:buNone/>
            </a:pPr>
            <a:r>
              <a:rPr lang="en-US" sz="1260"/>
              <a:t>Synonyms – praise, extol.			Antonyms – insult, discourage, disparage.</a:t>
            </a:r>
            <a:endParaRPr/>
          </a:p>
          <a:p>
            <a:pPr indent="0" lvl="0" marL="0" rtl="0" algn="l">
              <a:lnSpc>
                <a:spcPct val="80000"/>
              </a:lnSpc>
              <a:spcBef>
                <a:spcPts val="1000"/>
              </a:spcBef>
              <a:spcAft>
                <a:spcPts val="0"/>
              </a:spcAft>
              <a:buSzPts val="1008"/>
              <a:buNone/>
            </a:pPr>
            <a:r>
              <a:rPr lang="en-US" sz="1260"/>
              <a:t> </a:t>
            </a:r>
            <a:endParaRPr/>
          </a:p>
          <a:p>
            <a:pPr indent="0" lvl="0" marL="0" rtl="0" algn="l">
              <a:lnSpc>
                <a:spcPct val="80000"/>
              </a:lnSpc>
              <a:spcBef>
                <a:spcPts val="1000"/>
              </a:spcBef>
              <a:spcAft>
                <a:spcPts val="0"/>
              </a:spcAft>
              <a:buSzPts val="1008"/>
              <a:buNone/>
            </a:pPr>
            <a:r>
              <a:rPr lang="en-US" sz="1260"/>
              <a:t>12.	Odious – (Adjective) – deserving or causing hatred; hateful; detestable.</a:t>
            </a:r>
            <a:endParaRPr/>
          </a:p>
          <a:p>
            <a:pPr indent="0" lvl="0" marL="0" rtl="0" algn="l">
              <a:lnSpc>
                <a:spcPct val="80000"/>
              </a:lnSpc>
              <a:spcBef>
                <a:spcPts val="1000"/>
              </a:spcBef>
              <a:spcAft>
                <a:spcPts val="0"/>
              </a:spcAft>
              <a:buSzPts val="1008"/>
              <a:buNone/>
            </a:pPr>
            <a:r>
              <a:rPr lang="en-US" sz="1260"/>
              <a:t>Example – The beast – covered in tentacles, slime, and teeth – looked so odious that most stayed far away.</a:t>
            </a:r>
            <a:endParaRPr/>
          </a:p>
          <a:p>
            <a:pPr indent="0" lvl="0" marL="0" rtl="0" algn="l">
              <a:lnSpc>
                <a:spcPct val="80000"/>
              </a:lnSpc>
              <a:spcBef>
                <a:spcPts val="1000"/>
              </a:spcBef>
              <a:spcAft>
                <a:spcPts val="0"/>
              </a:spcAft>
              <a:buSzPts val="1008"/>
              <a:buNone/>
            </a:pPr>
            <a:r>
              <a:rPr lang="en-US" sz="1260"/>
              <a:t>Synonyms – hateful, detestable, loathsome.	Antonyms – attractive, likable, nice, pleasant.</a:t>
            </a:r>
            <a:endParaRPr/>
          </a:p>
          <a:p>
            <a:pPr indent="0" lvl="0" marL="0" rtl="0" algn="l">
              <a:lnSpc>
                <a:spcPct val="80000"/>
              </a:lnSpc>
              <a:spcBef>
                <a:spcPts val="1000"/>
              </a:spcBef>
              <a:spcAft>
                <a:spcPts val="0"/>
              </a:spcAft>
              <a:buSzPts val="1008"/>
              <a:buNone/>
            </a:pPr>
            <a:r>
              <a:rPr lang="en-US" sz="1260"/>
              <a:t> </a:t>
            </a:r>
            <a:endParaRPr/>
          </a:p>
          <a:p>
            <a:pPr indent="0" lvl="0" marL="0" rtl="0" algn="l">
              <a:lnSpc>
                <a:spcPct val="80000"/>
              </a:lnSpc>
              <a:spcBef>
                <a:spcPts val="1000"/>
              </a:spcBef>
              <a:spcAft>
                <a:spcPts val="0"/>
              </a:spcAft>
              <a:buSzPts val="1008"/>
              <a:buNone/>
            </a:pPr>
            <a:r>
              <a:rPr lang="en-US" sz="1260"/>
              <a:t>13.	Sage – (Noun) – A profoundly wise person.  (Adjective) – wise, judicious, or prudent.</a:t>
            </a:r>
            <a:endParaRPr/>
          </a:p>
          <a:p>
            <a:pPr indent="0" lvl="0" marL="0" rtl="0" algn="l">
              <a:lnSpc>
                <a:spcPct val="80000"/>
              </a:lnSpc>
              <a:spcBef>
                <a:spcPts val="1000"/>
              </a:spcBef>
              <a:spcAft>
                <a:spcPts val="0"/>
              </a:spcAft>
              <a:buSzPts val="1008"/>
              <a:buNone/>
            </a:pPr>
            <a:r>
              <a:rPr lang="en-US" sz="1260"/>
              <a:t>Example – The </a:t>
            </a:r>
            <a:r>
              <a:rPr lang="en-US" sz="1260" u="sng"/>
              <a:t>sage</a:t>
            </a:r>
            <a:r>
              <a:rPr lang="en-US" sz="1260"/>
              <a:t> gave the man good advice.  The advice he gave them was very </a:t>
            </a:r>
            <a:r>
              <a:rPr lang="en-US" sz="1260" u="sng"/>
              <a:t>sage</a:t>
            </a:r>
            <a:r>
              <a:rPr lang="en-US" sz="1260"/>
              <a:t>.</a:t>
            </a:r>
            <a:endParaRPr/>
          </a:p>
          <a:p>
            <a:pPr indent="0" lvl="0" marL="0" rtl="0" algn="l">
              <a:lnSpc>
                <a:spcPct val="80000"/>
              </a:lnSpc>
              <a:spcBef>
                <a:spcPts val="1000"/>
              </a:spcBef>
              <a:spcAft>
                <a:spcPts val="0"/>
              </a:spcAft>
              <a:buSzPts val="1008"/>
              <a:buNone/>
            </a:pPr>
            <a:r>
              <a:rPr lang="en-US" sz="1260"/>
              <a:t>Synonyms – wisdom, prudence; wise, judicious, or prudent.		Antonyms – unwise, foolish.</a:t>
            </a:r>
            <a:endParaRPr/>
          </a:p>
          <a:p>
            <a:pPr indent="0" lvl="0" marL="0" rtl="0" algn="l">
              <a:lnSpc>
                <a:spcPct val="80000"/>
              </a:lnSpc>
              <a:spcBef>
                <a:spcPts val="1000"/>
              </a:spcBef>
              <a:spcAft>
                <a:spcPts val="0"/>
              </a:spcAft>
              <a:buSzPts val="1008"/>
              <a:buNone/>
            </a:pPr>
            <a:r>
              <a:rPr lang="en-US" sz="1260"/>
              <a:t> </a:t>
            </a:r>
            <a:endParaRPr/>
          </a:p>
          <a:p>
            <a:pPr indent="0" lvl="0" marL="0" rtl="0" algn="l">
              <a:lnSpc>
                <a:spcPct val="80000"/>
              </a:lnSpc>
              <a:spcBef>
                <a:spcPts val="1000"/>
              </a:spcBef>
              <a:spcAft>
                <a:spcPts val="0"/>
              </a:spcAft>
              <a:buSzPts val="1008"/>
              <a:buNone/>
            </a:pPr>
            <a:r>
              <a:rPr lang="en-US" sz="1260"/>
              <a:t>14.	Sprite – (Noun) – an elf, fairy, or goblin.</a:t>
            </a:r>
            <a:endParaRPr/>
          </a:p>
          <a:p>
            <a:pPr indent="0" lvl="0" marL="0" rtl="0" algn="l">
              <a:lnSpc>
                <a:spcPct val="80000"/>
              </a:lnSpc>
              <a:spcBef>
                <a:spcPts val="1000"/>
              </a:spcBef>
              <a:spcAft>
                <a:spcPts val="0"/>
              </a:spcAft>
              <a:buSzPts val="1008"/>
              <a:buNone/>
            </a:pPr>
            <a:r>
              <a:rPr lang="en-US" sz="1260"/>
              <a:t>Example – Walking through the forest, the lady noticed sprites flitting around the leaves, like twinkling lights with wings.</a:t>
            </a:r>
            <a:endParaRPr/>
          </a:p>
          <a:p>
            <a:pPr indent="0" lvl="0" marL="0" rtl="0" algn="l">
              <a:lnSpc>
                <a:spcPct val="80000"/>
              </a:lnSpc>
              <a:spcBef>
                <a:spcPts val="1000"/>
              </a:spcBef>
              <a:spcAft>
                <a:spcPts val="0"/>
              </a:spcAft>
              <a:buSzPts val="1008"/>
              <a:buNone/>
            </a:pPr>
            <a:r>
              <a:rPr lang="en-US" sz="1260"/>
              <a:t>Synonyms – elf, fairy, goblin.			Antonyms – N/A</a:t>
            </a:r>
            <a:endParaRPr/>
          </a:p>
          <a:p>
            <a:pPr indent="0" lvl="0" marL="0" rtl="0" algn="l">
              <a:lnSpc>
                <a:spcPct val="80000"/>
              </a:lnSpc>
              <a:spcBef>
                <a:spcPts val="1000"/>
              </a:spcBef>
              <a:spcAft>
                <a:spcPts val="0"/>
              </a:spcAft>
              <a:buSzPts val="1008"/>
              <a:buNone/>
            </a:pPr>
            <a:r>
              <a:rPr lang="en-US" sz="1260"/>
              <a:t> </a:t>
            </a:r>
            <a:endParaRPr/>
          </a:p>
          <a:p>
            <a:pPr indent="0" lvl="0" marL="0" rtl="0" algn="l">
              <a:lnSpc>
                <a:spcPct val="80000"/>
              </a:lnSpc>
              <a:spcBef>
                <a:spcPts val="1000"/>
              </a:spcBef>
              <a:spcAft>
                <a:spcPts val="0"/>
              </a:spcAft>
              <a:buSzPts val="1008"/>
              <a:buNone/>
            </a:pPr>
            <a:r>
              <a:rPr lang="en-US" sz="1260"/>
              <a:t>15.	Throng – (Noun) - a multitude of people crowded or assembled together; crowd. </a:t>
            </a:r>
            <a:endParaRPr/>
          </a:p>
          <a:p>
            <a:pPr indent="0" lvl="0" marL="0" rtl="0" algn="l">
              <a:lnSpc>
                <a:spcPct val="80000"/>
              </a:lnSpc>
              <a:spcBef>
                <a:spcPts val="1000"/>
              </a:spcBef>
              <a:spcAft>
                <a:spcPts val="0"/>
              </a:spcAft>
              <a:buSzPts val="1008"/>
              <a:buNone/>
            </a:pPr>
            <a:r>
              <a:rPr lang="en-US" sz="1260"/>
              <a:t>Example – Going to Wal-Mart on a Sunday to get his groceries, Mr. Valentine grew frustrated when a </a:t>
            </a:r>
            <a:r>
              <a:rPr lang="en-US" sz="1260" u="sng"/>
              <a:t>throng</a:t>
            </a:r>
            <a:r>
              <a:rPr lang="en-US" sz="1260"/>
              <a:t> of people surrounded each and every item he wanted to get on his very long list.</a:t>
            </a:r>
            <a:endParaRPr/>
          </a:p>
          <a:p>
            <a:pPr indent="0" lvl="0" marL="0" rtl="0" algn="l">
              <a:lnSpc>
                <a:spcPct val="80000"/>
              </a:lnSpc>
              <a:spcBef>
                <a:spcPts val="1000"/>
              </a:spcBef>
              <a:spcAft>
                <a:spcPts val="0"/>
              </a:spcAft>
              <a:buSzPts val="1008"/>
              <a:buNone/>
            </a:pPr>
            <a:r>
              <a:rPr lang="en-US" sz="1260"/>
              <a:t>Synonyms – crowd, swarm, flock.		Antonyms – N/A</a:t>
            </a:r>
            <a:endParaRPr sz="1260"/>
          </a:p>
        </p:txBody>
      </p:sp>
    </p:spTree>
  </p:cSld>
  <p:clrMapOvr>
    <a:masterClrMapping/>
  </p:clrMapOvr>
</p:sld>
</file>

<file path=ppt/theme/theme1.xml><?xml version="1.0" encoding="utf-8"?>
<a:theme xmlns:a="http://schemas.openxmlformats.org/drawingml/2006/main" xmlns:r="http://schemas.openxmlformats.org/officeDocument/2006/relationships"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2006-08-16T00:00:00Z</dcterms:created>
  <dc:creator>Lenny Valentine</dc:creator>
</cp:coreProperties>
</file>