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76" r:id="rId3"/>
    <p:sldId id="292" r:id="rId4"/>
    <p:sldId id="293" r:id="rId5"/>
    <p:sldId id="294" r:id="rId6"/>
    <p:sldId id="268" r:id="rId7"/>
    <p:sldId id="269" r:id="rId8"/>
    <p:sldId id="270" r:id="rId9"/>
    <p:sldId id="271" r:id="rId10"/>
    <p:sldId id="272" r:id="rId11"/>
    <p:sldId id="282" r:id="rId12"/>
    <p:sldId id="295" r:id="rId13"/>
    <p:sldId id="296" r:id="rId14"/>
    <p:sldId id="29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09" d="100"/>
          <a:sy n="109" d="100"/>
        </p:scale>
        <p:origin x="190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5088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510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175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8333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428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36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446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9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189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771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9658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5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120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4618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4945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5703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9/3/2020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36400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1.3.4 </a:t>
            </a:r>
            <a:r>
              <a:rPr lang="en-US" dirty="0" smtClean="0"/>
              <a:t>- Lecture</a:t>
            </a:r>
            <a:endParaRPr lang="en-US" dirty="0"/>
          </a:p>
        </p:txBody>
      </p:sp>
      <p:sp>
        <p:nvSpPr>
          <p:cNvPr id="3" name="Subtitle 2"/>
          <p:cNvSpPr>
            <a:spLocks noGrp="1"/>
          </p:cNvSpPr>
          <p:nvPr>
            <p:ph type="subTitle" idx="1"/>
          </p:nvPr>
        </p:nvSpPr>
        <p:spPr/>
        <p:txBody>
          <a:bodyPr/>
          <a:lstStyle/>
          <a:p>
            <a:r>
              <a:rPr lang="en-US" dirty="0" smtClean="0"/>
              <a:t>Lessons for Unit 1, Week 3, Day </a:t>
            </a:r>
            <a:r>
              <a:rPr lang="en-US" dirty="0" smtClean="0"/>
              <a:t>4 </a:t>
            </a:r>
            <a:r>
              <a:rPr lang="en-US" dirty="0" smtClean="0"/>
              <a:t>or Mr. Valentine’s English Class</a:t>
            </a:r>
            <a:endParaRPr lang="en-US" dirty="0"/>
          </a:p>
        </p:txBody>
      </p:sp>
    </p:spTree>
    <p:extLst>
      <p:ext uri="{BB962C8B-B14F-4D97-AF65-F5344CB8AC3E}">
        <p14:creationId xmlns:p14="http://schemas.microsoft.com/office/powerpoint/2010/main" val="39842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320800"/>
          </a:xfrm>
        </p:spPr>
        <p:txBody>
          <a:bodyPr>
            <a:normAutofit/>
          </a:bodyPr>
          <a:lstStyle/>
          <a:p>
            <a:r>
              <a:rPr lang="en-US" dirty="0" smtClean="0"/>
              <a:t>Literature - Week 3 – Study Guide</a:t>
            </a:r>
            <a:endParaRPr lang="en-US" dirty="0"/>
          </a:p>
        </p:txBody>
      </p:sp>
      <p:sp>
        <p:nvSpPr>
          <p:cNvPr id="4" name="Rectangle 1"/>
          <p:cNvSpPr>
            <a:spLocks noGrp="1" noChangeArrowheads="1"/>
          </p:cNvSpPr>
          <p:nvPr>
            <p:ph idx="1"/>
          </p:nvPr>
        </p:nvSpPr>
        <p:spPr bwMode="auto">
          <a:xfrm>
            <a:off x="76200" y="1676400"/>
            <a:ext cx="9144000" cy="4442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dirty="0"/>
              <a:t>1.  What piece of Beowulf’s equipment survives the battle with Grendel’s Mother</a:t>
            </a:r>
            <a:r>
              <a:rPr lang="en-US" dirty="0" smtClean="0"/>
              <a:t>?</a:t>
            </a:r>
            <a:endParaRPr lang="en-US" dirty="0"/>
          </a:p>
          <a:p>
            <a:pPr marL="0" indent="0">
              <a:buNone/>
            </a:pPr>
            <a:r>
              <a:rPr lang="en-US" dirty="0"/>
              <a:t>2.  What trophy does he take from the battle with Grendel's Mother, and what does he not take</a:t>
            </a:r>
            <a:r>
              <a:rPr lang="en-US" dirty="0" smtClean="0"/>
              <a:t>?</a:t>
            </a:r>
            <a:r>
              <a:rPr lang="en-US" dirty="0"/>
              <a:t> </a:t>
            </a:r>
          </a:p>
          <a:p>
            <a:pPr marL="0" indent="0">
              <a:buNone/>
            </a:pPr>
            <a:r>
              <a:rPr lang="en-US" dirty="0"/>
              <a:t>3.  How does Beowulf change over the course of the three battles (Grendel, Mother, and Dragon</a:t>
            </a:r>
            <a:r>
              <a:rPr lang="en-US" dirty="0" smtClean="0"/>
              <a:t>)?</a:t>
            </a:r>
            <a:endParaRPr lang="en-US" dirty="0"/>
          </a:p>
          <a:p>
            <a:pPr marL="0" indent="0">
              <a:buNone/>
            </a:pPr>
            <a:r>
              <a:rPr lang="en-US" dirty="0"/>
              <a:t>4.  Who stands by Beowulf in his final battle with the dragon and gives a speech to the running thanes</a:t>
            </a:r>
            <a:r>
              <a:rPr lang="en-US" dirty="0" smtClean="0"/>
              <a:t>?</a:t>
            </a:r>
            <a:endParaRPr lang="en-US" dirty="0"/>
          </a:p>
          <a:p>
            <a:pPr marL="0" indent="0">
              <a:buNone/>
            </a:pPr>
            <a:r>
              <a:rPr lang="en-US" dirty="0"/>
              <a:t>5.  How does Beowulf die</a:t>
            </a:r>
            <a:r>
              <a:rPr lang="en-US" dirty="0" smtClean="0"/>
              <a:t>?</a:t>
            </a:r>
            <a:endParaRPr lang="en-US" dirty="0"/>
          </a:p>
          <a:p>
            <a:pPr marL="0" indent="0">
              <a:buNone/>
            </a:pPr>
            <a:r>
              <a:rPr lang="en-US" dirty="0"/>
              <a:t>6.  What are Beowulf’s last words and thoughts concerning</a:t>
            </a:r>
            <a:r>
              <a:rPr lang="en-US" dirty="0" smtClean="0"/>
              <a:t>?</a:t>
            </a:r>
            <a:endParaRPr lang="en-US" dirty="0"/>
          </a:p>
          <a:p>
            <a:pPr marL="0" indent="0">
              <a:buNone/>
            </a:pPr>
            <a:r>
              <a:rPr lang="en-US" dirty="0"/>
              <a:t>7.  What were the most important events in Beowulf’s life</a:t>
            </a:r>
            <a:r>
              <a:rPr lang="en-US" dirty="0" smtClean="0"/>
              <a:t>?</a:t>
            </a:r>
            <a:endParaRPr lang="en-US" dirty="0"/>
          </a:p>
          <a:p>
            <a:pPr marL="0" indent="0">
              <a:buNone/>
            </a:pPr>
            <a:r>
              <a:rPr lang="en-US" dirty="0"/>
              <a:t>8.  What are Beowulf’s last requests, and which ones are followed / not followed?</a:t>
            </a:r>
          </a:p>
          <a:p>
            <a:pPr marL="0" indent="0">
              <a:buNone/>
            </a:pPr>
            <a:endParaRPr lang="en-US" dirty="0"/>
          </a:p>
        </p:txBody>
      </p:sp>
    </p:spTree>
    <p:extLst>
      <p:ext uri="{BB962C8B-B14F-4D97-AF65-F5344CB8AC3E}">
        <p14:creationId xmlns:p14="http://schemas.microsoft.com/office/powerpoint/2010/main" val="4153197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 – Beowulf Reading</a:t>
            </a:r>
            <a:endParaRPr lang="en-US" dirty="0"/>
          </a:p>
        </p:txBody>
      </p:sp>
      <p:sp>
        <p:nvSpPr>
          <p:cNvPr id="3" name="Content Placeholder 2"/>
          <p:cNvSpPr>
            <a:spLocks noGrp="1"/>
          </p:cNvSpPr>
          <p:nvPr>
            <p:ph idx="1"/>
          </p:nvPr>
        </p:nvSpPr>
        <p:spPr/>
        <p:txBody>
          <a:bodyPr/>
          <a:lstStyle/>
          <a:p>
            <a:r>
              <a:rPr lang="en-US" dirty="0" smtClean="0"/>
              <a:t>Accompanying this slide-show today is a reading from Beowulf.  It is titled </a:t>
            </a:r>
            <a:r>
              <a:rPr lang="en-US" dirty="0" smtClean="0"/>
              <a:t>1.3.4 </a:t>
            </a:r>
            <a:r>
              <a:rPr lang="en-US" dirty="0" smtClean="0"/>
              <a:t>– Reading.  Use the study guide to assist you in taking notes on this particular reading.  Hunt for the answers as you go along.  Jot them down.  Also, be aware that you will not answer all the study guide questions in one day.  They are meant to span the entire week’s lecture and readings.  </a:t>
            </a:r>
          </a:p>
          <a:p>
            <a:r>
              <a:rPr lang="en-US" dirty="0" smtClean="0"/>
              <a:t>Each day’s “exercise” portion will ask about the study guide questions relevant to that day’s lecture and readings.  If it hasn’t asked one of them yet, you’ll likely see it on the next day’s exercises, or the day after that.</a:t>
            </a:r>
            <a:endParaRPr lang="en-US" dirty="0"/>
          </a:p>
        </p:txBody>
      </p:sp>
    </p:spTree>
    <p:extLst>
      <p:ext uri="{BB962C8B-B14F-4D97-AF65-F5344CB8AC3E}">
        <p14:creationId xmlns:p14="http://schemas.microsoft.com/office/powerpoint/2010/main" val="379521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Writing - Week 3 – Journal Reflections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Each week, we do a bit of grammar, vocabulary, literature, and writing.</a:t>
            </a:r>
          </a:p>
          <a:p>
            <a:r>
              <a:rPr lang="en-US" dirty="0" smtClean="0"/>
              <a:t>Each week, unless a major writing assignment is due (i.e. a paper or project), you will have a journal writing assignment.</a:t>
            </a:r>
          </a:p>
          <a:p>
            <a:r>
              <a:rPr lang="en-US" dirty="0" smtClean="0"/>
              <a:t>Journal assignments are short written responses in answer to a question, generally relating to that week’s readings / topics.</a:t>
            </a:r>
          </a:p>
          <a:p>
            <a:r>
              <a:rPr lang="en-US" dirty="0" smtClean="0"/>
              <a:t>Journals will not be graded as harshly or strictly as formal essays.  As long as you address the topic in a full paragraph (6 – 10 sentences) and submit the journal on time, you will receive full credit.  Feel free to write more than that, but bear in mind that I may only comment on the first 6 – 10 sentences for the sake of time.</a:t>
            </a:r>
          </a:p>
          <a:p>
            <a:r>
              <a:rPr lang="en-US" dirty="0" smtClean="0"/>
              <a:t>I might mark or comment on various things, but this is typically to help you improve for next time, and eventually, for the essays, where such things really count.</a:t>
            </a:r>
          </a:p>
        </p:txBody>
      </p:sp>
    </p:spTree>
    <p:extLst>
      <p:ext uri="{BB962C8B-B14F-4D97-AF65-F5344CB8AC3E}">
        <p14:creationId xmlns:p14="http://schemas.microsoft.com/office/powerpoint/2010/main" val="373167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for Week 3 – Journal Topics</a:t>
            </a:r>
            <a:endParaRPr lang="en-US" dirty="0"/>
          </a:p>
        </p:txBody>
      </p:sp>
      <p:sp>
        <p:nvSpPr>
          <p:cNvPr id="3" name="Content Placeholder 2"/>
          <p:cNvSpPr>
            <a:spLocks noGrp="1"/>
          </p:cNvSpPr>
          <p:nvPr>
            <p:ph idx="1"/>
          </p:nvPr>
        </p:nvSpPr>
        <p:spPr/>
        <p:txBody>
          <a:bodyPr>
            <a:normAutofit/>
          </a:bodyPr>
          <a:lstStyle/>
          <a:p>
            <a:r>
              <a:rPr lang="en-US" dirty="0" smtClean="0"/>
              <a:t>Option 1 – What are your thoughts on this week’s readings?</a:t>
            </a:r>
          </a:p>
          <a:p>
            <a:endParaRPr lang="en-US" dirty="0"/>
          </a:p>
          <a:p>
            <a:r>
              <a:rPr lang="en-US" dirty="0" smtClean="0"/>
              <a:t>Option 2 – Our readings comment on the endless cycle of vengeance.  What are your thoughts on revenge?</a:t>
            </a:r>
          </a:p>
          <a:p>
            <a:endParaRPr lang="en-US" dirty="0"/>
          </a:p>
          <a:p>
            <a:r>
              <a:rPr lang="en-US" dirty="0" smtClean="0"/>
              <a:t>Option 3 – We read stories from a wide variety of time periods in this class, from medieval to modern.  Which time period are you looking forward to the most, and why?</a:t>
            </a:r>
            <a:endParaRPr lang="en-US" dirty="0"/>
          </a:p>
        </p:txBody>
      </p:sp>
    </p:spTree>
    <p:extLst>
      <p:ext uri="{BB962C8B-B14F-4D97-AF65-F5344CB8AC3E}">
        <p14:creationId xmlns:p14="http://schemas.microsoft.com/office/powerpoint/2010/main" val="2407380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This week in grammar, we’re covering adjectives, adverbs, and </a:t>
            </a:r>
            <a:r>
              <a:rPr lang="en-US" dirty="0" smtClean="0"/>
              <a:t>articles</a:t>
            </a:r>
            <a:r>
              <a:rPr lang="en-US" dirty="0" smtClean="0"/>
              <a:t>.  Study these lecture slides, take notes on them to assist you with that, use them to complete today’s exercises, and review them for the weekly quiz.</a:t>
            </a:r>
          </a:p>
          <a:p>
            <a:r>
              <a:rPr lang="en-US" dirty="0" smtClean="0"/>
              <a:t>This week in vocabulary, you have list 3 – ten words, including unfamiliar words and literary concepts relevant to upcoming readings in the Early Middle Ages.  Complete the practice problems in today’s exercises.  Study them on your own in preparation for the weekly quiz.</a:t>
            </a:r>
          </a:p>
          <a:p>
            <a:r>
              <a:rPr lang="en-US" dirty="0" smtClean="0"/>
              <a:t>This week in literature, start by completing the attendance and reading “What To Do and How To Do It.”  Afterward, read these slides and today’s readings from Beowulf.  Use the provided study guide to help you with note taking over the course of the week, submit answers to the study guide questions in each day’s exercises, and study them for the weekly quiz.</a:t>
            </a:r>
          </a:p>
          <a:p>
            <a:r>
              <a:rPr lang="en-US" dirty="0" smtClean="0"/>
              <a:t>This week in writing, we will have one journal reflection / response.  Choose a topic from the selection, write your thoughts on that topic, then submit it on day 4 to receive credit.</a:t>
            </a:r>
            <a:endParaRPr lang="en-US" dirty="0"/>
          </a:p>
        </p:txBody>
      </p:sp>
    </p:spTree>
    <p:extLst>
      <p:ext uri="{BB962C8B-B14F-4D97-AF65-F5344CB8AC3E}">
        <p14:creationId xmlns:p14="http://schemas.microsoft.com/office/powerpoint/2010/main" val="126318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781801" cy="1320800"/>
          </a:xfrm>
        </p:spPr>
        <p:txBody>
          <a:bodyPr/>
          <a:lstStyle/>
          <a:p>
            <a:r>
              <a:rPr lang="en-US" dirty="0" smtClean="0"/>
              <a:t>Unit 1 – Week </a:t>
            </a:r>
            <a:r>
              <a:rPr lang="en-US" dirty="0" smtClean="0"/>
              <a:t>3 </a:t>
            </a:r>
            <a:r>
              <a:rPr lang="en-US" dirty="0" smtClean="0"/>
              <a:t>– Day </a:t>
            </a:r>
            <a:r>
              <a:rPr lang="en-US" dirty="0" smtClean="0"/>
              <a:t>4 </a:t>
            </a:r>
            <a:r>
              <a:rPr lang="en-US" dirty="0" smtClean="0"/>
              <a:t>- Lecture</a:t>
            </a:r>
            <a:endParaRPr lang="en-US" dirty="0"/>
          </a:p>
        </p:txBody>
      </p:sp>
      <p:sp>
        <p:nvSpPr>
          <p:cNvPr id="3" name="Content Placeholder 2"/>
          <p:cNvSpPr>
            <a:spLocks noGrp="1"/>
          </p:cNvSpPr>
          <p:nvPr>
            <p:ph idx="1"/>
          </p:nvPr>
        </p:nvSpPr>
        <p:spPr/>
        <p:txBody>
          <a:bodyPr/>
          <a:lstStyle/>
          <a:p>
            <a:r>
              <a:rPr lang="en-US" dirty="0" smtClean="0"/>
              <a:t>Today, we will cover the following topics:</a:t>
            </a:r>
          </a:p>
          <a:p>
            <a:pPr lvl="1"/>
            <a:r>
              <a:rPr lang="en-US" dirty="0" smtClean="0"/>
              <a:t>Grammar – Adjectives, Adverbs, and Articles</a:t>
            </a:r>
          </a:p>
          <a:p>
            <a:pPr lvl="1"/>
            <a:r>
              <a:rPr lang="en-US" dirty="0" smtClean="0"/>
              <a:t>Vocabulary - List 3</a:t>
            </a:r>
          </a:p>
          <a:p>
            <a:pPr lvl="1"/>
            <a:r>
              <a:rPr lang="en-US" dirty="0" smtClean="0"/>
              <a:t>Literature – Beowulf</a:t>
            </a:r>
          </a:p>
          <a:p>
            <a:pPr lvl="1"/>
            <a:r>
              <a:rPr lang="en-US" dirty="0" smtClean="0"/>
              <a:t>Writing – </a:t>
            </a:r>
            <a:r>
              <a:rPr lang="en-US" dirty="0" smtClean="0"/>
              <a:t>Journal Topics Reminder</a:t>
            </a:r>
            <a:endParaRPr lang="en-US" dirty="0" smtClean="0"/>
          </a:p>
          <a:p>
            <a:pPr lvl="1"/>
            <a:endParaRPr lang="en-US" dirty="0"/>
          </a:p>
        </p:txBody>
      </p:sp>
    </p:spTree>
    <p:extLst>
      <p:ext uri="{BB962C8B-B14F-4D97-AF65-F5344CB8AC3E}">
        <p14:creationId xmlns:p14="http://schemas.microsoft.com/office/powerpoint/2010/main" val="34111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Exceptions and Irregulars</a:t>
            </a:r>
            <a:endParaRPr lang="en-US" dirty="0"/>
          </a:p>
        </p:txBody>
      </p:sp>
      <p:sp>
        <p:nvSpPr>
          <p:cNvPr id="3" name="Content Placeholder 2"/>
          <p:cNvSpPr>
            <a:spLocks noGrp="1"/>
          </p:cNvSpPr>
          <p:nvPr>
            <p:ph idx="1"/>
          </p:nvPr>
        </p:nvSpPr>
        <p:spPr/>
        <p:txBody>
          <a:bodyPr/>
          <a:lstStyle/>
          <a:p>
            <a:r>
              <a:rPr lang="en-US" dirty="0" smtClean="0"/>
              <a:t>Usually, when making comparatives or superlatives, the rule is this:  two syllables or less, add </a:t>
            </a:r>
            <a:r>
              <a:rPr lang="en-US" dirty="0" err="1" smtClean="0"/>
              <a:t>er</a:t>
            </a:r>
            <a:r>
              <a:rPr lang="en-US" dirty="0" smtClean="0"/>
              <a:t>; three or more, add the adverb more or most, instead.</a:t>
            </a:r>
          </a:p>
          <a:p>
            <a:r>
              <a:rPr lang="en-US" dirty="0" smtClean="0"/>
              <a:t>There are exceptions.</a:t>
            </a:r>
            <a:endParaRPr lang="en-US" dirty="0"/>
          </a:p>
        </p:txBody>
      </p:sp>
    </p:spTree>
    <p:extLst>
      <p:ext uri="{BB962C8B-B14F-4D97-AF65-F5344CB8AC3E}">
        <p14:creationId xmlns:p14="http://schemas.microsoft.com/office/powerpoint/2010/main" val="935244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Exceptions</a:t>
            </a:r>
            <a:endParaRPr lang="en-US" dirty="0"/>
          </a:p>
        </p:txBody>
      </p:sp>
      <p:sp>
        <p:nvSpPr>
          <p:cNvPr id="3" name="Content Placeholder 2"/>
          <p:cNvSpPr>
            <a:spLocks noGrp="1"/>
          </p:cNvSpPr>
          <p:nvPr>
            <p:ph idx="1"/>
          </p:nvPr>
        </p:nvSpPr>
        <p:spPr/>
        <p:txBody>
          <a:bodyPr>
            <a:normAutofit/>
          </a:bodyPr>
          <a:lstStyle/>
          <a:p>
            <a:r>
              <a:rPr lang="en-US" dirty="0" smtClean="0"/>
              <a:t>Famous</a:t>
            </a:r>
          </a:p>
          <a:p>
            <a:pPr lvl="1"/>
            <a:r>
              <a:rPr lang="en-US" dirty="0" smtClean="0"/>
              <a:t>More famous or most famous</a:t>
            </a:r>
          </a:p>
          <a:p>
            <a:pPr lvl="1"/>
            <a:r>
              <a:rPr lang="en-US" dirty="0" smtClean="0"/>
              <a:t>NOT </a:t>
            </a:r>
            <a:r>
              <a:rPr lang="en-US" dirty="0" err="1" smtClean="0"/>
              <a:t>famouser</a:t>
            </a:r>
            <a:r>
              <a:rPr lang="en-US" dirty="0" smtClean="0"/>
              <a:t> or </a:t>
            </a:r>
            <a:r>
              <a:rPr lang="en-US" dirty="0" err="1" smtClean="0"/>
              <a:t>famousest</a:t>
            </a:r>
            <a:endParaRPr lang="en-US" dirty="0" smtClean="0"/>
          </a:p>
          <a:p>
            <a:r>
              <a:rPr lang="en-US" dirty="0" smtClean="0"/>
              <a:t>The same may be said for the following two syllable adjectives:</a:t>
            </a:r>
          </a:p>
          <a:p>
            <a:pPr lvl="1"/>
            <a:r>
              <a:rPr lang="en-US" dirty="0" smtClean="0"/>
              <a:t>Peaceful</a:t>
            </a:r>
          </a:p>
          <a:p>
            <a:pPr lvl="1"/>
            <a:r>
              <a:rPr lang="en-US" dirty="0" smtClean="0"/>
              <a:t>Pleasant</a:t>
            </a:r>
          </a:p>
          <a:p>
            <a:pPr lvl="1"/>
            <a:r>
              <a:rPr lang="en-US" dirty="0" smtClean="0"/>
              <a:t>Careful</a:t>
            </a:r>
          </a:p>
          <a:p>
            <a:pPr lvl="1"/>
            <a:r>
              <a:rPr lang="en-US" dirty="0" smtClean="0"/>
              <a:t>Thoughtful</a:t>
            </a:r>
          </a:p>
          <a:p>
            <a:pPr lvl="1"/>
            <a:endParaRPr lang="en-US" dirty="0" smtClean="0"/>
          </a:p>
        </p:txBody>
      </p:sp>
    </p:spTree>
    <p:extLst>
      <p:ext uri="{BB962C8B-B14F-4D97-AF65-F5344CB8AC3E}">
        <p14:creationId xmlns:p14="http://schemas.microsoft.com/office/powerpoint/2010/main" val="268675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Irregulars</a:t>
            </a:r>
            <a:endParaRPr lang="en-US" dirty="0"/>
          </a:p>
        </p:txBody>
      </p:sp>
      <p:sp>
        <p:nvSpPr>
          <p:cNvPr id="3" name="Content Placeholder 2"/>
          <p:cNvSpPr>
            <a:spLocks noGrp="1"/>
          </p:cNvSpPr>
          <p:nvPr>
            <p:ph idx="1"/>
          </p:nvPr>
        </p:nvSpPr>
        <p:spPr/>
        <p:txBody>
          <a:bodyPr>
            <a:normAutofit/>
          </a:bodyPr>
          <a:lstStyle/>
          <a:p>
            <a:r>
              <a:rPr lang="en-US" dirty="0" smtClean="0"/>
              <a:t>Some English adjectives also do their own thing; they’re irregular.</a:t>
            </a:r>
          </a:p>
          <a:p>
            <a:pPr lvl="1"/>
            <a:r>
              <a:rPr lang="en-US" dirty="0" smtClean="0"/>
              <a:t>Good – better – best</a:t>
            </a:r>
          </a:p>
          <a:p>
            <a:pPr lvl="1"/>
            <a:r>
              <a:rPr lang="en-US" dirty="0" smtClean="0"/>
              <a:t>Bad – worse – worst</a:t>
            </a:r>
          </a:p>
          <a:p>
            <a:pPr lvl="1"/>
            <a:r>
              <a:rPr lang="en-US" dirty="0" smtClean="0"/>
              <a:t>Far – farther – farthest</a:t>
            </a:r>
          </a:p>
          <a:p>
            <a:pPr lvl="1"/>
            <a:r>
              <a:rPr lang="en-US" dirty="0" smtClean="0"/>
              <a:t>Little – less – least</a:t>
            </a:r>
          </a:p>
          <a:p>
            <a:pPr lvl="1"/>
            <a:r>
              <a:rPr lang="en-US" dirty="0" smtClean="0"/>
              <a:t>Many – more – most</a:t>
            </a:r>
          </a:p>
          <a:p>
            <a:pPr lvl="1"/>
            <a:endParaRPr lang="en-US" dirty="0" smtClean="0"/>
          </a:p>
          <a:p>
            <a:r>
              <a:rPr lang="en-US" dirty="0" smtClean="0"/>
              <a:t>When you’re uncertain whether a word follows the pattern or is an exception / irregular, sound it out and hope for </a:t>
            </a:r>
            <a:r>
              <a:rPr lang="en-US" smtClean="0"/>
              <a:t>the best.</a:t>
            </a:r>
            <a:endParaRPr lang="en-US" dirty="0"/>
          </a:p>
        </p:txBody>
      </p:sp>
    </p:spTree>
    <p:extLst>
      <p:ext uri="{BB962C8B-B14F-4D97-AF65-F5344CB8AC3E}">
        <p14:creationId xmlns:p14="http://schemas.microsoft.com/office/powerpoint/2010/main" val="352603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 List 3</a:t>
            </a:r>
            <a:endParaRPr lang="en-US" dirty="0"/>
          </a:p>
        </p:txBody>
      </p:sp>
      <p:sp>
        <p:nvSpPr>
          <p:cNvPr id="3" name="Content Placeholder 2"/>
          <p:cNvSpPr>
            <a:spLocks noGrp="1"/>
          </p:cNvSpPr>
          <p:nvPr>
            <p:ph idx="1"/>
          </p:nvPr>
        </p:nvSpPr>
        <p:spPr/>
        <p:txBody>
          <a:bodyPr/>
          <a:lstStyle/>
          <a:p>
            <a:r>
              <a:rPr lang="en-US" dirty="0" smtClean="0"/>
              <a:t>Your vocabulary words for the week are as follows.</a:t>
            </a:r>
            <a:r>
              <a:rPr lang="en-US" dirty="0"/>
              <a:t> </a:t>
            </a:r>
            <a:r>
              <a:rPr lang="en-US" dirty="0" smtClean="0"/>
              <a:t> Complete the practice problems as part of today’s exercises, but know that you will need to study these words on your own to be fully prepared for the vocabulary section of this week’s quiz.</a:t>
            </a:r>
          </a:p>
        </p:txBody>
      </p:sp>
    </p:spTree>
    <p:extLst>
      <p:ext uri="{BB962C8B-B14F-4D97-AF65-F5344CB8AC3E}">
        <p14:creationId xmlns:p14="http://schemas.microsoft.com/office/powerpoint/2010/main" val="2492054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1-5</a:t>
            </a:r>
            <a:endParaRPr lang="en-US" dirty="0"/>
          </a:p>
        </p:txBody>
      </p:sp>
      <p:sp>
        <p:nvSpPr>
          <p:cNvPr id="3" name="Content Placeholder 2"/>
          <p:cNvSpPr>
            <a:spLocks noGrp="1"/>
          </p:cNvSpPr>
          <p:nvPr>
            <p:ph idx="1"/>
          </p:nvPr>
        </p:nvSpPr>
        <p:spPr>
          <a:xfrm>
            <a:off x="0" y="1143000"/>
            <a:ext cx="9144000" cy="5715000"/>
          </a:xfrm>
        </p:spPr>
        <p:txBody>
          <a:bodyPr>
            <a:normAutofit fontScale="70000" lnSpcReduction="20000"/>
          </a:bodyPr>
          <a:lstStyle/>
          <a:p>
            <a:pPr marL="0" indent="0">
              <a:buNone/>
            </a:pPr>
            <a:r>
              <a:rPr lang="en-US" dirty="0"/>
              <a:t>1.	Austere – (Adjective) - without excess, luxury, or ease; simple; limited; severe.</a:t>
            </a:r>
          </a:p>
          <a:p>
            <a:pPr marL="0" indent="0">
              <a:buNone/>
            </a:pPr>
            <a:r>
              <a:rPr lang="en-US" dirty="0"/>
              <a:t>Example – The man’s </a:t>
            </a:r>
            <a:r>
              <a:rPr lang="en-US" u="sng" dirty="0"/>
              <a:t>austere</a:t>
            </a:r>
            <a:r>
              <a:rPr lang="en-US" dirty="0"/>
              <a:t> home had no luxuries, only the most basic of necessities.</a:t>
            </a:r>
          </a:p>
          <a:p>
            <a:pPr marL="0" indent="0">
              <a:buNone/>
            </a:pPr>
            <a:r>
              <a:rPr lang="en-US" dirty="0"/>
              <a:t>Synonyms – Stark, subdued, Spartan.		Antonyms – Elaborate, extravagant, indulgent.</a:t>
            </a:r>
          </a:p>
          <a:p>
            <a:pPr marL="0" indent="0">
              <a:buNone/>
            </a:pPr>
            <a:r>
              <a:rPr lang="en-US" dirty="0"/>
              <a:t> </a:t>
            </a:r>
          </a:p>
          <a:p>
            <a:pPr marL="0" indent="0">
              <a:buNone/>
            </a:pPr>
            <a:r>
              <a:rPr lang="en-US" dirty="0"/>
              <a:t>2.	Barrow – (Noun) - a heap of earth placed over one or more prehistoric tombs; a burial mound or hill.</a:t>
            </a:r>
          </a:p>
          <a:p>
            <a:pPr marL="0" indent="0">
              <a:buNone/>
            </a:pPr>
            <a:r>
              <a:rPr lang="en-US" dirty="0"/>
              <a:t>Example – The archaeologists found that the hill was actually the </a:t>
            </a:r>
            <a:r>
              <a:rPr lang="en-US" u="sng" dirty="0"/>
              <a:t>barrow</a:t>
            </a:r>
            <a:r>
              <a:rPr lang="en-US" dirty="0"/>
              <a:t> of an ancient king.</a:t>
            </a:r>
          </a:p>
          <a:p>
            <a:pPr marL="0" indent="0">
              <a:buNone/>
            </a:pPr>
            <a:r>
              <a:rPr lang="en-US" dirty="0"/>
              <a:t>Synonyms – Hill, tomb, mound.		Antonyms – N/A</a:t>
            </a:r>
          </a:p>
          <a:p>
            <a:pPr marL="0" indent="0">
              <a:buNone/>
            </a:pPr>
            <a:r>
              <a:rPr lang="en-US" dirty="0"/>
              <a:t> </a:t>
            </a:r>
          </a:p>
          <a:p>
            <a:pPr marL="0" indent="0">
              <a:buNone/>
            </a:pPr>
            <a:r>
              <a:rPr lang="en-US" dirty="0"/>
              <a:t>3.	</a:t>
            </a:r>
            <a:r>
              <a:rPr lang="en-US" dirty="0" err="1"/>
              <a:t>Berserkr</a:t>
            </a:r>
            <a:r>
              <a:rPr lang="en-US" dirty="0"/>
              <a:t>/Berserker – (Noun) - an ancient Norse warrior who fought with frenzied rage in battle.</a:t>
            </a:r>
          </a:p>
          <a:p>
            <a:pPr marL="0" indent="0">
              <a:buNone/>
            </a:pPr>
            <a:r>
              <a:rPr lang="en-US" dirty="0"/>
              <a:t>Example – The </a:t>
            </a:r>
            <a:r>
              <a:rPr lang="en-US" u="sng" dirty="0"/>
              <a:t>berserkers</a:t>
            </a:r>
            <a:r>
              <a:rPr lang="en-US" dirty="0"/>
              <a:t> leapt off the Viking longboats and ravaged the village.</a:t>
            </a:r>
          </a:p>
          <a:p>
            <a:pPr marL="0" indent="0">
              <a:buNone/>
            </a:pPr>
            <a:r>
              <a:rPr lang="en-US" dirty="0"/>
              <a:t>Synonyms – N/A				Antonyms – N/A</a:t>
            </a:r>
          </a:p>
          <a:p>
            <a:pPr marL="0" indent="0">
              <a:buNone/>
            </a:pPr>
            <a:r>
              <a:rPr lang="en-US" dirty="0"/>
              <a:t> </a:t>
            </a:r>
          </a:p>
          <a:p>
            <a:pPr marL="0" indent="0">
              <a:buNone/>
            </a:pPr>
            <a:r>
              <a:rPr lang="en-US" dirty="0"/>
              <a:t>4.	Contort – (Verb) - to twist, bend, or draw out of shape; distort.</a:t>
            </a:r>
          </a:p>
          <a:p>
            <a:pPr marL="0" indent="0">
              <a:buNone/>
            </a:pPr>
            <a:r>
              <a:rPr lang="en-US" dirty="0"/>
              <a:t>Example - His face </a:t>
            </a:r>
            <a:r>
              <a:rPr lang="en-US" u="sng" dirty="0"/>
              <a:t>contort</a:t>
            </a:r>
            <a:r>
              <a:rPr lang="en-US" dirty="0"/>
              <a:t>ed into a grotesque sneer.</a:t>
            </a:r>
          </a:p>
          <a:p>
            <a:pPr marL="0" indent="0">
              <a:buNone/>
            </a:pPr>
            <a:r>
              <a:rPr lang="en-US" dirty="0"/>
              <a:t>Synonyms – Deform, twist, wrench.		Antonyms – Beautify, smooth, straighten.</a:t>
            </a:r>
          </a:p>
          <a:p>
            <a:pPr marL="0" indent="0">
              <a:buNone/>
            </a:pPr>
            <a:r>
              <a:rPr lang="en-US" dirty="0"/>
              <a:t> </a:t>
            </a:r>
          </a:p>
          <a:p>
            <a:pPr marL="0" indent="0">
              <a:buNone/>
            </a:pPr>
            <a:r>
              <a:rPr lang="en-US" dirty="0"/>
              <a:t>5.	Decree – (Noun) - a formal and authoritative order, especially one having the force of law.  (Verb) – Making or issuing such an order.</a:t>
            </a:r>
          </a:p>
          <a:p>
            <a:pPr marL="0" indent="0">
              <a:buNone/>
            </a:pPr>
            <a:r>
              <a:rPr lang="en-US" dirty="0"/>
              <a:t>Example – The king </a:t>
            </a:r>
            <a:r>
              <a:rPr lang="en-US" u="sng" dirty="0"/>
              <a:t>decreed</a:t>
            </a:r>
            <a:r>
              <a:rPr lang="en-US" dirty="0"/>
              <a:t> that all people shall wear top hats in public from now on.</a:t>
            </a:r>
          </a:p>
          <a:p>
            <a:pPr marL="0" indent="0">
              <a:buNone/>
            </a:pPr>
            <a:r>
              <a:rPr lang="en-US" dirty="0"/>
              <a:t>Synonyms – Order, edict, proclamation.	Antonyms – N/A</a:t>
            </a:r>
          </a:p>
          <a:p>
            <a:pPr marL="0" indent="0">
              <a:buNone/>
            </a:pPr>
            <a:endParaRPr lang="en-US" dirty="0"/>
          </a:p>
        </p:txBody>
      </p:sp>
    </p:spTree>
    <p:extLst>
      <p:ext uri="{BB962C8B-B14F-4D97-AF65-F5344CB8AC3E}">
        <p14:creationId xmlns:p14="http://schemas.microsoft.com/office/powerpoint/2010/main" val="2146803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Vocabulary List 3 – Words 6-10</a:t>
            </a:r>
            <a:endParaRPr lang="en-US" dirty="0"/>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pPr marL="0" indent="0">
              <a:buNone/>
            </a:pPr>
            <a:r>
              <a:rPr lang="en-US" dirty="0"/>
              <a:t>6.	Freehold – (Noun) - an estate in land, inherited or held for life. </a:t>
            </a:r>
          </a:p>
          <a:p>
            <a:pPr marL="0" indent="0">
              <a:buNone/>
            </a:pPr>
            <a:r>
              <a:rPr lang="en-US" dirty="0"/>
              <a:t>Example – The son and heir of the nobleman inherited a very large </a:t>
            </a:r>
            <a:r>
              <a:rPr lang="en-US" u="sng" dirty="0"/>
              <a:t>freehold</a:t>
            </a:r>
            <a:r>
              <a:rPr lang="en-US" dirty="0"/>
              <a:t> in the mountains.</a:t>
            </a:r>
          </a:p>
          <a:p>
            <a:pPr marL="0" indent="0">
              <a:buNone/>
            </a:pPr>
            <a:r>
              <a:rPr lang="en-US" dirty="0"/>
              <a:t>Synonyms – Estate, residence, territory.	Antonyms – N/A</a:t>
            </a:r>
          </a:p>
          <a:p>
            <a:pPr marL="0" indent="0">
              <a:buNone/>
            </a:pPr>
            <a:r>
              <a:rPr lang="en-US" dirty="0"/>
              <a:t> </a:t>
            </a:r>
          </a:p>
          <a:p>
            <a:pPr marL="0" indent="0">
              <a:buNone/>
            </a:pPr>
            <a:r>
              <a:rPr lang="en-US" dirty="0"/>
              <a:t>7.	Hale – (Adjective) – Healthy and energetic, free from disease or infirmity.</a:t>
            </a:r>
          </a:p>
          <a:p>
            <a:pPr marL="0" indent="0">
              <a:buNone/>
            </a:pPr>
            <a:r>
              <a:rPr lang="en-US" dirty="0"/>
              <a:t>Example – The lumberjack felt </a:t>
            </a:r>
            <a:r>
              <a:rPr lang="en-US" u="sng" dirty="0"/>
              <a:t>hale</a:t>
            </a:r>
            <a:r>
              <a:rPr lang="en-US" dirty="0"/>
              <a:t> and ready for a day’s work.</a:t>
            </a:r>
          </a:p>
          <a:p>
            <a:pPr marL="0" indent="0">
              <a:buNone/>
            </a:pPr>
            <a:r>
              <a:rPr lang="en-US" dirty="0"/>
              <a:t>Synonyms – Healthy, energetic, well.	Antonyms – Sick, weak, unhealthy.</a:t>
            </a:r>
          </a:p>
          <a:p>
            <a:pPr marL="0" indent="0">
              <a:buNone/>
            </a:pPr>
            <a:r>
              <a:rPr lang="en-US" dirty="0"/>
              <a:t> </a:t>
            </a:r>
          </a:p>
          <a:p>
            <a:pPr marL="0" indent="0">
              <a:buNone/>
            </a:pPr>
            <a:r>
              <a:rPr lang="en-US" dirty="0"/>
              <a:t>8.	Hearth – (Noun) – the home or fireside.</a:t>
            </a:r>
          </a:p>
          <a:p>
            <a:pPr marL="0" indent="0">
              <a:buNone/>
            </a:pPr>
            <a:r>
              <a:rPr lang="en-US" dirty="0"/>
              <a:t>Example – The king’s closest warriors shared his hearth, enjoying the warmth of the fire and the meat and mead at his table.</a:t>
            </a:r>
          </a:p>
          <a:p>
            <a:pPr marL="0" indent="0">
              <a:buNone/>
            </a:pPr>
            <a:r>
              <a:rPr lang="en-US" dirty="0"/>
              <a:t>Synonyms – Home, fireside.			Antonyms – N/A</a:t>
            </a:r>
          </a:p>
          <a:p>
            <a:pPr marL="0" indent="0">
              <a:buNone/>
            </a:pPr>
            <a:r>
              <a:rPr lang="en-US" dirty="0"/>
              <a:t> </a:t>
            </a:r>
          </a:p>
          <a:p>
            <a:pPr marL="0" indent="0">
              <a:buNone/>
            </a:pPr>
            <a:r>
              <a:rPr lang="en-US" dirty="0"/>
              <a:t>9.	Parley – (Noun) - an informal conference between enemies under a truce, especially to discuss terms, conditions of surrender, etc.  (Verb) – The act of holding or taking part in such a conference.</a:t>
            </a:r>
          </a:p>
          <a:p>
            <a:pPr marL="0" indent="0">
              <a:buNone/>
            </a:pPr>
            <a:r>
              <a:rPr lang="en-US" dirty="0"/>
              <a:t>Example – The war cost both sides so much that they decided to stop and </a:t>
            </a:r>
            <a:r>
              <a:rPr lang="en-US" u="sng" dirty="0"/>
              <a:t>parley</a:t>
            </a:r>
            <a:r>
              <a:rPr lang="en-US" dirty="0"/>
              <a:t> in the hopes of achieving peace and cutting their losses.</a:t>
            </a:r>
          </a:p>
          <a:p>
            <a:pPr marL="0" indent="0">
              <a:buNone/>
            </a:pPr>
            <a:r>
              <a:rPr lang="en-US" dirty="0"/>
              <a:t>Synonyms – Negotiation/Negotiate		Antonyms – N/A</a:t>
            </a:r>
          </a:p>
          <a:p>
            <a:pPr marL="0" indent="0">
              <a:buNone/>
            </a:pPr>
            <a:r>
              <a:rPr lang="en-US" dirty="0"/>
              <a:t> </a:t>
            </a:r>
          </a:p>
          <a:p>
            <a:pPr marL="0" indent="0">
              <a:buNone/>
            </a:pPr>
            <a:r>
              <a:rPr lang="en-US" dirty="0"/>
              <a:t>10.	Squall – (Noun) – a violent storm that doesn’t last very long.</a:t>
            </a:r>
          </a:p>
          <a:p>
            <a:pPr marL="0" indent="0">
              <a:buNone/>
            </a:pPr>
            <a:r>
              <a:rPr lang="en-US" dirty="0"/>
              <a:t>Example – The sailors saw the dark clouds and knew a </a:t>
            </a:r>
            <a:r>
              <a:rPr lang="en-US" u="sng" dirty="0"/>
              <a:t>squall</a:t>
            </a:r>
            <a:r>
              <a:rPr lang="en-US" dirty="0"/>
              <a:t> was coming.</a:t>
            </a:r>
          </a:p>
          <a:p>
            <a:pPr marL="0" indent="0">
              <a:buNone/>
            </a:pPr>
            <a:r>
              <a:rPr lang="en-US" dirty="0"/>
              <a:t>Synonyms – Storm.				Antonyms – N/A</a:t>
            </a:r>
          </a:p>
          <a:p>
            <a:pPr marL="0" indent="0">
              <a:buNone/>
            </a:pPr>
            <a:endParaRPr lang="en-US" dirty="0"/>
          </a:p>
        </p:txBody>
      </p:sp>
    </p:spTree>
    <p:extLst>
      <p:ext uri="{BB962C8B-B14F-4D97-AF65-F5344CB8AC3E}">
        <p14:creationId xmlns:p14="http://schemas.microsoft.com/office/powerpoint/2010/main" val="4015682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 Week 3</a:t>
            </a:r>
            <a:endParaRPr lang="en-US" dirty="0"/>
          </a:p>
        </p:txBody>
      </p:sp>
      <p:sp>
        <p:nvSpPr>
          <p:cNvPr id="3" name="Content Placeholder 2"/>
          <p:cNvSpPr>
            <a:spLocks noGrp="1"/>
          </p:cNvSpPr>
          <p:nvPr>
            <p:ph idx="1"/>
          </p:nvPr>
        </p:nvSpPr>
        <p:spPr>
          <a:xfrm>
            <a:off x="0" y="1600200"/>
            <a:ext cx="9144000" cy="5257800"/>
          </a:xfrm>
        </p:spPr>
        <p:txBody>
          <a:bodyPr>
            <a:normAutofit fontScale="47500" lnSpcReduction="20000"/>
          </a:bodyPr>
          <a:lstStyle/>
          <a:p>
            <a:r>
              <a:rPr lang="en-US" dirty="0" smtClean="0"/>
              <a:t>Last week, we started reading excerpts from Beowulf, the first epic in the English language.</a:t>
            </a:r>
          </a:p>
          <a:p>
            <a:r>
              <a:rPr lang="en-US" dirty="0" smtClean="0"/>
              <a:t>Hrothgar built a mighty mead hall, </a:t>
            </a:r>
            <a:r>
              <a:rPr lang="en-US" dirty="0" err="1" smtClean="0"/>
              <a:t>Heorot</a:t>
            </a:r>
            <a:r>
              <a:rPr lang="en-US" dirty="0" smtClean="0"/>
              <a:t>, to celebrate he and his Danes’ victories in battle.</a:t>
            </a:r>
          </a:p>
          <a:p>
            <a:r>
              <a:rPr lang="en-US" dirty="0" smtClean="0"/>
              <a:t>Grendel, monster descended from biblical Cain and the first murder, disliked the noise and Christian songs, and slaughtered many Danes, eating them, preventing them from partying for 12 years.</a:t>
            </a:r>
          </a:p>
          <a:p>
            <a:r>
              <a:rPr lang="en-US" dirty="0" smtClean="0"/>
              <a:t>Beowulf, hearing of these troubles, came with a band of warriors from </a:t>
            </a:r>
            <a:r>
              <a:rPr lang="en-US" dirty="0" err="1" smtClean="0"/>
              <a:t>Geatland</a:t>
            </a:r>
            <a:r>
              <a:rPr lang="en-US" dirty="0" smtClean="0"/>
              <a:t> in Sweden to help Hrothgar.</a:t>
            </a:r>
          </a:p>
          <a:p>
            <a:r>
              <a:rPr lang="en-US" dirty="0" err="1" smtClean="0"/>
              <a:t>Unferth</a:t>
            </a:r>
            <a:r>
              <a:rPr lang="en-US" dirty="0" smtClean="0"/>
              <a:t>, a jealous angry drunk warrior, insulted Beowulf, but Beowulf took it in stride and turned the insult into an opportunity for boasting.</a:t>
            </a:r>
          </a:p>
          <a:p>
            <a:r>
              <a:rPr lang="en-US" dirty="0" smtClean="0"/>
              <a:t>That night, Beowulf made good on his promise and killed Grendel, ripping off his arm with his bare hands.</a:t>
            </a:r>
          </a:p>
          <a:p>
            <a:r>
              <a:rPr lang="en-US" dirty="0" smtClean="0"/>
              <a:t>So…the story should be over, right?</a:t>
            </a:r>
          </a:p>
          <a:p>
            <a:r>
              <a:rPr lang="en-US" dirty="0" smtClean="0"/>
              <a:t>Well, not quite.  Just as the cycle of vengeance killing in Viking culture is endless, so too is the cycle of monsters and killing endless.  Someone always wants revenge</a:t>
            </a:r>
            <a:r>
              <a:rPr lang="en-US" dirty="0" smtClean="0"/>
              <a:t>.</a:t>
            </a:r>
          </a:p>
          <a:p>
            <a:r>
              <a:rPr lang="en-US" dirty="0" smtClean="0"/>
              <a:t>Apparently, Grendel had a mother, creatively named…Grendel’s Mother.</a:t>
            </a:r>
          </a:p>
          <a:p>
            <a:r>
              <a:rPr lang="en-US" dirty="0" smtClean="0"/>
              <a:t>She comes for vengeance, kills for vengeance, just as the Vikings do, and when Hrothgar and Beowulf see her carnage, Beowulf recommends one cours</a:t>
            </a:r>
            <a:r>
              <a:rPr lang="en-US" dirty="0" smtClean="0"/>
              <a:t>e of action:  vengeance.</a:t>
            </a:r>
          </a:p>
          <a:p>
            <a:r>
              <a:rPr lang="en-US" dirty="0" smtClean="0"/>
              <a:t>Beowulf descends into Grendel’s Mother’s watery lair, a place of magic and evil, and defeats her, though the battle is much harder than the one with Grendel.  She knows the same spells against human weapons, she’s not thwarted by strength alone, </a:t>
            </a:r>
            <a:r>
              <a:rPr lang="en-US" dirty="0" err="1" smtClean="0"/>
              <a:t>Unferth’s</a:t>
            </a:r>
            <a:r>
              <a:rPr lang="en-US" dirty="0" smtClean="0"/>
              <a:t> sword – loaned as an apology – does nothing.  </a:t>
            </a:r>
            <a:r>
              <a:rPr lang="en-US" dirty="0" smtClean="0"/>
              <a:t>In the end, only a magical giant’s blade found in the lair (not a human weapon) helps kill the beast.</a:t>
            </a:r>
          </a:p>
          <a:p>
            <a:r>
              <a:rPr lang="en-US" dirty="0" smtClean="0"/>
              <a:t>So…it’s over now, right?  All the monsters are dead?</a:t>
            </a:r>
          </a:p>
          <a:p>
            <a:r>
              <a:rPr lang="en-US" dirty="0" smtClean="0"/>
              <a:t>Nope.  Beowulf’s youthful adventures are over.  The Beowulf text covers two parts of Beowulf’s life – his youth and his old age – while mostly skipping the middle.  Two sections, each parallel in their structure.  In the former, young warrior Beowulf helps old king Hrothgar with a monster problem.  In the latter, young warrior </a:t>
            </a:r>
            <a:r>
              <a:rPr lang="en-US" dirty="0" err="1" smtClean="0"/>
              <a:t>Wiglaf</a:t>
            </a:r>
            <a:r>
              <a:rPr lang="en-US" dirty="0" smtClean="0"/>
              <a:t> must help old King Beowulf, back in Sweden, with a new monster problem.  The cycle never ends.</a:t>
            </a:r>
          </a:p>
          <a:p>
            <a:r>
              <a:rPr lang="en-US" dirty="0" smtClean="0"/>
              <a:t>Now, in his ol</a:t>
            </a:r>
            <a:r>
              <a:rPr lang="en-US" dirty="0" smtClean="0"/>
              <a:t>d age, Beowulf faces his nemesis – his perfect match in battle – a dragon.</a:t>
            </a:r>
          </a:p>
          <a:p>
            <a:r>
              <a:rPr lang="en-US" dirty="0" smtClean="0"/>
              <a:t>Dragons are known throughout literature for hoarding gold, and so it works as a symbol of greed.  Recall that Vikings killed not only for vengeance, but for conquest – for gold.</a:t>
            </a:r>
          </a:p>
          <a:p>
            <a:r>
              <a:rPr lang="en-US" dirty="0" smtClean="0"/>
              <a:t>Furthermore, dragons were a symbol of fate and death in Viking culture.  The Viking apocalypse, </a:t>
            </a:r>
            <a:r>
              <a:rPr lang="en-US" dirty="0" err="1" smtClean="0"/>
              <a:t>Ragnarok</a:t>
            </a:r>
            <a:r>
              <a:rPr lang="en-US" dirty="0" smtClean="0"/>
              <a:t>, is heralded by the world serpent (a dragon-like figure) no longer chasing it’s own tail.  An Anglo-Saxon reader would know, seeing this dragon, what fate has in store for Beowulf.</a:t>
            </a:r>
          </a:p>
          <a:p>
            <a:r>
              <a:rPr lang="en-US" dirty="0" smtClean="0"/>
              <a:t>However, knowing Beowulf, we know what fate has in store for the dragon, as well.  Happy reading!</a:t>
            </a:r>
            <a:endParaRPr lang="en-US" dirty="0" smtClean="0"/>
          </a:p>
        </p:txBody>
      </p:sp>
    </p:spTree>
    <p:extLst>
      <p:ext uri="{BB962C8B-B14F-4D97-AF65-F5344CB8AC3E}">
        <p14:creationId xmlns:p14="http://schemas.microsoft.com/office/powerpoint/2010/main" val="234154881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225</TotalTime>
  <Words>2079</Words>
  <Application>Microsoft Office PowerPoint</Application>
  <PresentationFormat>On-screen Show (4:3)</PresentationFormat>
  <Paragraphs>118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1.3.4 - Lecture</vt:lpstr>
      <vt:lpstr>Unit 1 – Week 3 – Day 4 - Lecture</vt:lpstr>
      <vt:lpstr>Day 4 – Exceptions and Irregulars</vt:lpstr>
      <vt:lpstr>Day 4 - Exceptions</vt:lpstr>
      <vt:lpstr>Day 4 - Irregulars</vt:lpstr>
      <vt:lpstr>Vocabulary - List 3</vt:lpstr>
      <vt:lpstr>Vocabulary List 3 – Words 1-5</vt:lpstr>
      <vt:lpstr>Vocabulary List 3 – Words 6-10</vt:lpstr>
      <vt:lpstr>Literature - Week 3</vt:lpstr>
      <vt:lpstr>Literature - Week 3 – Study Guide</vt:lpstr>
      <vt:lpstr>Literature – Week 3 – Beowulf Reading</vt:lpstr>
      <vt:lpstr>Writing - Week 3 – Journal Reflections</vt:lpstr>
      <vt:lpstr>Writing for Week 3 – Journal Topics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Lessons – Week 1</dc:title>
  <dc:creator>Lenny Valentine</dc:creator>
  <cp:lastModifiedBy>Windows User</cp:lastModifiedBy>
  <cp:revision>36</cp:revision>
  <dcterms:created xsi:type="dcterms:W3CDTF">2006-08-16T00:00:00Z</dcterms:created>
  <dcterms:modified xsi:type="dcterms:W3CDTF">2020-09-03T14:40:55Z</dcterms:modified>
</cp:coreProperties>
</file>