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4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8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7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2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4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5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CFF7F-1E03-468E-AFC9-6E65CA8E4DC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FA22C-2DA9-4B86-8CAB-7D1A5E269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Comedy in Modern British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mini-lesson on Douglas Adams and Terry Pratchett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2384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Marvin – A clinically depressed robot.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5" y="2548482"/>
            <a:ext cx="3512684" cy="351268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Heart of Gold – an experimental talking ship whose drive runs on improbability.  </a:t>
            </a:r>
            <a:r>
              <a:rPr lang="en-US" dirty="0" err="1" smtClean="0"/>
              <a:t>Zaphod</a:t>
            </a:r>
            <a:r>
              <a:rPr lang="en-US" dirty="0" smtClean="0"/>
              <a:t> steals the ship and the cast travel about the galaxy in it for the bulk of the series.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39" y="2717074"/>
            <a:ext cx="4836681" cy="3631475"/>
          </a:xfrm>
        </p:spPr>
      </p:pic>
    </p:spTree>
    <p:extLst>
      <p:ext uri="{BB962C8B-B14F-4D97-AF65-F5344CB8AC3E}">
        <p14:creationId xmlns:p14="http://schemas.microsoft.com/office/powerpoint/2010/main" val="39545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from </a:t>
            </a:r>
            <a:r>
              <a:rPr lang="en-US" i="1" dirty="0" smtClean="0"/>
              <a:t>The Hitchhiker’s Guide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next week, we’ll read some select scenes from the beginning of the </a:t>
            </a:r>
            <a:r>
              <a:rPr lang="en-US" i="1" dirty="0" smtClean="0"/>
              <a:t>Hitchhiker’s Guide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Afterward, we will watch the 2005 film adaptation.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serious?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Humor has been used throughout history in literature, theater, films, songs, video games – all forms of media, really.</a:t>
            </a:r>
          </a:p>
          <a:p>
            <a:r>
              <a:rPr lang="en-US" dirty="0" smtClean="0"/>
              <a:t>Like genre-fiction, if a work is thought humorous, it is often discounted as being “not serious,” not “serious literature,” not worthy of “serious study” or concern.  This is </a:t>
            </a:r>
            <a:r>
              <a:rPr lang="en-US" i="1" dirty="0" smtClean="0"/>
              <a:t>not necessarily true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Humor is often used to highlight</a:t>
            </a:r>
          </a:p>
          <a:p>
            <a:pPr lvl="1"/>
            <a:r>
              <a:rPr lang="en-US" dirty="0" smtClean="0"/>
              <a:t>The absurdities of life, human nature, the world, etc.</a:t>
            </a:r>
          </a:p>
          <a:p>
            <a:pPr lvl="1"/>
            <a:r>
              <a:rPr lang="en-US" dirty="0" smtClean="0"/>
              <a:t>To satirize or parody real-world concepts and issues.</a:t>
            </a:r>
          </a:p>
          <a:p>
            <a:pPr lvl="1"/>
            <a:r>
              <a:rPr lang="en-US" dirty="0" smtClean="0"/>
              <a:t>To create a period of “comic relief” or rest between times of stress and danger in a lengthy work.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72" y="1825625"/>
            <a:ext cx="3381056" cy="4351338"/>
          </a:xfrm>
        </p:spPr>
      </p:pic>
    </p:spTree>
    <p:extLst>
      <p:ext uri="{BB962C8B-B14F-4D97-AF65-F5344CB8AC3E}">
        <p14:creationId xmlns:p14="http://schemas.microsoft.com/office/powerpoint/2010/main" val="41050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Literary Works to Use Humor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1825624"/>
            <a:ext cx="5603966" cy="49148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smtClean="0"/>
              <a:t>Lysistrata </a:t>
            </a:r>
            <a:r>
              <a:rPr lang="en-US" dirty="0" smtClean="0"/>
              <a:t>by Aristophanes (411 BC)</a:t>
            </a:r>
          </a:p>
          <a:p>
            <a:pPr lvl="1"/>
            <a:r>
              <a:rPr lang="en-US" i="1" dirty="0" smtClean="0"/>
              <a:t>- Wherein wives keep men from going to war by threatening to have no more…”alone time.”</a:t>
            </a:r>
          </a:p>
          <a:p>
            <a:r>
              <a:rPr lang="en-US" dirty="0" smtClean="0"/>
              <a:t>The Comedies (i.e. </a:t>
            </a:r>
            <a:r>
              <a:rPr lang="en-US" i="1" dirty="0" smtClean="0"/>
              <a:t>Midsummer, Merry Wives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 by</a:t>
            </a:r>
            <a:r>
              <a:rPr lang="en-US" i="1" dirty="0" smtClean="0"/>
              <a:t> Shakespeare </a:t>
            </a:r>
            <a:r>
              <a:rPr lang="en-US" dirty="0" smtClean="0"/>
              <a:t>(1590-1613 AD)</a:t>
            </a:r>
          </a:p>
          <a:p>
            <a:pPr lvl="1"/>
            <a:r>
              <a:rPr lang="en-US" dirty="0" smtClean="0"/>
              <a:t>- </a:t>
            </a:r>
            <a:r>
              <a:rPr lang="en-US" i="1" dirty="0" smtClean="0"/>
              <a:t>While the definition of Shakespearean comedy does not mean humor as it does with modern films, they usually contained many humorous lines and situations.</a:t>
            </a:r>
          </a:p>
          <a:p>
            <a:r>
              <a:rPr lang="en-US" i="1" dirty="0" smtClean="0"/>
              <a:t>Don Quixote de la Mancha</a:t>
            </a:r>
            <a:r>
              <a:rPr lang="en-US" dirty="0" smtClean="0"/>
              <a:t> by Miguel de Cervantes Saavedra (1605 AD)</a:t>
            </a:r>
          </a:p>
          <a:p>
            <a:pPr lvl="1"/>
            <a:r>
              <a:rPr lang="en-US" i="1" dirty="0" smtClean="0"/>
              <a:t>- Wherein a man reads too many tales of medieval romance, becomes delusional, and believes himself a knight.  He then goes on wild adventures with a peasant turned squire, Sancho </a:t>
            </a:r>
            <a:r>
              <a:rPr lang="en-US" i="1" dirty="0" err="1" smtClean="0"/>
              <a:t>Panza</a:t>
            </a:r>
            <a:r>
              <a:rPr lang="en-US" i="1" dirty="0" smtClean="0"/>
              <a:t>, in a time when knights have long since gone from the world.</a:t>
            </a:r>
          </a:p>
          <a:p>
            <a:r>
              <a:rPr lang="en-US" i="1" dirty="0" smtClean="0"/>
              <a:t>Candide </a:t>
            </a:r>
            <a:r>
              <a:rPr lang="en-US" dirty="0" smtClean="0"/>
              <a:t>by Voltaire (1759 AD)</a:t>
            </a:r>
          </a:p>
          <a:p>
            <a:pPr lvl="1"/>
            <a:r>
              <a:rPr lang="en-US" dirty="0" smtClean="0"/>
              <a:t>- </a:t>
            </a:r>
            <a:r>
              <a:rPr lang="en-US" i="1" dirty="0" smtClean="0"/>
              <a:t>Wherein a boy is raised to believe that since God created the world, and God is perfect, this must be a perfect world, and everything that happens is good, and should happen.  He has many problems in life, usually resulting in dramatic irony and humor throughout.</a:t>
            </a:r>
            <a:endParaRPr lang="en-US" dirty="0" smtClean="0"/>
          </a:p>
          <a:p>
            <a:r>
              <a:rPr lang="en-US" dirty="0" smtClean="0"/>
              <a:t>And many, many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Literary Works to Use Humor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Noteworthy authors of modern British literature to use humor include the following:</a:t>
            </a:r>
          </a:p>
          <a:p>
            <a:pPr lvl="1"/>
            <a:r>
              <a:rPr lang="en-US" b="1" dirty="0" smtClean="0"/>
              <a:t>Terry Pratchett </a:t>
            </a:r>
            <a:r>
              <a:rPr lang="en-US" dirty="0" smtClean="0"/>
              <a:t>– Author of the fantasy series </a:t>
            </a:r>
            <a:r>
              <a:rPr lang="en-US" i="1" dirty="0" smtClean="0"/>
              <a:t>The </a:t>
            </a:r>
            <a:r>
              <a:rPr lang="en-US" i="1" dirty="0" err="1" smtClean="0"/>
              <a:t>Colour</a:t>
            </a:r>
            <a:r>
              <a:rPr lang="en-US" i="1" dirty="0" smtClean="0"/>
              <a:t> of Magic </a:t>
            </a:r>
            <a:r>
              <a:rPr lang="en-US" dirty="0" smtClean="0"/>
              <a:t>(1983-2015, with over 40 books in all).  Herein is a world that resides on a flat disc, on the backs of four elephants, on the back of a giant turtle, floating through space.  The entire series parodies many typical fantasy-genre concepts and ideas while also poking fun at various aspects of life and human nature in general.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9"/>
            <a:ext cx="5181600" cy="4486274"/>
          </a:xfrm>
        </p:spPr>
      </p:pic>
    </p:spTree>
    <p:extLst>
      <p:ext uri="{BB962C8B-B14F-4D97-AF65-F5344CB8AC3E}">
        <p14:creationId xmlns:p14="http://schemas.microsoft.com/office/powerpoint/2010/main" val="27894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Literary Works to Use Humor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Douglas Adams – </a:t>
            </a:r>
            <a:r>
              <a:rPr lang="en-US" dirty="0" smtClean="0"/>
              <a:t>Author of a science-fiction series </a:t>
            </a:r>
            <a:r>
              <a:rPr lang="en-US" i="1" dirty="0" smtClean="0"/>
              <a:t>The Hitchhiker’s Guide to the Galaxy </a:t>
            </a:r>
            <a:r>
              <a:rPr lang="en-US" dirty="0" smtClean="0"/>
              <a:t>(1978-2001, around 6 books in all)</a:t>
            </a:r>
            <a:r>
              <a:rPr lang="en-US" i="1" dirty="0" smtClean="0"/>
              <a:t>.  </a:t>
            </a:r>
            <a:r>
              <a:rPr lang="en-US" dirty="0" smtClean="0"/>
              <a:t>Herein, a human, Arthur Dent, discovers that his best friend is an alien and ends up traveling the galaxy for a variety of insane and wacky adventures.  Much absurdity follows.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162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Hitchhiker’s Guide to the Galaxy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BBC Radio Drama (1978)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04011"/>
            <a:ext cx="5157787" cy="378822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BBC Television Adaptation (1981)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5532"/>
            <a:ext cx="5183188" cy="3766707"/>
          </a:xfrm>
        </p:spPr>
      </p:pic>
    </p:spTree>
    <p:extLst>
      <p:ext uri="{BB962C8B-B14F-4D97-AF65-F5344CB8AC3E}">
        <p14:creationId xmlns:p14="http://schemas.microsoft.com/office/powerpoint/2010/main" val="2345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Most Recent Film (2005):  Cast, left to right: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12192000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Martin Freeman as Arthur Dent, Sam Rockwell as President </a:t>
            </a:r>
            <a:r>
              <a:rPr lang="en-US" dirty="0" err="1" smtClean="0"/>
              <a:t>Zaphod</a:t>
            </a:r>
            <a:r>
              <a:rPr lang="en-US" dirty="0" smtClean="0"/>
              <a:t> Beeblebrox,  Zoey </a:t>
            </a:r>
            <a:r>
              <a:rPr lang="en-US" dirty="0" err="1" smtClean="0"/>
              <a:t>DeSchanel</a:t>
            </a:r>
            <a:r>
              <a:rPr lang="en-US" dirty="0" smtClean="0"/>
              <a:t> as Trillian, and </a:t>
            </a:r>
            <a:r>
              <a:rPr lang="en-US" dirty="0" err="1" smtClean="0"/>
              <a:t>Mos</a:t>
            </a:r>
            <a:r>
              <a:rPr lang="en-US" dirty="0" smtClean="0"/>
              <a:t> Def as Ford Prefect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12437"/>
            <a:ext cx="10515600" cy="3832053"/>
          </a:xfrm>
        </p:spPr>
      </p:pic>
    </p:spTree>
    <p:extLst>
      <p:ext uri="{BB962C8B-B14F-4D97-AF65-F5344CB8AC3E}">
        <p14:creationId xmlns:p14="http://schemas.microsoft.com/office/powerpoint/2010/main" val="10164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Arthur Dent, human, who until the beginning of this book did not know anything about aliens.  Ends up roaming the galaxy in his bath robe.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5" y="2575486"/>
            <a:ext cx="4156701" cy="33419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Ford Prefect, an alien disguised as human, on Earth to write an article for the </a:t>
            </a:r>
            <a:r>
              <a:rPr lang="en-US" i="1" dirty="0" smtClean="0"/>
              <a:t>Hitchhiker’s Guide to the Galaxy</a:t>
            </a:r>
            <a:r>
              <a:rPr lang="en-US" dirty="0" smtClean="0"/>
              <a:t>, and Arthur’s best friend.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533015"/>
            <a:ext cx="3448594" cy="3448594"/>
          </a:xfrm>
        </p:spPr>
      </p:pic>
    </p:spTree>
    <p:extLst>
      <p:ext uri="{BB962C8B-B14F-4D97-AF65-F5344CB8AC3E}">
        <p14:creationId xmlns:p14="http://schemas.microsoft.com/office/powerpoint/2010/main" val="39899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Tricia McMillan (Trillian) – Arthur fails to impress Trillian at a party on Earth.  She subsequently goes off with a man that claims “I’m from a different planet.  Want to see my space ship?”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3" y="2747489"/>
            <a:ext cx="4129827" cy="32483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Zaphod</a:t>
            </a:r>
            <a:r>
              <a:rPr lang="en-US" dirty="0" smtClean="0"/>
              <a:t> Beeblebrox – President of the galaxy, has two heads and three arms, friends with Ford, and the same man that picked up Trillian from the Earth party.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2702832"/>
            <a:ext cx="3293019" cy="3293019"/>
          </a:xfrm>
        </p:spPr>
      </p:pic>
    </p:spTree>
    <p:extLst>
      <p:ext uri="{BB962C8B-B14F-4D97-AF65-F5344CB8AC3E}">
        <p14:creationId xmlns:p14="http://schemas.microsoft.com/office/powerpoint/2010/main" val="11257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763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Comedy in Modern British Literature</vt:lpstr>
      <vt:lpstr>Why so serious?</vt:lpstr>
      <vt:lpstr>Famous Literary Works to Use Humor</vt:lpstr>
      <vt:lpstr>Modern Literary Works to Use Humor</vt:lpstr>
      <vt:lpstr>Modern Literary Works to Use Humor</vt:lpstr>
      <vt:lpstr>Hitchhiker’s Guide to the Galaxy</vt:lpstr>
      <vt:lpstr>Most Recent Film (2005):  Cast, left to right:</vt:lpstr>
      <vt:lpstr>Main Characters</vt:lpstr>
      <vt:lpstr>Main Characters</vt:lpstr>
      <vt:lpstr>Main Characters</vt:lpstr>
      <vt:lpstr>Readings from The Hitchhiker’s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Comedy in Modern British Literature</dc:title>
  <dc:creator>Windows User</dc:creator>
  <cp:lastModifiedBy>Windows User</cp:lastModifiedBy>
  <cp:revision>24</cp:revision>
  <dcterms:created xsi:type="dcterms:W3CDTF">2019-01-03T15:40:49Z</dcterms:created>
  <dcterms:modified xsi:type="dcterms:W3CDTF">2019-01-11T18:54:18Z</dcterms:modified>
</cp:coreProperties>
</file>