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72" r:id="rId15"/>
    <p:sldId id="274" r:id="rId16"/>
    <p:sldId id="275" r:id="rId17"/>
    <p:sldId id="269" r:id="rId18"/>
    <p:sldId id="276" r:id="rId19"/>
    <p:sldId id="277" r:id="rId20"/>
    <p:sldId id="278" r:id="rId21"/>
    <p:sldId id="279"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3" autoAdjust="0"/>
    <p:restoredTop sz="94660"/>
  </p:normalViewPr>
  <p:slideViewPr>
    <p:cSldViewPr snapToGrid="0">
      <p:cViewPr varScale="1">
        <p:scale>
          <a:sx n="72" d="100"/>
          <a:sy n="72" d="100"/>
        </p:scale>
        <p:origin x="45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49C0A9B-1B60-4F97-9DB2-B45A9FD811F6}" type="datetimeFigureOut">
              <a:rPr lang="en-US" smtClean="0"/>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4023606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49C0A9B-1B60-4F97-9DB2-B45A9FD811F6}" type="datetimeFigureOut">
              <a:rPr lang="en-US" smtClean="0"/>
              <a:t>8/25/2022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2745121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649C0A9B-1B60-4F97-9DB2-B45A9FD811F6}" type="datetimeFigureOut">
              <a:rPr lang="en-US" smtClean="0"/>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1644172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649C0A9B-1B60-4F97-9DB2-B45A9FD811F6}" type="datetimeFigureOut">
              <a:rPr lang="en-US" smtClean="0"/>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1FEE8-8C80-40AF-99C4-8D273271D93C}"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6954208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9C0A9B-1B60-4F97-9DB2-B45A9FD811F6}" type="datetimeFigureOut">
              <a:rPr lang="en-US" smtClean="0"/>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811401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49C0A9B-1B60-4F97-9DB2-B45A9FD811F6}" type="datetimeFigureOut">
              <a:rPr lang="en-US" smtClean="0"/>
              <a:t>8/25/2022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41494615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49C0A9B-1B60-4F97-9DB2-B45A9FD811F6}" type="datetimeFigureOut">
              <a:rPr lang="en-US" smtClean="0"/>
              <a:t>8/25/2022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11314659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9C0A9B-1B60-4F97-9DB2-B45A9FD811F6}" type="datetimeFigureOut">
              <a:rPr lang="en-US" smtClean="0"/>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30116624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9C0A9B-1B60-4F97-9DB2-B45A9FD811F6}" type="datetimeFigureOut">
              <a:rPr lang="en-US" smtClean="0"/>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1897188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649C0A9B-1B60-4F97-9DB2-B45A9FD811F6}" type="datetimeFigureOut">
              <a:rPr lang="en-US" smtClean="0"/>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3588686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9C0A9B-1B60-4F97-9DB2-B45A9FD811F6}" type="datetimeFigureOut">
              <a:rPr lang="en-US" smtClean="0"/>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3046081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9C0A9B-1B60-4F97-9DB2-B45A9FD811F6}" type="datetimeFigureOut">
              <a:rPr lang="en-US" smtClean="0"/>
              <a:t>8/25/2022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160608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9C0A9B-1B60-4F97-9DB2-B45A9FD811F6}" type="datetimeFigureOut">
              <a:rPr lang="en-US" smtClean="0"/>
              <a:t>8/25/2022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1709652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649C0A9B-1B60-4F97-9DB2-B45A9FD811F6}" type="datetimeFigureOut">
              <a:rPr lang="en-US" smtClean="0"/>
              <a:t>8/25/2022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1715381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49C0A9B-1B60-4F97-9DB2-B45A9FD811F6}" type="datetimeFigureOut">
              <a:rPr lang="en-US" smtClean="0"/>
              <a:t>8/25/2022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3512131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649C0A9B-1B60-4F97-9DB2-B45A9FD811F6}" type="datetimeFigureOut">
              <a:rPr lang="en-US" smtClean="0"/>
              <a:t>8/25/2022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3049367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49C0A9B-1B60-4F97-9DB2-B45A9FD811F6}" type="datetimeFigureOut">
              <a:rPr lang="en-US" smtClean="0"/>
              <a:t>8/25/2022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99846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49C0A9B-1B60-4F97-9DB2-B45A9FD811F6}" type="datetimeFigureOut">
              <a:rPr lang="en-US" smtClean="0"/>
              <a:t>8/25/2022</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031FEE8-8C80-40AF-99C4-8D273271D93C}" type="slidenum">
              <a:rPr lang="en-US" smtClean="0"/>
              <a:t>‹#›</a:t>
            </a:fld>
            <a:endParaRPr lang="en-US"/>
          </a:p>
        </p:txBody>
      </p:sp>
    </p:spTree>
    <p:extLst>
      <p:ext uri="{BB962C8B-B14F-4D97-AF65-F5344CB8AC3E}">
        <p14:creationId xmlns:p14="http://schemas.microsoft.com/office/powerpoint/2010/main" val="157455596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lennyvalentine@wcps.or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0AAEB-A24A-4430-B3BE-0DD638BA2760}"/>
              </a:ext>
            </a:extLst>
          </p:cNvPr>
          <p:cNvSpPr>
            <a:spLocks noGrp="1"/>
          </p:cNvSpPr>
          <p:nvPr>
            <p:ph type="ctrTitle"/>
          </p:nvPr>
        </p:nvSpPr>
        <p:spPr/>
        <p:txBody>
          <a:bodyPr/>
          <a:lstStyle/>
          <a:p>
            <a:r>
              <a:rPr lang="en-US" dirty="0"/>
              <a:t>Mr. Valentine’s English IV Standard Class</a:t>
            </a:r>
          </a:p>
        </p:txBody>
      </p:sp>
      <p:sp>
        <p:nvSpPr>
          <p:cNvPr id="3" name="Subtitle 2">
            <a:extLst>
              <a:ext uri="{FF2B5EF4-FFF2-40B4-BE49-F238E27FC236}">
                <a16:creationId xmlns:a16="http://schemas.microsoft.com/office/drawing/2014/main" id="{484D1140-18C8-40D9-9EC8-41D1D39FFA31}"/>
              </a:ext>
            </a:extLst>
          </p:cNvPr>
          <p:cNvSpPr>
            <a:spLocks noGrp="1"/>
          </p:cNvSpPr>
          <p:nvPr>
            <p:ph type="subTitle" idx="1"/>
          </p:nvPr>
        </p:nvSpPr>
        <p:spPr/>
        <p:txBody>
          <a:bodyPr/>
          <a:lstStyle/>
          <a:p>
            <a:r>
              <a:rPr lang="en-US" dirty="0"/>
              <a:t>Day 1</a:t>
            </a:r>
          </a:p>
        </p:txBody>
      </p:sp>
    </p:spTree>
    <p:extLst>
      <p:ext uri="{BB962C8B-B14F-4D97-AF65-F5344CB8AC3E}">
        <p14:creationId xmlns:p14="http://schemas.microsoft.com/office/powerpoint/2010/main" val="782795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F04A7-4648-467B-8F62-3E67F03FC138}"/>
              </a:ext>
            </a:extLst>
          </p:cNvPr>
          <p:cNvSpPr>
            <a:spLocks noGrp="1"/>
          </p:cNvSpPr>
          <p:nvPr>
            <p:ph type="title"/>
          </p:nvPr>
        </p:nvSpPr>
        <p:spPr/>
        <p:txBody>
          <a:bodyPr/>
          <a:lstStyle/>
          <a:p>
            <a:r>
              <a:rPr lang="en-US" dirty="0"/>
              <a:t>Grades Breakdown</a:t>
            </a:r>
          </a:p>
        </p:txBody>
      </p:sp>
      <p:sp>
        <p:nvSpPr>
          <p:cNvPr id="3" name="Content Placeholder 2">
            <a:extLst>
              <a:ext uri="{FF2B5EF4-FFF2-40B4-BE49-F238E27FC236}">
                <a16:creationId xmlns:a16="http://schemas.microsoft.com/office/drawing/2014/main" id="{FF425CB4-34F7-4D78-954D-FC4980027E14}"/>
              </a:ext>
            </a:extLst>
          </p:cNvPr>
          <p:cNvSpPr>
            <a:spLocks noGrp="1"/>
          </p:cNvSpPr>
          <p:nvPr>
            <p:ph idx="1"/>
          </p:nvPr>
        </p:nvSpPr>
        <p:spPr/>
        <p:txBody>
          <a:bodyPr/>
          <a:lstStyle/>
          <a:p>
            <a:r>
              <a:rPr lang="en-US" dirty="0"/>
              <a:t>On your syllabus, you’ll find a somewhat hard to read pie chart.</a:t>
            </a:r>
          </a:p>
          <a:p>
            <a:r>
              <a:rPr lang="en-US" dirty="0"/>
              <a:t>Therein, it explains your grade breakdown:</a:t>
            </a:r>
          </a:p>
          <a:p>
            <a:pPr lvl="1"/>
            <a:r>
              <a:rPr lang="en-US" dirty="0"/>
              <a:t>Tests, Papers, and Projects – 30%</a:t>
            </a:r>
          </a:p>
          <a:p>
            <a:pPr lvl="1"/>
            <a:r>
              <a:rPr lang="en-US" dirty="0"/>
              <a:t>Quizzes – 25 %</a:t>
            </a:r>
          </a:p>
          <a:p>
            <a:pPr lvl="1"/>
            <a:r>
              <a:rPr lang="en-US" dirty="0"/>
              <a:t>Classwork / Homework – 25 Percent</a:t>
            </a:r>
          </a:p>
          <a:p>
            <a:pPr lvl="1"/>
            <a:r>
              <a:rPr lang="en-US" dirty="0"/>
              <a:t>Journals / Short Writing Assignments – 20 Percent</a:t>
            </a:r>
          </a:p>
        </p:txBody>
      </p:sp>
    </p:spTree>
    <p:extLst>
      <p:ext uri="{BB962C8B-B14F-4D97-AF65-F5344CB8AC3E}">
        <p14:creationId xmlns:p14="http://schemas.microsoft.com/office/powerpoint/2010/main" val="1076929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2CB10-B532-4A87-B557-1ACF6428C4BF}"/>
              </a:ext>
            </a:extLst>
          </p:cNvPr>
          <p:cNvSpPr>
            <a:spLocks noGrp="1"/>
          </p:cNvSpPr>
          <p:nvPr>
            <p:ph type="title"/>
          </p:nvPr>
        </p:nvSpPr>
        <p:spPr/>
        <p:txBody>
          <a:bodyPr/>
          <a:lstStyle/>
          <a:p>
            <a:r>
              <a:rPr lang="en-US" dirty="0"/>
              <a:t>Typical Assignments</a:t>
            </a:r>
          </a:p>
        </p:txBody>
      </p:sp>
      <p:sp>
        <p:nvSpPr>
          <p:cNvPr id="3" name="Content Placeholder 2">
            <a:extLst>
              <a:ext uri="{FF2B5EF4-FFF2-40B4-BE49-F238E27FC236}">
                <a16:creationId xmlns:a16="http://schemas.microsoft.com/office/drawing/2014/main" id="{486FF264-EB8B-43D6-88A3-64D93678058A}"/>
              </a:ext>
            </a:extLst>
          </p:cNvPr>
          <p:cNvSpPr>
            <a:spLocks noGrp="1"/>
          </p:cNvSpPr>
          <p:nvPr>
            <p:ph idx="1"/>
          </p:nvPr>
        </p:nvSpPr>
        <p:spPr/>
        <p:txBody>
          <a:bodyPr>
            <a:normAutofit fontScale="70000" lnSpcReduction="20000"/>
          </a:bodyPr>
          <a:lstStyle/>
          <a:p>
            <a:r>
              <a:rPr lang="en-US" dirty="0"/>
              <a:t>Grammar Bell-Ringers (Part of the weekly notebook check on Friday)</a:t>
            </a:r>
          </a:p>
          <a:p>
            <a:r>
              <a:rPr lang="en-US" dirty="0"/>
              <a:t>Vocabulary Practice (Part of the weekly notebook check on Friday)</a:t>
            </a:r>
          </a:p>
          <a:p>
            <a:r>
              <a:rPr lang="en-US" dirty="0"/>
              <a:t>Study Guides / Notes (Part of the weekly notebook check on Friday)</a:t>
            </a:r>
          </a:p>
          <a:p>
            <a:r>
              <a:rPr lang="en-US" dirty="0"/>
              <a:t>Journals (Once per week, to be submitted to the turn in box on or by Friday)</a:t>
            </a:r>
          </a:p>
          <a:p>
            <a:r>
              <a:rPr lang="en-US" dirty="0"/>
              <a:t>Quizzes (Once per week unless there’s a unit test – covers your study guide, grammar, and vocab for that week.  Usually 20 – 25 questions, multiple choice).</a:t>
            </a:r>
          </a:p>
          <a:p>
            <a:r>
              <a:rPr lang="en-US" dirty="0"/>
              <a:t>Tests (Once per unit – typically every three or four weeks.  Covers all of the study guide materials from that unit, occasionally the grammar and vocab as well.  The final will be cumulative and based only on the study guides, not the grammar and vocab, so keep those study guides).</a:t>
            </a:r>
          </a:p>
          <a:p>
            <a:r>
              <a:rPr lang="en-US" dirty="0"/>
              <a:t>Essays and Projects (Once or twice per nine weeks, so as to practice your writing and research skills – more info to come).</a:t>
            </a:r>
          </a:p>
          <a:p>
            <a:r>
              <a:rPr lang="en-US" dirty="0"/>
              <a:t>Solo and Small-Group Activities (Every now and then – could include anything from a drawing to a film / worksheet combo to responding to a weird question in groups).</a:t>
            </a:r>
          </a:p>
          <a:p>
            <a:r>
              <a:rPr lang="en-US" dirty="0"/>
              <a:t>Online Activities – Achieve 3000, Zinc, Quill, and Kahoot will be used regularly for practice and review purposes.</a:t>
            </a:r>
          </a:p>
        </p:txBody>
      </p:sp>
    </p:spTree>
    <p:extLst>
      <p:ext uri="{BB962C8B-B14F-4D97-AF65-F5344CB8AC3E}">
        <p14:creationId xmlns:p14="http://schemas.microsoft.com/office/powerpoint/2010/main" val="811171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B2AF8-3806-4397-9691-9D7306379166}"/>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2DB6A68D-E4AA-432C-BD99-32D3106D43E9}"/>
              </a:ext>
            </a:extLst>
          </p:cNvPr>
          <p:cNvSpPr>
            <a:spLocks noGrp="1"/>
          </p:cNvSpPr>
          <p:nvPr>
            <p:ph idx="1"/>
          </p:nvPr>
        </p:nvSpPr>
        <p:spPr/>
        <p:txBody>
          <a:bodyPr/>
          <a:lstStyle/>
          <a:p>
            <a:r>
              <a:rPr lang="en-US" dirty="0"/>
              <a:t>All of our books will be provided either physically in-class or free digitally on my class website (lennyalentine.weebly.com) and/or the  canvas page.  I will endeavor to have those up to date weekly – just keep track of the dates and under-construction messages.</a:t>
            </a:r>
          </a:p>
          <a:p>
            <a:r>
              <a:rPr lang="en-US" dirty="0"/>
              <a:t>My email is </a:t>
            </a:r>
            <a:r>
              <a:rPr lang="en-US" dirty="0">
                <a:hlinkClick r:id="rId2"/>
              </a:rPr>
              <a:t>lennyvalentine@wcps.org</a:t>
            </a:r>
            <a:r>
              <a:rPr lang="en-US" dirty="0"/>
              <a:t> if you have any questions.</a:t>
            </a:r>
          </a:p>
          <a:p>
            <a:r>
              <a:rPr lang="en-US" dirty="0"/>
              <a:t>If you ever have any free time in class, finish early, </a:t>
            </a:r>
            <a:r>
              <a:rPr lang="en-US" dirty="0" err="1"/>
              <a:t>etc</a:t>
            </a:r>
            <a:r>
              <a:rPr lang="en-US" dirty="0"/>
              <a:t>, feel free to utilize the free-read section in the back of the class.  There are many books to choose from.  They cannot leave the class, but use them any time you’re here and not testing.  I recommend writing down what page you were on, just in case someone else picks up the book later.</a:t>
            </a:r>
          </a:p>
        </p:txBody>
      </p:sp>
    </p:spTree>
    <p:extLst>
      <p:ext uri="{BB962C8B-B14F-4D97-AF65-F5344CB8AC3E}">
        <p14:creationId xmlns:p14="http://schemas.microsoft.com/office/powerpoint/2010/main" val="1303845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97180-8D9E-4968-9362-132ACFCC4896}"/>
              </a:ext>
            </a:extLst>
          </p:cNvPr>
          <p:cNvSpPr>
            <a:spLocks noGrp="1"/>
          </p:cNvSpPr>
          <p:nvPr>
            <p:ph type="title"/>
          </p:nvPr>
        </p:nvSpPr>
        <p:spPr/>
        <p:txBody>
          <a:bodyPr/>
          <a:lstStyle/>
          <a:p>
            <a:r>
              <a:rPr lang="en-US" dirty="0"/>
              <a:t>Classroom Rules and Expectations</a:t>
            </a:r>
          </a:p>
        </p:txBody>
      </p:sp>
      <p:sp>
        <p:nvSpPr>
          <p:cNvPr id="3" name="Content Placeholder 2">
            <a:extLst>
              <a:ext uri="{FF2B5EF4-FFF2-40B4-BE49-F238E27FC236}">
                <a16:creationId xmlns:a16="http://schemas.microsoft.com/office/drawing/2014/main" id="{F75EAC62-9DC7-4C50-837B-9240B52A3337}"/>
              </a:ext>
            </a:extLst>
          </p:cNvPr>
          <p:cNvSpPr>
            <a:spLocks noGrp="1"/>
          </p:cNvSpPr>
          <p:nvPr>
            <p:ph idx="1"/>
          </p:nvPr>
        </p:nvSpPr>
        <p:spPr>
          <a:xfrm>
            <a:off x="0" y="1457738"/>
            <a:ext cx="12192000" cy="5400261"/>
          </a:xfrm>
        </p:spPr>
        <p:txBody>
          <a:bodyPr>
            <a:normAutofit fontScale="85000" lnSpcReduction="20000"/>
          </a:bodyPr>
          <a:lstStyle/>
          <a:p>
            <a:r>
              <a:rPr lang="en-US" dirty="0"/>
              <a:t>Yep, here’s the boring part, but it’s important, so we </a:t>
            </a:r>
            <a:r>
              <a:rPr lang="en-US" dirty="0" err="1"/>
              <a:t>gotta</a:t>
            </a:r>
            <a:r>
              <a:rPr lang="en-US" dirty="0"/>
              <a:t>:</a:t>
            </a:r>
          </a:p>
          <a:p>
            <a:pPr>
              <a:defRPr/>
            </a:pPr>
            <a:r>
              <a:rPr lang="en-US" b="1" u="sng" dirty="0"/>
              <a:t>1.  Respect yourselves</a:t>
            </a:r>
            <a:r>
              <a:rPr lang="en-US" dirty="0"/>
              <a:t> – Show up to class in proper dress code, with all supplies, seated, and ready to learn, before the bell rings.  Tardy policies have changed school-wide – once the bell rings and the door closes, report directly to ISS (formerly prime time) and work from canvas and/or the class website.</a:t>
            </a:r>
          </a:p>
          <a:p>
            <a:pPr>
              <a:defRPr/>
            </a:pPr>
            <a:endParaRPr lang="en-US" dirty="0"/>
          </a:p>
          <a:p>
            <a:pPr>
              <a:defRPr/>
            </a:pPr>
            <a:r>
              <a:rPr lang="en-US" b="1" u="sng" dirty="0"/>
              <a:t>2.  Respect your instructor</a:t>
            </a:r>
            <a:r>
              <a:rPr lang="en-US" dirty="0"/>
              <a:t> – Do not speak while Mr. Valentine is teaching.  Raise your hand before speaking.  Keep electronic devices silent / off and away during class, unless instructed otherwise.  All cell phones / smart watches must remain in the cell phone caddy (located at the front of the room) for the duration of the class period unless otherwise instructed by me.  Headphones must remain AWAY, not in your ears, behind a hood, behind hair, or other such things.  Devices go into the caddy at the beginning of the period before bell-ringers, then come out NO EARLIER than five minutes till the bell.  They do not come out for drills or restroom trips.</a:t>
            </a:r>
          </a:p>
          <a:p>
            <a:pPr>
              <a:defRPr/>
            </a:pPr>
            <a:endParaRPr lang="en-US" dirty="0"/>
          </a:p>
          <a:p>
            <a:pPr>
              <a:defRPr/>
            </a:pPr>
            <a:r>
              <a:rPr lang="en-US" b="1" u="sng" dirty="0"/>
              <a:t>3.  Respect your fellow students</a:t>
            </a:r>
            <a:r>
              <a:rPr lang="en-US" dirty="0"/>
              <a:t> – Do not speak while others are reading / sharing with the class.  Do not engage in horseplay, touch, hit, or otherwise bother your fellow students.  Leave their personal possessions alone.  Do not use foul language.</a:t>
            </a:r>
          </a:p>
          <a:p>
            <a:pPr>
              <a:defRPr/>
            </a:pPr>
            <a:endParaRPr lang="en-US" dirty="0"/>
          </a:p>
          <a:p>
            <a:pPr>
              <a:defRPr/>
            </a:pPr>
            <a:r>
              <a:rPr lang="en-US" b="1" u="sng" dirty="0"/>
              <a:t>4.  Respect the school</a:t>
            </a:r>
            <a:r>
              <a:rPr lang="en-US" dirty="0"/>
              <a:t> – Do not speak ill of any faculty / staff member of Charles B. Aycock in my presence.  Respect all administrators, teachers, counselors, and other misc. staff at all times.  Address them respectfully, and follow their instructions when given.</a:t>
            </a:r>
          </a:p>
          <a:p>
            <a:endParaRPr lang="en-US" dirty="0"/>
          </a:p>
        </p:txBody>
      </p:sp>
    </p:spTree>
    <p:extLst>
      <p:ext uri="{BB962C8B-B14F-4D97-AF65-F5344CB8AC3E}">
        <p14:creationId xmlns:p14="http://schemas.microsoft.com/office/powerpoint/2010/main" val="3459176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E7266A80-705B-4617-BE30-8A9DA028700D}"/>
              </a:ext>
            </a:extLst>
          </p:cNvPr>
          <p:cNvSpPr>
            <a:spLocks noGrp="1"/>
          </p:cNvSpPr>
          <p:nvPr>
            <p:ph type="title"/>
          </p:nvPr>
        </p:nvSpPr>
        <p:spPr/>
        <p:txBody>
          <a:bodyPr/>
          <a:lstStyle/>
          <a:p>
            <a:pPr marL="484632">
              <a:defRPr/>
            </a:pPr>
            <a:r>
              <a:rPr lang="en-US">
                <a:solidFill>
                  <a:schemeClr val="accent1">
                    <a:tint val="83000"/>
                    <a:satMod val="150000"/>
                  </a:schemeClr>
                </a:solidFill>
              </a:rPr>
              <a:t>Consequences</a:t>
            </a:r>
          </a:p>
        </p:txBody>
      </p:sp>
      <p:sp>
        <p:nvSpPr>
          <p:cNvPr id="22531" name="Content Placeholder 2">
            <a:extLst>
              <a:ext uri="{FF2B5EF4-FFF2-40B4-BE49-F238E27FC236}">
                <a16:creationId xmlns:a16="http://schemas.microsoft.com/office/drawing/2014/main" id="{BDA87AF3-4C57-423A-B379-98B2186E429E}"/>
              </a:ext>
            </a:extLst>
          </p:cNvPr>
          <p:cNvSpPr>
            <a:spLocks noGrp="1"/>
          </p:cNvSpPr>
          <p:nvPr>
            <p:ph idx="1"/>
          </p:nvPr>
        </p:nvSpPr>
        <p:spPr>
          <a:xfrm>
            <a:off x="1981200" y="1600200"/>
            <a:ext cx="8229600" cy="4876800"/>
          </a:xfrm>
        </p:spPr>
        <p:txBody>
          <a:bodyPr/>
          <a:lstStyle/>
          <a:p>
            <a:pPr eaLnBrk="1" hangingPunct="1"/>
            <a:r>
              <a:rPr lang="en-US" altLang="en-US" dirty="0"/>
              <a:t>1</a:t>
            </a:r>
            <a:r>
              <a:rPr lang="en-US" altLang="en-US" baseline="30000" dirty="0"/>
              <a:t>st</a:t>
            </a:r>
            <a:r>
              <a:rPr lang="en-US" altLang="en-US" dirty="0"/>
              <a:t> Offense – Verbal warning and referral.</a:t>
            </a:r>
          </a:p>
          <a:p>
            <a:pPr eaLnBrk="1" hangingPunct="1"/>
            <a:endParaRPr lang="en-US" altLang="en-US" dirty="0"/>
          </a:p>
          <a:p>
            <a:pPr eaLnBrk="1" hangingPunct="1"/>
            <a:r>
              <a:rPr lang="en-US" altLang="en-US" dirty="0"/>
              <a:t>2</a:t>
            </a:r>
            <a:r>
              <a:rPr lang="en-US" altLang="en-US" baseline="30000" dirty="0"/>
              <a:t>nd</a:t>
            </a:r>
            <a:r>
              <a:rPr lang="en-US" altLang="en-US" dirty="0"/>
              <a:t> Offense – Parent contact and referral.</a:t>
            </a:r>
          </a:p>
          <a:p>
            <a:pPr eaLnBrk="1" hangingPunct="1"/>
            <a:endParaRPr lang="en-US" altLang="en-US" dirty="0"/>
          </a:p>
          <a:p>
            <a:pPr eaLnBrk="1" hangingPunct="1"/>
            <a:r>
              <a:rPr lang="en-US" altLang="en-US" dirty="0"/>
              <a:t>3</a:t>
            </a:r>
            <a:r>
              <a:rPr lang="en-US" altLang="en-US" baseline="30000" dirty="0"/>
              <a:t>rd</a:t>
            </a:r>
            <a:r>
              <a:rPr lang="en-US" altLang="en-US" dirty="0"/>
              <a:t> Offense – Parent contact, referral, and trip to ISS.</a:t>
            </a:r>
          </a:p>
          <a:p>
            <a:pPr eaLnBrk="1" hangingPunct="1"/>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1233B414-AE70-4E12-BB8F-482EB328EB0E}"/>
              </a:ext>
            </a:extLst>
          </p:cNvPr>
          <p:cNvSpPr>
            <a:spLocks noGrp="1"/>
          </p:cNvSpPr>
          <p:nvPr>
            <p:ph type="title"/>
          </p:nvPr>
        </p:nvSpPr>
        <p:spPr/>
        <p:txBody>
          <a:bodyPr/>
          <a:lstStyle/>
          <a:p>
            <a:pPr marL="484632">
              <a:defRPr/>
            </a:pPr>
            <a:r>
              <a:rPr lang="en-US">
                <a:solidFill>
                  <a:schemeClr val="accent1">
                    <a:tint val="83000"/>
                    <a:satMod val="150000"/>
                  </a:schemeClr>
                </a:solidFill>
              </a:rPr>
              <a:t>Plagiarism</a:t>
            </a:r>
          </a:p>
        </p:txBody>
      </p:sp>
      <p:sp>
        <p:nvSpPr>
          <p:cNvPr id="3" name="Content Placeholder 2">
            <a:extLst>
              <a:ext uri="{FF2B5EF4-FFF2-40B4-BE49-F238E27FC236}">
                <a16:creationId xmlns:a16="http://schemas.microsoft.com/office/drawing/2014/main" id="{26723CB9-8468-4D5C-BE42-0154AF8D3B77}"/>
              </a:ext>
            </a:extLst>
          </p:cNvPr>
          <p:cNvSpPr>
            <a:spLocks noGrp="1"/>
          </p:cNvSpPr>
          <p:nvPr>
            <p:ph idx="1"/>
          </p:nvPr>
        </p:nvSpPr>
        <p:spPr>
          <a:xfrm>
            <a:off x="1981200" y="1882775"/>
            <a:ext cx="8229600" cy="4572000"/>
          </a:xfrm>
        </p:spPr>
        <p:txBody>
          <a:bodyPr rtlCol="0">
            <a:normAutofit/>
          </a:bodyPr>
          <a:lstStyle/>
          <a:p>
            <a:pPr marL="448056" indent="-384048">
              <a:defRPr/>
            </a:pPr>
            <a:r>
              <a:rPr lang="en-US" b="1" u="sng" dirty="0"/>
              <a:t>Don’t.</a:t>
            </a:r>
            <a:r>
              <a:rPr lang="en-US" dirty="0"/>
              <a:t>  Plagiarism is the use of anyone else’s words or ideas without proper citation and use of either quote marks or summary/paraphrase.</a:t>
            </a:r>
          </a:p>
          <a:p>
            <a:pPr marL="448056" indent="-384048">
              <a:defRPr/>
            </a:pPr>
            <a:endParaRPr lang="en-US" dirty="0"/>
          </a:p>
          <a:p>
            <a:pPr marL="448056" indent="-384048">
              <a:defRPr/>
            </a:pPr>
            <a:r>
              <a:rPr lang="en-US" b="1" u="sng" dirty="0"/>
              <a:t>Do not </a:t>
            </a:r>
            <a:r>
              <a:rPr lang="en-US" dirty="0"/>
              <a:t>copy/paste sections of websites into your word processor and call it your essay.  I do check, and you will receive both a referral and a zero on the essay assignment in question for such conduct.</a:t>
            </a:r>
          </a:p>
          <a:p>
            <a:pPr marL="448056" indent="-384048">
              <a:defRPr/>
            </a:pPr>
            <a:endParaRPr lang="en-US" dirty="0"/>
          </a:p>
          <a:p>
            <a:pPr marL="448056" indent="-384048">
              <a:defRPr/>
            </a:pPr>
            <a:r>
              <a:rPr lang="en-US" dirty="0"/>
              <a:t>We will discuss proper usage and citation in class.  When in doubt, ask.</a:t>
            </a:r>
          </a:p>
          <a:p>
            <a:pPr marL="448056" indent="-384048">
              <a:defRPr/>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466D0CB3-C79F-47EF-8375-25BE7FA17A34}"/>
              </a:ext>
            </a:extLst>
          </p:cNvPr>
          <p:cNvSpPr>
            <a:spLocks noGrp="1"/>
          </p:cNvSpPr>
          <p:nvPr>
            <p:ph type="title"/>
          </p:nvPr>
        </p:nvSpPr>
        <p:spPr/>
        <p:txBody>
          <a:bodyPr/>
          <a:lstStyle/>
          <a:p>
            <a:pPr marL="484632">
              <a:defRPr/>
            </a:pPr>
            <a:r>
              <a:rPr lang="en-US">
                <a:solidFill>
                  <a:schemeClr val="accent1">
                    <a:tint val="83000"/>
                    <a:satMod val="150000"/>
                  </a:schemeClr>
                </a:solidFill>
              </a:rPr>
              <a:t>Cheating</a:t>
            </a:r>
          </a:p>
        </p:txBody>
      </p:sp>
      <p:sp>
        <p:nvSpPr>
          <p:cNvPr id="25603" name="Content Placeholder 2">
            <a:extLst>
              <a:ext uri="{FF2B5EF4-FFF2-40B4-BE49-F238E27FC236}">
                <a16:creationId xmlns:a16="http://schemas.microsoft.com/office/drawing/2014/main" id="{53E9B743-5380-460F-AD78-424A238CC4C4}"/>
              </a:ext>
            </a:extLst>
          </p:cNvPr>
          <p:cNvSpPr>
            <a:spLocks noGrp="1"/>
          </p:cNvSpPr>
          <p:nvPr>
            <p:ph idx="1"/>
          </p:nvPr>
        </p:nvSpPr>
        <p:spPr>
          <a:xfrm>
            <a:off x="1981200" y="1882775"/>
            <a:ext cx="8229600" cy="4572000"/>
          </a:xfrm>
        </p:spPr>
        <p:txBody>
          <a:bodyPr/>
          <a:lstStyle/>
          <a:p>
            <a:pPr eaLnBrk="1" hangingPunct="1"/>
            <a:r>
              <a:rPr lang="en-US" altLang="en-US" b="1" u="sng"/>
              <a:t>Don’t.</a:t>
            </a:r>
            <a:r>
              <a:rPr lang="en-US" altLang="en-US"/>
              <a:t>  Academic dishonesty of any kind will not be tolerated.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93583826-15BD-4045-B892-46F471CAFAF0}"/>
              </a:ext>
            </a:extLst>
          </p:cNvPr>
          <p:cNvSpPr>
            <a:spLocks noGrp="1"/>
          </p:cNvSpPr>
          <p:nvPr>
            <p:ph type="title"/>
          </p:nvPr>
        </p:nvSpPr>
        <p:spPr>
          <a:xfrm>
            <a:off x="1981200" y="0"/>
            <a:ext cx="8229600" cy="1143000"/>
          </a:xfrm>
        </p:spPr>
        <p:txBody>
          <a:bodyPr/>
          <a:lstStyle/>
          <a:p>
            <a:pPr marL="484632">
              <a:defRPr/>
            </a:pPr>
            <a:r>
              <a:rPr lang="en-US">
                <a:solidFill>
                  <a:schemeClr val="accent1">
                    <a:tint val="83000"/>
                    <a:satMod val="150000"/>
                  </a:schemeClr>
                </a:solidFill>
              </a:rPr>
              <a:t>Absences</a:t>
            </a:r>
          </a:p>
        </p:txBody>
      </p:sp>
      <p:sp>
        <p:nvSpPr>
          <p:cNvPr id="3" name="Content Placeholder 2">
            <a:extLst>
              <a:ext uri="{FF2B5EF4-FFF2-40B4-BE49-F238E27FC236}">
                <a16:creationId xmlns:a16="http://schemas.microsoft.com/office/drawing/2014/main" id="{3CD8B7D8-F7B3-42B9-9F25-E5D242BCCCD3}"/>
              </a:ext>
            </a:extLst>
          </p:cNvPr>
          <p:cNvSpPr>
            <a:spLocks noGrp="1"/>
          </p:cNvSpPr>
          <p:nvPr>
            <p:ph idx="1"/>
          </p:nvPr>
        </p:nvSpPr>
        <p:spPr>
          <a:xfrm>
            <a:off x="1676400" y="1143000"/>
            <a:ext cx="8839200" cy="5715000"/>
          </a:xfrm>
        </p:spPr>
        <p:txBody>
          <a:bodyPr rtlCol="0">
            <a:normAutofit fontScale="92500" lnSpcReduction="20000"/>
          </a:bodyPr>
          <a:lstStyle/>
          <a:p>
            <a:pPr marL="448056" indent="-384048">
              <a:defRPr/>
            </a:pPr>
            <a:r>
              <a:rPr lang="en-US" dirty="0"/>
              <a:t>The school has clear rules for excused/unexcused absences, notes/blue slips, etc.  Whether you are absent for an excused, unexcused, or school-related reason, you must take it upon yourself to ask what work and/or assessments you’ve missed (preferably beforehand if possible).</a:t>
            </a:r>
          </a:p>
          <a:p>
            <a:pPr marL="448056" indent="-384048">
              <a:defRPr/>
            </a:pPr>
            <a:endParaRPr lang="en-US" dirty="0"/>
          </a:p>
          <a:p>
            <a:pPr marL="448056" indent="-384048">
              <a:defRPr/>
            </a:pPr>
            <a:r>
              <a:rPr lang="en-US" b="1" u="sng" dirty="0"/>
              <a:t>The school handbook says the following for </a:t>
            </a:r>
            <a:r>
              <a:rPr lang="en-US" b="1" u="sng" dirty="0" err="1"/>
              <a:t>makeupwork</a:t>
            </a:r>
            <a:r>
              <a:rPr lang="en-US" b="1" u="sng" dirty="0"/>
              <a:t>:</a:t>
            </a:r>
          </a:p>
          <a:p>
            <a:pPr marL="822706" lvl="1" indent="-384048">
              <a:defRPr/>
            </a:pPr>
            <a:r>
              <a:rPr lang="en-US" dirty="0"/>
              <a:t>“If a student is absent for one or two days, the teacher should allow the student five school days to make up any work missed.”</a:t>
            </a:r>
          </a:p>
          <a:p>
            <a:pPr marL="822706" lvl="1" indent="-384048">
              <a:defRPr/>
            </a:pPr>
            <a:r>
              <a:rPr lang="en-US" dirty="0"/>
              <a:t>In other words, if you’re absent one or two days, you have up to five days to make it up.</a:t>
            </a:r>
          </a:p>
          <a:p>
            <a:pPr marL="822706" lvl="1" indent="-384048">
              <a:defRPr/>
            </a:pPr>
            <a:r>
              <a:rPr lang="en-US" dirty="0"/>
              <a:t>However, if you’re absent, come back and get the work, and are then absent </a:t>
            </a:r>
            <a:r>
              <a:rPr lang="en-US" i="1" dirty="0"/>
              <a:t>again</a:t>
            </a:r>
            <a:r>
              <a:rPr lang="en-US" dirty="0"/>
              <a:t>, I will not give you an infinite supply of “five day” sets.  The counter starts on your return, and keeps going until the five days are up.</a:t>
            </a:r>
          </a:p>
          <a:p>
            <a:pPr marL="822706" lvl="1" indent="-384048">
              <a:defRPr/>
            </a:pPr>
            <a:endParaRPr lang="en-US" dirty="0"/>
          </a:p>
          <a:p>
            <a:pPr marL="822706" lvl="1" indent="-384048">
              <a:defRPr/>
            </a:pPr>
            <a:r>
              <a:rPr lang="en-US" dirty="0"/>
              <a:t>“Teachers should use their own discretion to make-up work when a student has a prolonged illness”</a:t>
            </a:r>
          </a:p>
          <a:p>
            <a:pPr marL="822706" lvl="1" indent="-384048">
              <a:defRPr/>
            </a:pPr>
            <a:r>
              <a:rPr lang="en-US" dirty="0"/>
              <a:t>In other words, if there is a lengthy absence due to illness or other circumstances, we will speak about it on a case-by-case basis to determine the appropriate time-frame for makeup work. Bottom line – come see me / send me an email ASAP.</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D61606C7-E49D-4770-8B29-FD5041BFD05D}"/>
              </a:ext>
            </a:extLst>
          </p:cNvPr>
          <p:cNvSpPr>
            <a:spLocks noGrp="1"/>
          </p:cNvSpPr>
          <p:nvPr>
            <p:ph type="title"/>
          </p:nvPr>
        </p:nvSpPr>
        <p:spPr/>
        <p:txBody>
          <a:bodyPr/>
          <a:lstStyle/>
          <a:p>
            <a:pPr marL="484632">
              <a:defRPr/>
            </a:pPr>
            <a:r>
              <a:rPr lang="en-US">
                <a:solidFill>
                  <a:schemeClr val="accent1">
                    <a:tint val="83000"/>
                    <a:satMod val="150000"/>
                  </a:schemeClr>
                </a:solidFill>
              </a:rPr>
              <a:t>Signatures and Contact Info</a:t>
            </a:r>
          </a:p>
        </p:txBody>
      </p:sp>
      <p:sp>
        <p:nvSpPr>
          <p:cNvPr id="27651" name="Content Placeholder 2">
            <a:extLst>
              <a:ext uri="{FF2B5EF4-FFF2-40B4-BE49-F238E27FC236}">
                <a16:creationId xmlns:a16="http://schemas.microsoft.com/office/drawing/2014/main" id="{803FC5E1-E269-4DA5-B310-514A24BFB86A}"/>
              </a:ext>
            </a:extLst>
          </p:cNvPr>
          <p:cNvSpPr>
            <a:spLocks noGrp="1"/>
          </p:cNvSpPr>
          <p:nvPr>
            <p:ph idx="1"/>
          </p:nvPr>
        </p:nvSpPr>
        <p:spPr>
          <a:xfrm>
            <a:off x="1981200" y="1882775"/>
            <a:ext cx="8229600" cy="4572000"/>
          </a:xfrm>
        </p:spPr>
        <p:txBody>
          <a:bodyPr/>
          <a:lstStyle/>
          <a:p>
            <a:pPr eaLnBrk="1" hangingPunct="1"/>
            <a:r>
              <a:rPr lang="en-US" altLang="en-US"/>
              <a:t>Please sign, remove, and return the last page of the syllabus to acknowledge awareness of the rules of this class.</a:t>
            </a:r>
          </a:p>
          <a:p>
            <a:pPr eaLnBrk="1" hangingPunct="1"/>
            <a:endParaRPr lang="en-US" altLang="en-US"/>
          </a:p>
          <a:p>
            <a:pPr eaLnBrk="1" hangingPunct="1"/>
            <a:r>
              <a:rPr lang="en-US" altLang="en-US"/>
              <a:t>Include your parent / guardian and your own email addresses.</a:t>
            </a:r>
          </a:p>
          <a:p>
            <a:pPr eaLnBrk="1" hangingPunct="1"/>
            <a:endParaRPr lang="en-US" altLang="en-US"/>
          </a:p>
          <a:p>
            <a:pPr eaLnBrk="1" hangingPunct="1"/>
            <a:r>
              <a:rPr lang="en-US" altLang="en-US"/>
              <a:t>This sheet is due no later than Friday.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894469E5-DC08-40DC-B8EB-D7CC5EE30F65}"/>
              </a:ext>
            </a:extLst>
          </p:cNvPr>
          <p:cNvSpPr>
            <a:spLocks noGrp="1"/>
          </p:cNvSpPr>
          <p:nvPr>
            <p:ph type="title"/>
          </p:nvPr>
        </p:nvSpPr>
        <p:spPr>
          <a:xfrm>
            <a:off x="1981200" y="268289"/>
            <a:ext cx="8229600" cy="1398587"/>
          </a:xfrm>
        </p:spPr>
        <p:txBody>
          <a:bodyPr/>
          <a:lstStyle/>
          <a:p>
            <a:pPr marL="484632">
              <a:defRPr/>
            </a:pPr>
            <a:r>
              <a:rPr lang="en-US" dirty="0">
                <a:solidFill>
                  <a:schemeClr val="accent1">
                    <a:tint val="83000"/>
                    <a:satMod val="150000"/>
                  </a:schemeClr>
                </a:solidFill>
              </a:rPr>
              <a:t>Transition</a:t>
            </a:r>
          </a:p>
        </p:txBody>
      </p:sp>
      <p:sp>
        <p:nvSpPr>
          <p:cNvPr id="28675" name="Content Placeholder 2">
            <a:extLst>
              <a:ext uri="{FF2B5EF4-FFF2-40B4-BE49-F238E27FC236}">
                <a16:creationId xmlns:a16="http://schemas.microsoft.com/office/drawing/2014/main" id="{2649D3E3-3B0E-4C8E-83CB-B7725DB62F97}"/>
              </a:ext>
            </a:extLst>
          </p:cNvPr>
          <p:cNvSpPr>
            <a:spLocks noGrp="1"/>
          </p:cNvSpPr>
          <p:nvPr>
            <p:ph idx="1"/>
          </p:nvPr>
        </p:nvSpPr>
        <p:spPr>
          <a:xfrm>
            <a:off x="1981200" y="1882775"/>
            <a:ext cx="8229600" cy="4572000"/>
          </a:xfrm>
        </p:spPr>
        <p:txBody>
          <a:bodyPr/>
          <a:lstStyle/>
          <a:p>
            <a:pPr eaLnBrk="1" hangingPunct="1"/>
            <a:r>
              <a:rPr lang="en-US" altLang="en-US"/>
              <a:t>Any questions?</a:t>
            </a:r>
          </a:p>
          <a:p>
            <a:pPr eaLnBrk="1" hangingPunct="1"/>
            <a:endParaRPr lang="en-US" altLang="en-US"/>
          </a:p>
          <a:p>
            <a:pPr eaLnBrk="1" hangingPunct="1"/>
            <a:r>
              <a:rPr lang="en-US" altLang="en-US"/>
              <a:t>Familiarize yourselves with the syllabus.</a:t>
            </a:r>
          </a:p>
          <a:p>
            <a:pPr eaLnBrk="1" hangingPunct="1"/>
            <a:endParaRPr lang="en-US" altLang="en-US"/>
          </a:p>
          <a:p>
            <a:pPr eaLnBrk="1" hangingPunct="1"/>
            <a:r>
              <a:rPr lang="en-US" altLang="en-US"/>
              <a:t>Moving right along…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6FE30-4C5C-4BB8-8AA6-8C83BC82EE5C}"/>
              </a:ext>
            </a:extLst>
          </p:cNvPr>
          <p:cNvSpPr>
            <a:spLocks noGrp="1"/>
          </p:cNvSpPr>
          <p:nvPr>
            <p:ph type="title"/>
          </p:nvPr>
        </p:nvSpPr>
        <p:spPr/>
        <p:txBody>
          <a:bodyPr/>
          <a:lstStyle/>
          <a:p>
            <a:r>
              <a:rPr lang="en-US" dirty="0"/>
              <a:t>Greetings, good morning, and welcome!</a:t>
            </a:r>
          </a:p>
        </p:txBody>
      </p:sp>
      <p:sp>
        <p:nvSpPr>
          <p:cNvPr id="3" name="Content Placeholder 2">
            <a:extLst>
              <a:ext uri="{FF2B5EF4-FFF2-40B4-BE49-F238E27FC236}">
                <a16:creationId xmlns:a16="http://schemas.microsoft.com/office/drawing/2014/main" id="{3F251121-996C-4A20-A52A-6C21E7F23569}"/>
              </a:ext>
            </a:extLst>
          </p:cNvPr>
          <p:cNvSpPr>
            <a:spLocks noGrp="1"/>
          </p:cNvSpPr>
          <p:nvPr>
            <p:ph idx="1"/>
          </p:nvPr>
        </p:nvSpPr>
        <p:spPr/>
        <p:txBody>
          <a:bodyPr/>
          <a:lstStyle/>
          <a:p>
            <a:r>
              <a:rPr lang="en-US" dirty="0"/>
              <a:t>To Mr. Valentine’s English class.</a:t>
            </a:r>
          </a:p>
          <a:p>
            <a:r>
              <a:rPr lang="en-US" dirty="0"/>
              <a:t>Today we’re going to start by going over what we do here in English IV Standard.</a:t>
            </a:r>
          </a:p>
          <a:p>
            <a:r>
              <a:rPr lang="en-US" dirty="0"/>
              <a:t>Next, we’ll cover classroom rules and expectations – the usual first-day stuff.</a:t>
            </a:r>
          </a:p>
          <a:p>
            <a:r>
              <a:rPr lang="en-US" dirty="0"/>
              <a:t>Finally, we’ll end on what we’re going to do today.</a:t>
            </a:r>
          </a:p>
        </p:txBody>
      </p:sp>
    </p:spTree>
    <p:extLst>
      <p:ext uri="{BB962C8B-B14F-4D97-AF65-F5344CB8AC3E}">
        <p14:creationId xmlns:p14="http://schemas.microsoft.com/office/powerpoint/2010/main" val="82216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DBBDADA5-69C8-4686-A978-957EF10EF08E}"/>
              </a:ext>
            </a:extLst>
          </p:cNvPr>
          <p:cNvSpPr>
            <a:spLocks noGrp="1"/>
          </p:cNvSpPr>
          <p:nvPr>
            <p:ph type="title"/>
          </p:nvPr>
        </p:nvSpPr>
        <p:spPr/>
        <p:txBody>
          <a:bodyPr/>
          <a:lstStyle/>
          <a:p>
            <a:pPr marL="484632">
              <a:defRPr/>
            </a:pPr>
            <a:r>
              <a:rPr lang="en-US">
                <a:solidFill>
                  <a:schemeClr val="accent1">
                    <a:tint val="83000"/>
                    <a:satMod val="150000"/>
                  </a:schemeClr>
                </a:solidFill>
              </a:rPr>
              <a:t>Activity 1</a:t>
            </a:r>
          </a:p>
        </p:txBody>
      </p:sp>
      <p:sp>
        <p:nvSpPr>
          <p:cNvPr id="3" name="Content Placeholder 2">
            <a:extLst>
              <a:ext uri="{FF2B5EF4-FFF2-40B4-BE49-F238E27FC236}">
                <a16:creationId xmlns:a16="http://schemas.microsoft.com/office/drawing/2014/main" id="{3E02A8AA-8872-45C1-B277-93FFE0D29500}"/>
              </a:ext>
            </a:extLst>
          </p:cNvPr>
          <p:cNvSpPr>
            <a:spLocks noGrp="1"/>
          </p:cNvSpPr>
          <p:nvPr>
            <p:ph idx="1"/>
          </p:nvPr>
        </p:nvSpPr>
        <p:spPr>
          <a:xfrm>
            <a:off x="1981200" y="1882775"/>
            <a:ext cx="8229600" cy="4572000"/>
          </a:xfrm>
        </p:spPr>
        <p:txBody>
          <a:bodyPr>
            <a:normAutofit/>
          </a:bodyPr>
          <a:lstStyle/>
          <a:p>
            <a:pPr eaLnBrk="1" hangingPunct="1">
              <a:lnSpc>
                <a:spcPct val="90000"/>
              </a:lnSpc>
              <a:buFont typeface="Arial" charset="0"/>
              <a:buChar char="•"/>
              <a:defRPr/>
            </a:pPr>
            <a:r>
              <a:rPr lang="en-US" dirty="0"/>
              <a:t>Getting to know you.</a:t>
            </a:r>
          </a:p>
          <a:p>
            <a:pPr lvl="1" eaLnBrk="1" hangingPunct="1">
              <a:lnSpc>
                <a:spcPct val="90000"/>
              </a:lnSpc>
              <a:buFont typeface="Arial" charset="0"/>
              <a:buChar char="–"/>
              <a:defRPr/>
            </a:pPr>
            <a:r>
              <a:rPr lang="en-US" dirty="0"/>
              <a:t>Yep, it’s one of those first-day activities.</a:t>
            </a:r>
          </a:p>
          <a:p>
            <a:pPr lvl="1" eaLnBrk="1" hangingPunct="1">
              <a:lnSpc>
                <a:spcPct val="90000"/>
              </a:lnSpc>
              <a:buFont typeface="Arial" charset="0"/>
              <a:buChar char="–"/>
              <a:defRPr/>
            </a:pPr>
            <a:r>
              <a:rPr lang="en-US" dirty="0"/>
              <a:t>On a sheet of paper, answer the following questions:</a:t>
            </a:r>
          </a:p>
          <a:p>
            <a:pPr lvl="2" eaLnBrk="1" hangingPunct="1">
              <a:lnSpc>
                <a:spcPct val="90000"/>
              </a:lnSpc>
              <a:buFont typeface="Arial" charset="0"/>
              <a:buChar char="•"/>
              <a:defRPr/>
            </a:pPr>
            <a:r>
              <a:rPr lang="en-US" sz="2200" dirty="0"/>
              <a:t>1.	What is your name?</a:t>
            </a:r>
          </a:p>
          <a:p>
            <a:pPr lvl="2" eaLnBrk="1" hangingPunct="1">
              <a:lnSpc>
                <a:spcPct val="90000"/>
              </a:lnSpc>
              <a:buFont typeface="Arial" charset="0"/>
              <a:buChar char="•"/>
              <a:defRPr/>
            </a:pPr>
            <a:r>
              <a:rPr lang="en-US" sz="2200" dirty="0"/>
              <a:t>2.	What is your favorite color?</a:t>
            </a:r>
          </a:p>
          <a:p>
            <a:pPr lvl="2" eaLnBrk="1" hangingPunct="1">
              <a:lnSpc>
                <a:spcPct val="90000"/>
              </a:lnSpc>
              <a:buFont typeface="Arial" charset="0"/>
              <a:buChar char="•"/>
              <a:defRPr/>
            </a:pPr>
            <a:r>
              <a:rPr lang="en-US" sz="2200" dirty="0"/>
              <a:t>3.	What is your desired career?</a:t>
            </a:r>
          </a:p>
          <a:p>
            <a:pPr lvl="2" eaLnBrk="1" hangingPunct="1">
              <a:lnSpc>
                <a:spcPct val="90000"/>
              </a:lnSpc>
              <a:buFont typeface="Arial" charset="0"/>
              <a:buChar char="•"/>
              <a:defRPr/>
            </a:pPr>
            <a:r>
              <a:rPr lang="en-US" sz="2200" dirty="0"/>
              <a:t>4.	What do you plan to do after high school?</a:t>
            </a:r>
          </a:p>
          <a:p>
            <a:pPr lvl="2" eaLnBrk="1" hangingPunct="1">
              <a:lnSpc>
                <a:spcPct val="90000"/>
              </a:lnSpc>
              <a:buFont typeface="Arial" charset="0"/>
              <a:buChar char="•"/>
              <a:defRPr/>
            </a:pPr>
            <a:r>
              <a:rPr lang="en-US" sz="2200" dirty="0"/>
              <a:t>5.	What are some of your hobbies or interests?</a:t>
            </a:r>
          </a:p>
          <a:p>
            <a:pPr lvl="2" eaLnBrk="1" hangingPunct="1">
              <a:lnSpc>
                <a:spcPct val="90000"/>
              </a:lnSpc>
              <a:buFont typeface="Arial" charset="0"/>
              <a:buChar char="•"/>
              <a:defRPr/>
            </a:pPr>
            <a:r>
              <a:rPr lang="en-US" sz="2200" dirty="0"/>
              <a:t>6.	What are some of your favorite books, films, and/or video games?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AEB3E4D5-6366-44A8-89AD-3FA6A5319DBF}"/>
              </a:ext>
            </a:extLst>
          </p:cNvPr>
          <p:cNvSpPr>
            <a:spLocks noGrp="1"/>
          </p:cNvSpPr>
          <p:nvPr>
            <p:ph type="title"/>
          </p:nvPr>
        </p:nvSpPr>
        <p:spPr>
          <a:xfrm>
            <a:off x="2019300" y="0"/>
            <a:ext cx="8229600" cy="1143000"/>
          </a:xfrm>
        </p:spPr>
        <p:txBody>
          <a:bodyPr/>
          <a:lstStyle/>
          <a:p>
            <a:pPr marL="484632">
              <a:defRPr/>
            </a:pPr>
            <a:r>
              <a:rPr lang="en-US" dirty="0">
                <a:solidFill>
                  <a:schemeClr val="accent1">
                    <a:tint val="83000"/>
                    <a:satMod val="150000"/>
                  </a:schemeClr>
                </a:solidFill>
              </a:rPr>
              <a:t>Activity 2</a:t>
            </a:r>
          </a:p>
        </p:txBody>
      </p:sp>
      <p:sp>
        <p:nvSpPr>
          <p:cNvPr id="30723" name="Content Placeholder 2">
            <a:extLst>
              <a:ext uri="{FF2B5EF4-FFF2-40B4-BE49-F238E27FC236}">
                <a16:creationId xmlns:a16="http://schemas.microsoft.com/office/drawing/2014/main" id="{22017EDB-E439-4CBA-A1E7-8D91B9298A97}"/>
              </a:ext>
            </a:extLst>
          </p:cNvPr>
          <p:cNvSpPr>
            <a:spLocks noGrp="1"/>
          </p:cNvSpPr>
          <p:nvPr>
            <p:ph idx="1"/>
          </p:nvPr>
        </p:nvSpPr>
        <p:spPr>
          <a:xfrm>
            <a:off x="1676400" y="798444"/>
            <a:ext cx="8839200" cy="4525963"/>
          </a:xfrm>
        </p:spPr>
        <p:txBody>
          <a:bodyPr/>
          <a:lstStyle/>
          <a:p>
            <a:pPr eaLnBrk="1" hangingPunct="1"/>
            <a:r>
              <a:rPr lang="en-US" altLang="en-US" dirty="0"/>
              <a:t>7.	What would you do if attacked by a giant tentacle monster?</a:t>
            </a:r>
          </a:p>
          <a:p>
            <a:pPr eaLnBrk="1" hangingPunct="1"/>
            <a:r>
              <a:rPr lang="en-US" altLang="en-US" dirty="0"/>
              <a:t>(Answer in five to ten lines, and be creative)</a:t>
            </a:r>
          </a:p>
        </p:txBody>
      </p:sp>
      <p:pic>
        <p:nvPicPr>
          <p:cNvPr id="30724" name="Picture 3" descr="Cthulhu.jpg">
            <a:extLst>
              <a:ext uri="{FF2B5EF4-FFF2-40B4-BE49-F238E27FC236}">
                <a16:creationId xmlns:a16="http://schemas.microsoft.com/office/drawing/2014/main" id="{2286D143-C7D6-4DB8-ABC7-E9C8319C7E5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2133600"/>
            <a:ext cx="8153400" cy="454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561B4-F6D0-42FC-8DF6-EA3E8F993941}"/>
              </a:ext>
            </a:extLst>
          </p:cNvPr>
          <p:cNvSpPr>
            <a:spLocks noGrp="1"/>
          </p:cNvSpPr>
          <p:nvPr>
            <p:ph type="title"/>
          </p:nvPr>
        </p:nvSpPr>
        <p:spPr/>
        <p:txBody>
          <a:bodyPr/>
          <a:lstStyle/>
          <a:p>
            <a:r>
              <a:rPr lang="en-US" dirty="0"/>
              <a:t>English IV Standard</a:t>
            </a:r>
          </a:p>
        </p:txBody>
      </p:sp>
      <p:sp>
        <p:nvSpPr>
          <p:cNvPr id="3" name="Content Placeholder 2">
            <a:extLst>
              <a:ext uri="{FF2B5EF4-FFF2-40B4-BE49-F238E27FC236}">
                <a16:creationId xmlns:a16="http://schemas.microsoft.com/office/drawing/2014/main" id="{8D7D1C02-5458-4362-AE88-2BA051982641}"/>
              </a:ext>
            </a:extLst>
          </p:cNvPr>
          <p:cNvSpPr>
            <a:spLocks noGrp="1"/>
          </p:cNvSpPr>
          <p:nvPr>
            <p:ph idx="1"/>
          </p:nvPr>
        </p:nvSpPr>
        <p:spPr/>
        <p:txBody>
          <a:bodyPr/>
          <a:lstStyle/>
          <a:p>
            <a:r>
              <a:rPr lang="en-US" dirty="0"/>
              <a:t>This course will focus on the following topics throughout the year:</a:t>
            </a:r>
          </a:p>
          <a:p>
            <a:pPr lvl="1"/>
            <a:r>
              <a:rPr lang="en-US" dirty="0"/>
              <a:t>Grammar</a:t>
            </a:r>
          </a:p>
          <a:p>
            <a:pPr lvl="1"/>
            <a:r>
              <a:rPr lang="en-US" dirty="0"/>
              <a:t>Vocabulary</a:t>
            </a:r>
          </a:p>
          <a:p>
            <a:pPr lvl="1"/>
            <a:r>
              <a:rPr lang="en-US" dirty="0"/>
              <a:t>British Literature</a:t>
            </a:r>
          </a:p>
          <a:p>
            <a:pPr lvl="1"/>
            <a:r>
              <a:rPr lang="en-US" dirty="0"/>
              <a:t>Writing</a:t>
            </a:r>
          </a:p>
          <a:p>
            <a:pPr lvl="1"/>
            <a:r>
              <a:rPr lang="en-US" dirty="0"/>
              <a:t>Critical Thinking</a:t>
            </a:r>
          </a:p>
          <a:p>
            <a:pPr lvl="1"/>
            <a:r>
              <a:rPr lang="en-US" dirty="0"/>
              <a:t>The Responsible Use of Academic Research</a:t>
            </a:r>
          </a:p>
        </p:txBody>
      </p:sp>
    </p:spTree>
    <p:extLst>
      <p:ext uri="{BB962C8B-B14F-4D97-AF65-F5344CB8AC3E}">
        <p14:creationId xmlns:p14="http://schemas.microsoft.com/office/powerpoint/2010/main" val="420949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2C1F2-782D-4174-BAB7-46AEEC6B691D}"/>
              </a:ext>
            </a:extLst>
          </p:cNvPr>
          <p:cNvSpPr>
            <a:spLocks noGrp="1"/>
          </p:cNvSpPr>
          <p:nvPr>
            <p:ph type="title"/>
          </p:nvPr>
        </p:nvSpPr>
        <p:spPr/>
        <p:txBody>
          <a:bodyPr/>
          <a:lstStyle/>
          <a:p>
            <a:r>
              <a:rPr lang="en-US" dirty="0"/>
              <a:t>Grammar</a:t>
            </a:r>
          </a:p>
        </p:txBody>
      </p:sp>
      <p:sp>
        <p:nvSpPr>
          <p:cNvPr id="3" name="Content Placeholder 2">
            <a:extLst>
              <a:ext uri="{FF2B5EF4-FFF2-40B4-BE49-F238E27FC236}">
                <a16:creationId xmlns:a16="http://schemas.microsoft.com/office/drawing/2014/main" id="{5BB7D781-3498-4C64-A128-4C4BF11B4C2B}"/>
              </a:ext>
            </a:extLst>
          </p:cNvPr>
          <p:cNvSpPr>
            <a:spLocks noGrp="1"/>
          </p:cNvSpPr>
          <p:nvPr>
            <p:ph idx="1"/>
          </p:nvPr>
        </p:nvSpPr>
        <p:spPr/>
        <p:txBody>
          <a:bodyPr>
            <a:normAutofit fontScale="92500" lnSpcReduction="20000"/>
          </a:bodyPr>
          <a:lstStyle/>
          <a:p>
            <a:r>
              <a:rPr lang="en-US" dirty="0"/>
              <a:t>Each week, we’ll cover one basic grammar concept, complete with daily bell-ringer practice problems.</a:t>
            </a:r>
          </a:p>
          <a:p>
            <a:r>
              <a:rPr lang="en-US" dirty="0"/>
              <a:t>Each morning at the beginning of class, you’ll roll in, sit down, and do the bell-ringer problem to the best of your ability.  Don’t worry if you can’t remember all the rules from previous years – just do your best.  We’ll go over the answers together once I’m finished with attendance.</a:t>
            </a:r>
          </a:p>
          <a:p>
            <a:r>
              <a:rPr lang="en-US" dirty="0"/>
              <a:t>Next, we’ll cover slides and examples on that week’s particular topic (nouns, verbs, sentence structure, </a:t>
            </a:r>
            <a:r>
              <a:rPr lang="en-US" dirty="0" err="1"/>
              <a:t>etc</a:t>
            </a:r>
            <a:r>
              <a:rPr lang="en-US" dirty="0"/>
              <a:t>).</a:t>
            </a:r>
          </a:p>
          <a:p>
            <a:r>
              <a:rPr lang="en-US" dirty="0"/>
              <a:t>Keep your bell ringers handy in your notebook and study them, as I will check them off as part of the weekly notebook check (Friday) and there will be a section on that grammatical topic on that week’s quiz (Also Friday).</a:t>
            </a:r>
          </a:p>
          <a:p>
            <a:r>
              <a:rPr lang="en-US" dirty="0"/>
              <a:t>Periodically, we’ll have an “independent work time” in which we’ll complete additional practice on the week’s concepts via the online platform, Quill.</a:t>
            </a:r>
          </a:p>
        </p:txBody>
      </p:sp>
    </p:spTree>
    <p:extLst>
      <p:ext uri="{BB962C8B-B14F-4D97-AF65-F5344CB8AC3E}">
        <p14:creationId xmlns:p14="http://schemas.microsoft.com/office/powerpoint/2010/main" val="2488831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47B0A-E739-4671-A9CD-9733AB38C435}"/>
              </a:ext>
            </a:extLst>
          </p:cNvPr>
          <p:cNvSpPr>
            <a:spLocks noGrp="1"/>
          </p:cNvSpPr>
          <p:nvPr>
            <p:ph type="title"/>
          </p:nvPr>
        </p:nvSpPr>
        <p:spPr/>
        <p:txBody>
          <a:bodyPr/>
          <a:lstStyle/>
          <a:p>
            <a:r>
              <a:rPr lang="en-US" dirty="0"/>
              <a:t>Vocabulary</a:t>
            </a:r>
          </a:p>
        </p:txBody>
      </p:sp>
      <p:sp>
        <p:nvSpPr>
          <p:cNvPr id="3" name="Content Placeholder 2">
            <a:extLst>
              <a:ext uri="{FF2B5EF4-FFF2-40B4-BE49-F238E27FC236}">
                <a16:creationId xmlns:a16="http://schemas.microsoft.com/office/drawing/2014/main" id="{381389C3-E85F-4E7C-AB86-E174534791DF}"/>
              </a:ext>
            </a:extLst>
          </p:cNvPr>
          <p:cNvSpPr>
            <a:spLocks noGrp="1"/>
          </p:cNvSpPr>
          <p:nvPr>
            <p:ph idx="1"/>
          </p:nvPr>
        </p:nvSpPr>
        <p:spPr/>
        <p:txBody>
          <a:bodyPr>
            <a:normAutofit/>
          </a:bodyPr>
          <a:lstStyle/>
          <a:p>
            <a:r>
              <a:rPr lang="en-US" dirty="0"/>
              <a:t>Each week, we’ll have a new vocabulary list (20 words for honors, 10 for standard).  Each list will also have an accompanying set of practice problems.</a:t>
            </a:r>
          </a:p>
          <a:p>
            <a:r>
              <a:rPr lang="en-US" dirty="0"/>
              <a:t>Each evening for homework, you’ll want to go home and do five of the practice problems.  Then, we’ll go over them together the next day.</a:t>
            </a:r>
          </a:p>
          <a:p>
            <a:pPr lvl="1"/>
            <a:r>
              <a:rPr lang="en-US" dirty="0"/>
              <a:t>This may or may not be enough studying for your needs – feel free to make flash cards or study groups to aide you in your endeavors.</a:t>
            </a:r>
          </a:p>
          <a:p>
            <a:r>
              <a:rPr lang="en-US" dirty="0"/>
              <a:t>Keep this practice sheet handy and study the words regularly – we’ll check the practice sheet as part of the weekly notebook check (Friday) and a small section of the weekly quiz will also be devoted to your words (also Friday).</a:t>
            </a:r>
          </a:p>
        </p:txBody>
      </p:sp>
    </p:spTree>
    <p:extLst>
      <p:ext uri="{BB962C8B-B14F-4D97-AF65-F5344CB8AC3E}">
        <p14:creationId xmlns:p14="http://schemas.microsoft.com/office/powerpoint/2010/main" val="3681652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52B20-5E9E-4CBC-97C0-E5602424098E}"/>
              </a:ext>
            </a:extLst>
          </p:cNvPr>
          <p:cNvSpPr>
            <a:spLocks noGrp="1"/>
          </p:cNvSpPr>
          <p:nvPr>
            <p:ph type="title"/>
          </p:nvPr>
        </p:nvSpPr>
        <p:spPr/>
        <p:txBody>
          <a:bodyPr/>
          <a:lstStyle/>
          <a:p>
            <a:r>
              <a:rPr lang="en-US" dirty="0"/>
              <a:t>Literature</a:t>
            </a:r>
          </a:p>
        </p:txBody>
      </p:sp>
      <p:sp>
        <p:nvSpPr>
          <p:cNvPr id="3" name="Content Placeholder 2">
            <a:extLst>
              <a:ext uri="{FF2B5EF4-FFF2-40B4-BE49-F238E27FC236}">
                <a16:creationId xmlns:a16="http://schemas.microsoft.com/office/drawing/2014/main" id="{2EFE998D-0ACB-46AB-BB5A-731C1B402C66}"/>
              </a:ext>
            </a:extLst>
          </p:cNvPr>
          <p:cNvSpPr>
            <a:spLocks noGrp="1"/>
          </p:cNvSpPr>
          <p:nvPr>
            <p:ph idx="1"/>
          </p:nvPr>
        </p:nvSpPr>
        <p:spPr/>
        <p:txBody>
          <a:bodyPr>
            <a:normAutofit fontScale="92500" lnSpcReduction="10000"/>
          </a:bodyPr>
          <a:lstStyle/>
          <a:p>
            <a:r>
              <a:rPr lang="en-US" dirty="0"/>
              <a:t>English IV will largely focus on British literature from the Early Middle Ages through the 20</a:t>
            </a:r>
            <a:r>
              <a:rPr lang="en-US" baseline="30000" dirty="0"/>
              <a:t>th</a:t>
            </a:r>
            <a:r>
              <a:rPr lang="en-US" dirty="0"/>
              <a:t> Century, utilizing the </a:t>
            </a:r>
            <a:r>
              <a:rPr lang="en-US" i="1" dirty="0"/>
              <a:t>Elements of Literature</a:t>
            </a:r>
            <a:r>
              <a:rPr lang="en-US" dirty="0"/>
              <a:t> textbook as well as a variety of other carefully selected texts.  Each reading will represent important periods, movements, genres, and styles, but I’ve also tried to pick some of the more interesting reads from those particular categories:</a:t>
            </a:r>
          </a:p>
          <a:p>
            <a:pPr lvl="1"/>
            <a:r>
              <a:rPr lang="en-US" dirty="0"/>
              <a:t>Unit I – The Early Middle Ages (feat. </a:t>
            </a:r>
            <a:r>
              <a:rPr lang="en-US" i="1" dirty="0"/>
              <a:t>Beowulf </a:t>
            </a:r>
            <a:r>
              <a:rPr lang="en-US" dirty="0"/>
              <a:t>and </a:t>
            </a:r>
            <a:r>
              <a:rPr lang="en-US" i="1" dirty="0" err="1"/>
              <a:t>Cuchulain</a:t>
            </a:r>
            <a:r>
              <a:rPr lang="en-US" i="1" dirty="0"/>
              <a:t> of </a:t>
            </a:r>
            <a:r>
              <a:rPr lang="en-US" i="1" dirty="0" err="1"/>
              <a:t>Muirthemne</a:t>
            </a:r>
            <a:r>
              <a:rPr lang="en-US" dirty="0"/>
              <a:t>)</a:t>
            </a:r>
          </a:p>
          <a:p>
            <a:pPr lvl="1"/>
            <a:r>
              <a:rPr lang="en-US" dirty="0"/>
              <a:t>Unit II – The Later Middle Ages (feat. </a:t>
            </a:r>
            <a:r>
              <a:rPr lang="en-US" i="1" dirty="0"/>
              <a:t>Sir Gawain and the Green Knight</a:t>
            </a:r>
            <a:r>
              <a:rPr lang="en-US" dirty="0"/>
              <a:t>)</a:t>
            </a:r>
          </a:p>
          <a:p>
            <a:pPr lvl="1"/>
            <a:r>
              <a:rPr lang="en-US" dirty="0"/>
              <a:t>Unit III – The Renaissance (feat. </a:t>
            </a:r>
            <a:r>
              <a:rPr lang="en-US" i="1" dirty="0"/>
              <a:t>A Midsummer Night’s Dream</a:t>
            </a:r>
            <a:r>
              <a:rPr lang="en-US" dirty="0"/>
              <a:t>)</a:t>
            </a:r>
          </a:p>
          <a:p>
            <a:pPr lvl="1"/>
            <a:r>
              <a:rPr lang="en-US" dirty="0"/>
              <a:t>Unit IV – Reason, Romantic, and Victorian (feat. </a:t>
            </a:r>
            <a:r>
              <a:rPr lang="en-US" i="1" dirty="0"/>
              <a:t>Rime of the Ancient Mariner, Alice’s Adventures in Wonderland, </a:t>
            </a:r>
            <a:r>
              <a:rPr lang="en-US" dirty="0"/>
              <a:t>and </a:t>
            </a:r>
            <a:r>
              <a:rPr lang="en-US" i="1" dirty="0"/>
              <a:t>The Best of Sherlock Holmes</a:t>
            </a:r>
            <a:r>
              <a:rPr lang="en-US" dirty="0"/>
              <a:t>).</a:t>
            </a:r>
          </a:p>
          <a:p>
            <a:pPr lvl="1"/>
            <a:r>
              <a:rPr lang="en-US" dirty="0"/>
              <a:t>Unit V – Modern and Onward (feat. </a:t>
            </a:r>
            <a:r>
              <a:rPr lang="en-US" i="1" dirty="0"/>
              <a:t>The Hobbit</a:t>
            </a:r>
            <a:r>
              <a:rPr lang="en-US" dirty="0"/>
              <a:t> and </a:t>
            </a:r>
            <a:r>
              <a:rPr lang="en-US" i="1" dirty="0"/>
              <a:t>The Hitchhiker’s Guide to the Galaxy</a:t>
            </a:r>
            <a:r>
              <a:rPr lang="en-US" dirty="0"/>
              <a:t>, again, depending on your preference).</a:t>
            </a:r>
          </a:p>
        </p:txBody>
      </p:sp>
    </p:spTree>
    <p:extLst>
      <p:ext uri="{BB962C8B-B14F-4D97-AF65-F5344CB8AC3E}">
        <p14:creationId xmlns:p14="http://schemas.microsoft.com/office/powerpoint/2010/main" val="793122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6EC50-AB8E-4ADA-82B9-72787CAF46A7}"/>
              </a:ext>
            </a:extLst>
          </p:cNvPr>
          <p:cNvSpPr>
            <a:spLocks noGrp="1"/>
          </p:cNvSpPr>
          <p:nvPr>
            <p:ph type="title"/>
          </p:nvPr>
        </p:nvSpPr>
        <p:spPr/>
        <p:txBody>
          <a:bodyPr/>
          <a:lstStyle/>
          <a:p>
            <a:r>
              <a:rPr lang="en-US" dirty="0"/>
              <a:t>Critical Thinking</a:t>
            </a:r>
          </a:p>
        </p:txBody>
      </p:sp>
      <p:sp>
        <p:nvSpPr>
          <p:cNvPr id="3" name="Content Placeholder 2">
            <a:extLst>
              <a:ext uri="{FF2B5EF4-FFF2-40B4-BE49-F238E27FC236}">
                <a16:creationId xmlns:a16="http://schemas.microsoft.com/office/drawing/2014/main" id="{55BB6E54-2560-4CE7-8D45-D3CEEFCFCE10}"/>
              </a:ext>
            </a:extLst>
          </p:cNvPr>
          <p:cNvSpPr>
            <a:spLocks noGrp="1"/>
          </p:cNvSpPr>
          <p:nvPr>
            <p:ph idx="1"/>
          </p:nvPr>
        </p:nvSpPr>
        <p:spPr/>
        <p:txBody>
          <a:bodyPr/>
          <a:lstStyle/>
          <a:p>
            <a:r>
              <a:rPr lang="en-US" dirty="0"/>
              <a:t>While I’m all for focusing on the beauty of literature, did you know that you can’t quite believe everything you read?  Or hear?</a:t>
            </a:r>
          </a:p>
          <a:p>
            <a:r>
              <a:rPr lang="en-US" dirty="0"/>
              <a:t>One of our focuses this semester will be on thinking critically about what we read – questioning fiction and non-fiction texts, analyzing why they’re saying what they’re saying, their points of view, motivations, intentions, etc.</a:t>
            </a:r>
          </a:p>
          <a:p>
            <a:r>
              <a:rPr lang="en-US" dirty="0"/>
              <a:t>To this end, we will utilize all of our previously-mentioned reads as well as our </a:t>
            </a:r>
            <a:r>
              <a:rPr lang="en-US" i="1" dirty="0"/>
              <a:t>Springboard </a:t>
            </a:r>
            <a:r>
              <a:rPr lang="en-US" dirty="0"/>
              <a:t>textbooks and the Zinc and Achieve 3000 apps.</a:t>
            </a:r>
          </a:p>
        </p:txBody>
      </p:sp>
    </p:spTree>
    <p:extLst>
      <p:ext uri="{BB962C8B-B14F-4D97-AF65-F5344CB8AC3E}">
        <p14:creationId xmlns:p14="http://schemas.microsoft.com/office/powerpoint/2010/main" val="2349644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B19C8-2579-4FAD-8D41-BF8A4AB4C569}"/>
              </a:ext>
            </a:extLst>
          </p:cNvPr>
          <p:cNvSpPr>
            <a:spLocks noGrp="1"/>
          </p:cNvSpPr>
          <p:nvPr>
            <p:ph type="title"/>
          </p:nvPr>
        </p:nvSpPr>
        <p:spPr/>
        <p:txBody>
          <a:bodyPr/>
          <a:lstStyle/>
          <a:p>
            <a:r>
              <a:rPr lang="en-US" dirty="0"/>
              <a:t>Writing</a:t>
            </a:r>
          </a:p>
        </p:txBody>
      </p:sp>
      <p:sp>
        <p:nvSpPr>
          <p:cNvPr id="3" name="Content Placeholder 2">
            <a:extLst>
              <a:ext uri="{FF2B5EF4-FFF2-40B4-BE49-F238E27FC236}">
                <a16:creationId xmlns:a16="http://schemas.microsoft.com/office/drawing/2014/main" id="{CB84C653-2878-4199-93A3-7F1531D3E5DF}"/>
              </a:ext>
            </a:extLst>
          </p:cNvPr>
          <p:cNvSpPr>
            <a:spLocks noGrp="1"/>
          </p:cNvSpPr>
          <p:nvPr>
            <p:ph idx="1"/>
          </p:nvPr>
        </p:nvSpPr>
        <p:spPr/>
        <p:txBody>
          <a:bodyPr>
            <a:normAutofit lnSpcReduction="10000"/>
          </a:bodyPr>
          <a:lstStyle/>
          <a:p>
            <a:r>
              <a:rPr lang="en-US" dirty="0"/>
              <a:t>Believe it or not, we’ll be writing in English class.  Bet you didn’t know.</a:t>
            </a:r>
          </a:p>
          <a:p>
            <a:r>
              <a:rPr lang="en-US" dirty="0"/>
              <a:t>Clear, coherent, and effective writing skills are important both for college and the business / working world.  Practicing here will help you sound more professional in all settings in your essays, emails, presentations, and more.</a:t>
            </a:r>
          </a:p>
          <a:p>
            <a:r>
              <a:rPr lang="en-US" dirty="0"/>
              <a:t>We’ll utilize all of our skills mentioned so far – grammar, vocabulary, literature, and critical thinking – to form well-crafted essays, typically no more than one or two per nine weeks.</a:t>
            </a:r>
          </a:p>
          <a:p>
            <a:r>
              <a:rPr lang="en-US" dirty="0"/>
              <a:t>Additionally, we’ll receive regular practice via journal reflections and small in-class activities.  When completing journals, please remember to follow the ACES model from previous years (we’ll review, just in case your previous school / class did not use ACES).</a:t>
            </a:r>
          </a:p>
        </p:txBody>
      </p:sp>
    </p:spTree>
    <p:extLst>
      <p:ext uri="{BB962C8B-B14F-4D97-AF65-F5344CB8AC3E}">
        <p14:creationId xmlns:p14="http://schemas.microsoft.com/office/powerpoint/2010/main" val="582087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B2B5B-2D4B-43FC-B36D-FC862B38B569}"/>
              </a:ext>
            </a:extLst>
          </p:cNvPr>
          <p:cNvSpPr>
            <a:spLocks noGrp="1"/>
          </p:cNvSpPr>
          <p:nvPr>
            <p:ph type="title"/>
          </p:nvPr>
        </p:nvSpPr>
        <p:spPr/>
        <p:txBody>
          <a:bodyPr/>
          <a:lstStyle/>
          <a:p>
            <a:r>
              <a:rPr lang="en-US" dirty="0"/>
              <a:t>Responsible Academic Research</a:t>
            </a:r>
          </a:p>
        </p:txBody>
      </p:sp>
      <p:sp>
        <p:nvSpPr>
          <p:cNvPr id="3" name="Content Placeholder 2">
            <a:extLst>
              <a:ext uri="{FF2B5EF4-FFF2-40B4-BE49-F238E27FC236}">
                <a16:creationId xmlns:a16="http://schemas.microsoft.com/office/drawing/2014/main" id="{69024712-4108-46CE-84C1-5DC4DB5E3CA8}"/>
              </a:ext>
            </a:extLst>
          </p:cNvPr>
          <p:cNvSpPr>
            <a:spLocks noGrp="1"/>
          </p:cNvSpPr>
          <p:nvPr>
            <p:ph idx="1"/>
          </p:nvPr>
        </p:nvSpPr>
        <p:spPr/>
        <p:txBody>
          <a:bodyPr>
            <a:normAutofit/>
          </a:bodyPr>
          <a:lstStyle/>
          <a:p>
            <a:r>
              <a:rPr lang="en-US" dirty="0"/>
              <a:t>Utilizing research will be an important part of your writing assignments throughout college.</a:t>
            </a:r>
          </a:p>
          <a:p>
            <a:r>
              <a:rPr lang="en-US" dirty="0"/>
              <a:t>Even outside of that, it’s always important to give credit where credit is due, and of course, to </a:t>
            </a:r>
            <a:r>
              <a:rPr lang="en-US" b="1" u="sng" dirty="0"/>
              <a:t>avoid plagiarism</a:t>
            </a:r>
            <a:r>
              <a:rPr lang="en-US" b="1" i="1" u="sng" dirty="0"/>
              <a:t>.</a:t>
            </a:r>
            <a:endParaRPr lang="en-US" dirty="0"/>
          </a:p>
          <a:p>
            <a:r>
              <a:rPr lang="en-US" dirty="0"/>
              <a:t>With these goals in mind, we will focus on how to evaluate sources for usefulness and reliability, select quotes and evidence to support our points, how to properly use, explain, and punctuate them in our essays, and finally, how to cite them with </a:t>
            </a:r>
            <a:r>
              <a:rPr lang="en-US" b="1" u="sng" dirty="0"/>
              <a:t>both </a:t>
            </a:r>
            <a:r>
              <a:rPr lang="en-US" dirty="0"/>
              <a:t>in-text citations and a Works Cited page, all in MLA format.</a:t>
            </a:r>
          </a:p>
          <a:p>
            <a:r>
              <a:rPr lang="en-US" dirty="0"/>
              <a:t>Following these instructions will not just get you a better grade, it will help you avoid accidental plagiarism in high school, college, and beyond.</a:t>
            </a:r>
          </a:p>
        </p:txBody>
      </p:sp>
    </p:spTree>
    <p:extLst>
      <p:ext uri="{BB962C8B-B14F-4D97-AF65-F5344CB8AC3E}">
        <p14:creationId xmlns:p14="http://schemas.microsoft.com/office/powerpoint/2010/main" val="24457954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59</TotalTime>
  <Words>2222</Words>
  <Application>Microsoft Office PowerPoint</Application>
  <PresentationFormat>Widescreen</PresentationFormat>
  <Paragraphs>126</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Century Gothic</vt:lpstr>
      <vt:lpstr>Wingdings 3</vt:lpstr>
      <vt:lpstr>Ion</vt:lpstr>
      <vt:lpstr>Mr. Valentine’s English IV Standard Class</vt:lpstr>
      <vt:lpstr>Greetings, good morning, and welcome!</vt:lpstr>
      <vt:lpstr>English IV Standard</vt:lpstr>
      <vt:lpstr>Grammar</vt:lpstr>
      <vt:lpstr>Vocabulary</vt:lpstr>
      <vt:lpstr>Literature</vt:lpstr>
      <vt:lpstr>Critical Thinking</vt:lpstr>
      <vt:lpstr>Writing</vt:lpstr>
      <vt:lpstr>Responsible Academic Research</vt:lpstr>
      <vt:lpstr>Grades Breakdown</vt:lpstr>
      <vt:lpstr>Typical Assignments</vt:lpstr>
      <vt:lpstr>Resources</vt:lpstr>
      <vt:lpstr>Classroom Rules and Expectations</vt:lpstr>
      <vt:lpstr>Consequences</vt:lpstr>
      <vt:lpstr>Plagiarism</vt:lpstr>
      <vt:lpstr>Cheating</vt:lpstr>
      <vt:lpstr>Absences</vt:lpstr>
      <vt:lpstr>Signatures and Contact Info</vt:lpstr>
      <vt:lpstr>Transition</vt:lpstr>
      <vt:lpstr>Activity 1</vt:lpstr>
      <vt:lpstr>Activity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Mr. Valentine’s English Class</dc:title>
  <dc:creator>Lenny Valentine</dc:creator>
  <cp:lastModifiedBy>Lenny Valentine</cp:lastModifiedBy>
  <cp:revision>16</cp:revision>
  <dcterms:created xsi:type="dcterms:W3CDTF">2022-08-25T17:30:46Z</dcterms:created>
  <dcterms:modified xsi:type="dcterms:W3CDTF">2022-08-25T18:30:42Z</dcterms:modified>
</cp:coreProperties>
</file>