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50387E-6519-476A-A2B3-66B485AE8868}"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155698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0387E-6519-476A-A2B3-66B485AE8868}"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390843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0387E-6519-476A-A2B3-66B485AE8868}"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415700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0387E-6519-476A-A2B3-66B485AE8868}"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307693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50387E-6519-476A-A2B3-66B485AE8868}"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209898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50387E-6519-476A-A2B3-66B485AE8868}"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75783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50387E-6519-476A-A2B3-66B485AE8868}"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110384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50387E-6519-476A-A2B3-66B485AE8868}"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188078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0387E-6519-476A-A2B3-66B485AE8868}"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89499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50387E-6519-476A-A2B3-66B485AE8868}"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2758888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50387E-6519-476A-A2B3-66B485AE8868}"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F1CA1-EFBF-4395-8E89-B895A9920DBB}" type="slidenum">
              <a:rPr lang="en-US" smtClean="0"/>
              <a:t>‹#›</a:t>
            </a:fld>
            <a:endParaRPr lang="en-US"/>
          </a:p>
        </p:txBody>
      </p:sp>
    </p:spTree>
    <p:extLst>
      <p:ext uri="{BB962C8B-B14F-4D97-AF65-F5344CB8AC3E}">
        <p14:creationId xmlns:p14="http://schemas.microsoft.com/office/powerpoint/2010/main" val="60836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0387E-6519-476A-A2B3-66B485AE8868}" type="datetimeFigureOut">
              <a:rPr lang="en-US" smtClean="0"/>
              <a:t>2/26/2019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F1CA1-EFBF-4395-8E89-B895A9920DBB}" type="slidenum">
              <a:rPr lang="en-US" smtClean="0"/>
              <a:t>‹#›</a:t>
            </a:fld>
            <a:endParaRPr lang="en-US"/>
          </a:p>
        </p:txBody>
      </p:sp>
    </p:spTree>
    <p:extLst>
      <p:ext uri="{BB962C8B-B14F-4D97-AF65-F5344CB8AC3E}">
        <p14:creationId xmlns:p14="http://schemas.microsoft.com/office/powerpoint/2010/main" val="346118533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Essay-Writing Basics</a:t>
            </a:r>
            <a:endParaRPr lang="en-US" dirty="0"/>
          </a:p>
        </p:txBody>
      </p:sp>
      <p:sp>
        <p:nvSpPr>
          <p:cNvPr id="3" name="Subtitle 2"/>
          <p:cNvSpPr>
            <a:spLocks noGrp="1"/>
          </p:cNvSpPr>
          <p:nvPr>
            <p:ph type="subTitle" idx="1"/>
          </p:nvPr>
        </p:nvSpPr>
        <p:spPr/>
        <p:txBody>
          <a:bodyPr/>
          <a:lstStyle/>
          <a:p>
            <a:r>
              <a:rPr lang="en-US" dirty="0" smtClean="0"/>
              <a:t>A Helpful Quick-Reference for Essay Writing</a:t>
            </a:r>
            <a:endParaRPr lang="en-US" dirty="0"/>
          </a:p>
        </p:txBody>
      </p:sp>
    </p:spTree>
    <p:extLst>
      <p:ext uri="{BB962C8B-B14F-4D97-AF65-F5344CB8AC3E}">
        <p14:creationId xmlns:p14="http://schemas.microsoft.com/office/powerpoint/2010/main" val="194503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Parts of an Essay</a:t>
            </a:r>
            <a:endParaRPr lang="en-US" dirty="0"/>
          </a:p>
        </p:txBody>
      </p:sp>
      <p:sp>
        <p:nvSpPr>
          <p:cNvPr id="3" name="Content Placeholder 2"/>
          <p:cNvSpPr>
            <a:spLocks noGrp="1"/>
          </p:cNvSpPr>
          <p:nvPr>
            <p:ph idx="1"/>
          </p:nvPr>
        </p:nvSpPr>
        <p:spPr/>
        <p:txBody>
          <a:bodyPr/>
          <a:lstStyle/>
          <a:p>
            <a:r>
              <a:rPr lang="en-US" dirty="0" smtClean="0"/>
              <a:t>Every essay, regardless of subject matter, should follow this basic pattern:</a:t>
            </a:r>
          </a:p>
          <a:p>
            <a:pPr lvl="1"/>
            <a:r>
              <a:rPr lang="en-US" dirty="0" smtClean="0"/>
              <a:t>Introduction / Introductory Paragraph</a:t>
            </a:r>
          </a:p>
          <a:p>
            <a:pPr lvl="1"/>
            <a:r>
              <a:rPr lang="en-US" dirty="0" smtClean="0"/>
              <a:t>Body Paragraphs</a:t>
            </a:r>
          </a:p>
          <a:p>
            <a:pPr lvl="1"/>
            <a:r>
              <a:rPr lang="en-US" dirty="0" smtClean="0"/>
              <a:t>Conclusion</a:t>
            </a:r>
          </a:p>
          <a:p>
            <a:pPr lvl="1"/>
            <a:r>
              <a:rPr lang="en-US" dirty="0" smtClean="0"/>
              <a:t>Works Cited (If your essay has any outside information / quotes)</a:t>
            </a:r>
          </a:p>
          <a:p>
            <a:pPr lvl="1"/>
            <a:endParaRPr lang="en-US" dirty="0"/>
          </a:p>
          <a:p>
            <a:r>
              <a:rPr lang="en-US" dirty="0" smtClean="0"/>
              <a:t>The following slides will go into each of these, in turn.</a:t>
            </a:r>
            <a:endParaRPr lang="en-US" dirty="0"/>
          </a:p>
        </p:txBody>
      </p:sp>
    </p:spTree>
    <p:extLst>
      <p:ext uri="{BB962C8B-B14F-4D97-AF65-F5344CB8AC3E}">
        <p14:creationId xmlns:p14="http://schemas.microsoft.com/office/powerpoint/2010/main" val="1793601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Your introduction should do three basic things:</a:t>
            </a:r>
          </a:p>
          <a:p>
            <a:pPr lvl="1"/>
            <a:r>
              <a:rPr lang="en-US" b="1" dirty="0" smtClean="0"/>
              <a:t>Hook</a:t>
            </a:r>
            <a:r>
              <a:rPr lang="en-US" dirty="0" smtClean="0"/>
              <a:t> the reader:  Get the reader’s attention / interest.  Use an interesting quote from the material.  Describe an interesting scene.  Use an interesting fact or statistic.  You might even ask a thought provoking question.</a:t>
            </a:r>
          </a:p>
          <a:p>
            <a:pPr lvl="1"/>
            <a:r>
              <a:rPr lang="en-US" b="1" dirty="0" smtClean="0"/>
              <a:t>Introduce the Topic (From Broad to Narrow)</a:t>
            </a:r>
            <a:r>
              <a:rPr lang="en-US" dirty="0" smtClean="0"/>
              <a:t>:  Start with the biggest, broadest part of what you’re talking about, then work your way to the specifics.</a:t>
            </a:r>
          </a:p>
          <a:p>
            <a:pPr lvl="1"/>
            <a:r>
              <a:rPr lang="en-US" b="1" dirty="0" smtClean="0"/>
              <a:t>Thesis Statement:  </a:t>
            </a:r>
            <a:r>
              <a:rPr lang="en-US" dirty="0" smtClean="0"/>
              <a:t>This is your claim, your main point, your assertion.  You aren’t asking a question, you are stating something as if it were true, as if you were certain.  If you aren’t, pretend.  Keep it to one or two sentences, and keep it at the END of the introduction.  It is often good to use what’s called a “blue-printed thesis statement” – one that forecasts where the essay is going.  </a:t>
            </a:r>
            <a:endParaRPr lang="en-US" dirty="0"/>
          </a:p>
          <a:p>
            <a:pPr lvl="1"/>
            <a:endParaRPr lang="en-US" b="1" dirty="0" smtClean="0"/>
          </a:p>
          <a:p>
            <a:pPr lvl="1"/>
            <a:r>
              <a:rPr lang="en-US" b="1" dirty="0" smtClean="0"/>
              <a:t>Thesis Examples:</a:t>
            </a:r>
          </a:p>
          <a:p>
            <a:pPr lvl="2"/>
            <a:r>
              <a:rPr lang="en-US" dirty="0" smtClean="0"/>
              <a:t>Sandwiches are the most versatile type of food:  they may be served hot or cold; they may contain sweet or savory items; they may be served for breakfast, lunch, dinner, and even dessert.</a:t>
            </a:r>
          </a:p>
          <a:p>
            <a:pPr lvl="2"/>
            <a:r>
              <a:rPr lang="en-US" dirty="0" smtClean="0"/>
              <a:t>Maintaining a budget is a wise decision as it allows one to know how the bills are getting paid, reduces wasteful spending, and allows one to save money for the future.</a:t>
            </a:r>
          </a:p>
          <a:p>
            <a:pPr lvl="2"/>
            <a:r>
              <a:rPr lang="en-US" dirty="0" smtClean="0"/>
              <a:t>Claim A is true because of supporting points X, Y, and Z.</a:t>
            </a:r>
          </a:p>
          <a:p>
            <a:pPr lvl="2"/>
            <a:r>
              <a:rPr lang="en-US" dirty="0" smtClean="0"/>
              <a:t>Notice how each example makes it’s point, then lists how/why.  Each item listed to support the main point will be the topics of the body paragraphs, in that order.  If you find yourself writing the body paragraphs in a different order than that of your thesis, you can always switch the order of the paragraphs or, if you prefer, switch the order of the ideas in your thesis statement.</a:t>
            </a:r>
          </a:p>
          <a:p>
            <a:pPr lvl="1"/>
            <a:endParaRPr lang="en-US" b="1" dirty="0"/>
          </a:p>
        </p:txBody>
      </p:sp>
    </p:spTree>
    <p:extLst>
      <p:ext uri="{BB962C8B-B14F-4D97-AF65-F5344CB8AC3E}">
        <p14:creationId xmlns:p14="http://schemas.microsoft.com/office/powerpoint/2010/main" val="2365222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body is the meat of the essay.</a:t>
            </a:r>
          </a:p>
          <a:p>
            <a:r>
              <a:rPr lang="en-US" dirty="0" smtClean="0"/>
              <a:t>Everything you say here is to show / prove / elaborate on the thesis statement in some way.</a:t>
            </a:r>
          </a:p>
          <a:p>
            <a:r>
              <a:rPr lang="en-US" dirty="0" smtClean="0"/>
              <a:t>Each body paragraph should focus on one idea and its supports / details.</a:t>
            </a:r>
          </a:p>
          <a:p>
            <a:r>
              <a:rPr lang="en-US" dirty="0" smtClean="0"/>
              <a:t>The layout of a simple body paragraph goes as follows:</a:t>
            </a:r>
          </a:p>
          <a:p>
            <a:pPr lvl="1"/>
            <a:r>
              <a:rPr lang="en-US" b="1" dirty="0" smtClean="0"/>
              <a:t>Topic Sentence</a:t>
            </a:r>
            <a:r>
              <a:rPr lang="en-US" dirty="0" smtClean="0"/>
              <a:t>:  Write a sentence that shows what the paragraph will be about, but still connects to the thesis.</a:t>
            </a:r>
          </a:p>
          <a:p>
            <a:pPr lvl="2"/>
            <a:r>
              <a:rPr lang="en-US" dirty="0" smtClean="0"/>
              <a:t>Example:  Sandwiches’ versatility, in part, comes from being able to serve them hot or cold.  (Notice, this connects to the previous sample thesis on the versatility of sandwiches, but shows this paragraph will focus specifically on how they may be served hot or cold, NOT on sweet and savory or on the different meals of the day – those would be focused on in other body paragraphs).</a:t>
            </a:r>
          </a:p>
          <a:p>
            <a:pPr lvl="1"/>
            <a:r>
              <a:rPr lang="en-US" b="1" dirty="0" smtClean="0"/>
              <a:t>Provide an example / quote</a:t>
            </a:r>
            <a:r>
              <a:rPr lang="en-US" dirty="0" smtClean="0"/>
              <a:t> from the text (from the book, song, </a:t>
            </a:r>
            <a:r>
              <a:rPr lang="en-US" dirty="0" err="1" smtClean="0"/>
              <a:t>etc</a:t>
            </a:r>
            <a:r>
              <a:rPr lang="en-US" dirty="0" smtClean="0"/>
              <a:t>, that your essay is about).  Make sure to cite your quotes and facts like so (Last name page number).</a:t>
            </a:r>
          </a:p>
          <a:p>
            <a:pPr lvl="2"/>
            <a:r>
              <a:rPr lang="en-US" dirty="0" smtClean="0"/>
              <a:t>Example:  According to the text, “If you don’t maintain a budget, you’ll dread going to the mail box every day” (</a:t>
            </a:r>
            <a:r>
              <a:rPr lang="en-US" dirty="0" err="1" smtClean="0"/>
              <a:t>Lastnamicus</a:t>
            </a:r>
            <a:r>
              <a:rPr lang="en-US" dirty="0" smtClean="0"/>
              <a:t> 6).</a:t>
            </a:r>
          </a:p>
          <a:p>
            <a:pPr lvl="1"/>
            <a:r>
              <a:rPr lang="en-US" b="1" dirty="0" smtClean="0"/>
              <a:t>Discuss the example</a:t>
            </a:r>
            <a:r>
              <a:rPr lang="en-US" dirty="0" smtClean="0"/>
              <a:t>:  Explain how your example shows the main idea of the paragraph.</a:t>
            </a:r>
          </a:p>
          <a:p>
            <a:pPr lvl="2"/>
            <a:r>
              <a:rPr lang="en-US" dirty="0" smtClean="0"/>
              <a:t>Example:  As bills pile up, so do fear and anxiety.  As Professor </a:t>
            </a:r>
            <a:r>
              <a:rPr lang="en-US" dirty="0" err="1" smtClean="0"/>
              <a:t>Lastnamicus</a:t>
            </a:r>
            <a:r>
              <a:rPr lang="en-US" dirty="0" smtClean="0"/>
              <a:t> suggests, this can lead to dreading simple activities as going to the mail box or even checking email.</a:t>
            </a:r>
          </a:p>
          <a:p>
            <a:pPr lvl="1"/>
            <a:r>
              <a:rPr lang="en-US" b="1" dirty="0" smtClean="0"/>
              <a:t>Repeat the last two steps:  </a:t>
            </a:r>
            <a:r>
              <a:rPr lang="en-US" dirty="0" smtClean="0"/>
              <a:t>Use another example, quote, cite, and discuss.  Keep doing this until you have a nice beefy paragraph.  Follow these steps for each paragraph and your essay will have a solid body.</a:t>
            </a:r>
            <a:endParaRPr lang="en-US" b="1" dirty="0"/>
          </a:p>
        </p:txBody>
      </p:sp>
    </p:spTree>
    <p:extLst>
      <p:ext uri="{BB962C8B-B14F-4D97-AF65-F5344CB8AC3E}">
        <p14:creationId xmlns:p14="http://schemas.microsoft.com/office/powerpoint/2010/main" val="132502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conclusion of any essay should do two basic things:</a:t>
            </a:r>
          </a:p>
          <a:p>
            <a:pPr lvl="1"/>
            <a:r>
              <a:rPr lang="en-US" b="1" dirty="0" smtClean="0"/>
              <a:t>Summarize</a:t>
            </a:r>
            <a:r>
              <a:rPr lang="en-US" dirty="0" smtClean="0"/>
              <a:t>:  Sum up what you’ve said so far in a few sentences.</a:t>
            </a:r>
          </a:p>
          <a:p>
            <a:pPr lvl="1"/>
            <a:r>
              <a:rPr lang="en-US" b="1" dirty="0" smtClean="0"/>
              <a:t>Reflect:  </a:t>
            </a:r>
            <a:r>
              <a:rPr lang="en-US" dirty="0" smtClean="0"/>
              <a:t>Give some parting thoughts on what you’ve said so far.</a:t>
            </a:r>
          </a:p>
          <a:p>
            <a:pPr lvl="2"/>
            <a:r>
              <a:rPr lang="en-US" b="1" dirty="0" smtClean="0"/>
              <a:t>This portion can be difficult / challenging for some.  Try pretending that you’ve read your essay aloud to a friend – everything you’ve written so far.  Then, imagine your friend asks you, “Okay, so what?”  How would you answer your friend?  What’s the significance of all this?  What’s the point?  As you form an answer to your friend, you can use that answer to help with this last part of the essay, as well.</a:t>
            </a:r>
            <a:endParaRPr lang="en-US" b="1" dirty="0"/>
          </a:p>
        </p:txBody>
      </p:sp>
    </p:spTree>
    <p:extLst>
      <p:ext uri="{BB962C8B-B14F-4D97-AF65-F5344CB8AC3E}">
        <p14:creationId xmlns:p14="http://schemas.microsoft.com/office/powerpoint/2010/main" val="4142657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avoid.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Avoid first and second person in most essays, unless your instructor tells you otherwise:</a:t>
            </a:r>
          </a:p>
          <a:p>
            <a:pPr lvl="1"/>
            <a:r>
              <a:rPr lang="en-US" dirty="0" smtClean="0"/>
              <a:t>Avoid I, me, we, us, our, ours, my, mine, you, your, yours, you’re.</a:t>
            </a:r>
          </a:p>
          <a:p>
            <a:pPr lvl="1"/>
            <a:r>
              <a:rPr lang="en-US" dirty="0" smtClean="0"/>
              <a:t>Avoid phrases like “In my paper I will show you that,” “You can see,” etc., etc.</a:t>
            </a:r>
          </a:p>
          <a:p>
            <a:pPr lvl="1"/>
            <a:r>
              <a:rPr lang="en-US" dirty="0" smtClean="0"/>
              <a:t>If you find  yourself writing a statement like “In my paper, I will show you that Young Goodman Brown’s journey is an allegory in that his name, Brown, represents every  man; his wife represents his faith; and the Old Man, the devil”  just go and remove everything from “In” to “That.”  What you have left is a decent thesis statement.</a:t>
            </a:r>
          </a:p>
          <a:p>
            <a:r>
              <a:rPr lang="en-US" dirty="0" smtClean="0"/>
              <a:t> Avoid mixing two supporting ideas in one body paragraph.</a:t>
            </a:r>
          </a:p>
          <a:p>
            <a:pPr lvl="1"/>
            <a:r>
              <a:rPr lang="en-US" dirty="0" smtClean="0"/>
              <a:t>Let’s say you’re writing an essay claiming “Beowulf is an epic hero because he’s strong, brave, and loyal.”</a:t>
            </a:r>
          </a:p>
          <a:p>
            <a:pPr lvl="1"/>
            <a:r>
              <a:rPr lang="en-US" dirty="0" smtClean="0"/>
              <a:t>Your body paragraphs, in order, would be about strength, bravery, and loyalty, respectively.</a:t>
            </a:r>
          </a:p>
          <a:p>
            <a:pPr lvl="1"/>
            <a:r>
              <a:rPr lang="en-US" dirty="0" smtClean="0"/>
              <a:t>You would NOT discuss strength, then bravery, then strength again, then loyalty AND strength.</a:t>
            </a:r>
          </a:p>
          <a:p>
            <a:pPr lvl="1"/>
            <a:r>
              <a:rPr lang="en-US" dirty="0" smtClean="0"/>
              <a:t>Don’t mix them around.  Stick with one idea until you’re done, then move on to the next.</a:t>
            </a:r>
          </a:p>
          <a:p>
            <a:r>
              <a:rPr lang="en-US" dirty="0" smtClean="0"/>
              <a:t>Do NOT mount a new supporting idea in the conclusion.</a:t>
            </a:r>
          </a:p>
          <a:p>
            <a:pPr lvl="1"/>
            <a:r>
              <a:rPr lang="en-US" dirty="0" smtClean="0"/>
              <a:t>The conclusion is for summing up and reflecting on what you’ve </a:t>
            </a:r>
            <a:r>
              <a:rPr lang="en-US" b="1" dirty="0" smtClean="0"/>
              <a:t>already written</a:t>
            </a:r>
            <a:r>
              <a:rPr lang="en-US" dirty="0" smtClean="0"/>
              <a:t>.</a:t>
            </a:r>
          </a:p>
          <a:p>
            <a:pPr lvl="1"/>
            <a:r>
              <a:rPr lang="en-US" dirty="0" smtClean="0"/>
              <a:t>For example:  In the Beowulf essay above, if your body paragraphs discussed strength, courage, and loyalty, you would not mount a whole new argument about Beowulf being generous in the conclusion.  That’s a new supporting idea – great for the body of the essay, but not the conclusion.</a:t>
            </a:r>
          </a:p>
        </p:txBody>
      </p:sp>
    </p:spTree>
    <p:extLst>
      <p:ext uri="{BB962C8B-B14F-4D97-AF65-F5344CB8AC3E}">
        <p14:creationId xmlns:p14="http://schemas.microsoft.com/office/powerpoint/2010/main" val="1502309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you’re having trouble.</a:t>
            </a:r>
            <a:endParaRPr lang="en-US" dirty="0"/>
          </a:p>
        </p:txBody>
      </p:sp>
      <p:sp>
        <p:nvSpPr>
          <p:cNvPr id="3" name="Content Placeholder 2"/>
          <p:cNvSpPr>
            <a:spLocks noGrp="1"/>
          </p:cNvSpPr>
          <p:nvPr>
            <p:ph idx="1"/>
          </p:nvPr>
        </p:nvSpPr>
        <p:spPr/>
        <p:txBody>
          <a:bodyPr/>
          <a:lstStyle/>
          <a:p>
            <a:r>
              <a:rPr lang="en-US" dirty="0" smtClean="0"/>
              <a:t>Outline.</a:t>
            </a:r>
          </a:p>
          <a:p>
            <a:r>
              <a:rPr lang="en-US" dirty="0" smtClean="0"/>
              <a:t>Outlining is a good way to plan what you’re going to say before you say it.  It reduces massive amounts of text and ideas to just a few points on a page.</a:t>
            </a:r>
          </a:p>
          <a:p>
            <a:r>
              <a:rPr lang="en-US" dirty="0" smtClean="0"/>
              <a:t>It can be formal (I. II. III.  A. B. C. </a:t>
            </a:r>
            <a:r>
              <a:rPr lang="en-US" dirty="0" err="1" smtClean="0"/>
              <a:t>etc</a:t>
            </a:r>
            <a:r>
              <a:rPr lang="en-US" dirty="0" smtClean="0"/>
              <a:t>), but it doesn’t have to be – as long as it works for you.</a:t>
            </a:r>
            <a:endParaRPr lang="en-US" dirty="0"/>
          </a:p>
          <a:p>
            <a:r>
              <a:rPr lang="en-US" dirty="0" smtClean="0"/>
              <a:t>If you find yourself lost in what you’re saying, you can always return to the outline to get your bearings.</a:t>
            </a:r>
          </a:p>
        </p:txBody>
      </p:sp>
    </p:spTree>
    <p:extLst>
      <p:ext uri="{BB962C8B-B14F-4D97-AF65-F5344CB8AC3E}">
        <p14:creationId xmlns:p14="http://schemas.microsoft.com/office/powerpoint/2010/main" val="2130129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TotalTime>
  <Words>1245</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Essay-Writing Basics</vt:lpstr>
      <vt:lpstr>The Parts of an Essay</vt:lpstr>
      <vt:lpstr>The Introduction</vt:lpstr>
      <vt:lpstr>Body Paragraphs</vt:lpstr>
      <vt:lpstr>Conclusion</vt:lpstr>
      <vt:lpstr>Things to avoid.</vt:lpstr>
      <vt:lpstr>If you’re having trouble.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Essay-Writing Basics</dc:title>
  <dc:creator>Windows User</dc:creator>
  <cp:lastModifiedBy>Windows User</cp:lastModifiedBy>
  <cp:revision>5</cp:revision>
  <dcterms:created xsi:type="dcterms:W3CDTF">2019-02-26T18:59:26Z</dcterms:created>
  <dcterms:modified xsi:type="dcterms:W3CDTF">2019-02-26T19:20:29Z</dcterms:modified>
</cp:coreProperties>
</file>