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9" r:id="rId4"/>
    <p:sldId id="258" r:id="rId5"/>
    <p:sldId id="260" r:id="rId6"/>
    <p:sldId id="261" r:id="rId7"/>
    <p:sldId id="262" r:id="rId8"/>
    <p:sldId id="263" r:id="rId9"/>
    <p:sldId id="265" r:id="rId10"/>
    <p:sldId id="266" r:id="rId11"/>
    <p:sldId id="264" r:id="rId12"/>
    <p:sldId id="267" r:id="rId13"/>
    <p:sldId id="268" r:id="rId1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0" d="100"/>
          <a:sy n="80" d="100"/>
        </p:scale>
        <p:origin x="1116"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1349BFC-0DDA-42E7-A7A0-DA86849668E5}" type="datetimeFigureOut">
              <a:rPr lang="en-US" smtClean="0"/>
              <a:pPr/>
              <a:t>3/29/2017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D48592-1588-4DAB-8A32-681B63BFFFD9}" type="slidenum">
              <a:rPr lang="en-US" smtClean="0"/>
              <a:pPr/>
              <a:t>‹#›</a:t>
            </a:fld>
            <a:endParaRPr lang="en-US"/>
          </a:p>
        </p:txBody>
      </p:sp>
    </p:spTree>
    <p:extLst>
      <p:ext uri="{BB962C8B-B14F-4D97-AF65-F5344CB8AC3E}">
        <p14:creationId xmlns:p14="http://schemas.microsoft.com/office/powerpoint/2010/main" val="35367136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1349BFC-0DDA-42E7-A7A0-DA86849668E5}" type="datetimeFigureOut">
              <a:rPr lang="en-US" smtClean="0"/>
              <a:pPr/>
              <a:t>3/29/2017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D48592-1588-4DAB-8A32-681B63BFFFD9}" type="slidenum">
              <a:rPr lang="en-US" smtClean="0"/>
              <a:pPr/>
              <a:t>‹#›</a:t>
            </a:fld>
            <a:endParaRPr lang="en-US"/>
          </a:p>
        </p:txBody>
      </p:sp>
    </p:spTree>
    <p:extLst>
      <p:ext uri="{BB962C8B-B14F-4D97-AF65-F5344CB8AC3E}">
        <p14:creationId xmlns:p14="http://schemas.microsoft.com/office/powerpoint/2010/main" val="34525995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1349BFC-0DDA-42E7-A7A0-DA86849668E5}" type="datetimeFigureOut">
              <a:rPr lang="en-US" smtClean="0"/>
              <a:pPr/>
              <a:t>3/29/2017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D48592-1588-4DAB-8A32-681B63BFFFD9}" type="slidenum">
              <a:rPr lang="en-US" smtClean="0"/>
              <a:pPr/>
              <a:t>‹#›</a:t>
            </a:fld>
            <a:endParaRPr lang="en-US"/>
          </a:p>
        </p:txBody>
      </p:sp>
    </p:spTree>
    <p:extLst>
      <p:ext uri="{BB962C8B-B14F-4D97-AF65-F5344CB8AC3E}">
        <p14:creationId xmlns:p14="http://schemas.microsoft.com/office/powerpoint/2010/main" val="22212543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1349BFC-0DDA-42E7-A7A0-DA86849668E5}" type="datetimeFigureOut">
              <a:rPr lang="en-US" smtClean="0"/>
              <a:pPr/>
              <a:t>3/29/2017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D48592-1588-4DAB-8A32-681B63BFFFD9}" type="slidenum">
              <a:rPr lang="en-US" smtClean="0"/>
              <a:pPr/>
              <a:t>‹#›</a:t>
            </a:fld>
            <a:endParaRPr lang="en-US"/>
          </a:p>
        </p:txBody>
      </p:sp>
    </p:spTree>
    <p:extLst>
      <p:ext uri="{BB962C8B-B14F-4D97-AF65-F5344CB8AC3E}">
        <p14:creationId xmlns:p14="http://schemas.microsoft.com/office/powerpoint/2010/main" val="34189504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1349BFC-0DDA-42E7-A7A0-DA86849668E5}" type="datetimeFigureOut">
              <a:rPr lang="en-US" smtClean="0"/>
              <a:pPr/>
              <a:t>3/29/2017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D48592-1588-4DAB-8A32-681B63BFFFD9}" type="slidenum">
              <a:rPr lang="en-US" smtClean="0"/>
              <a:pPr/>
              <a:t>‹#›</a:t>
            </a:fld>
            <a:endParaRPr lang="en-US"/>
          </a:p>
        </p:txBody>
      </p:sp>
    </p:spTree>
    <p:extLst>
      <p:ext uri="{BB962C8B-B14F-4D97-AF65-F5344CB8AC3E}">
        <p14:creationId xmlns:p14="http://schemas.microsoft.com/office/powerpoint/2010/main" val="38524291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1349BFC-0DDA-42E7-A7A0-DA86849668E5}" type="datetimeFigureOut">
              <a:rPr lang="en-US" smtClean="0"/>
              <a:pPr/>
              <a:t>3/29/2017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9D48592-1588-4DAB-8A32-681B63BFFFD9}" type="slidenum">
              <a:rPr lang="en-US" smtClean="0"/>
              <a:pPr/>
              <a:t>‹#›</a:t>
            </a:fld>
            <a:endParaRPr lang="en-US"/>
          </a:p>
        </p:txBody>
      </p:sp>
    </p:spTree>
    <p:extLst>
      <p:ext uri="{BB962C8B-B14F-4D97-AF65-F5344CB8AC3E}">
        <p14:creationId xmlns:p14="http://schemas.microsoft.com/office/powerpoint/2010/main" val="6306741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1349BFC-0DDA-42E7-A7A0-DA86849668E5}" type="datetimeFigureOut">
              <a:rPr lang="en-US" smtClean="0"/>
              <a:pPr/>
              <a:t>3/29/2017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9D48592-1588-4DAB-8A32-681B63BFFFD9}" type="slidenum">
              <a:rPr lang="en-US" smtClean="0"/>
              <a:pPr/>
              <a:t>‹#›</a:t>
            </a:fld>
            <a:endParaRPr lang="en-US"/>
          </a:p>
        </p:txBody>
      </p:sp>
    </p:spTree>
    <p:extLst>
      <p:ext uri="{BB962C8B-B14F-4D97-AF65-F5344CB8AC3E}">
        <p14:creationId xmlns:p14="http://schemas.microsoft.com/office/powerpoint/2010/main" val="36035586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51349BFC-0DDA-42E7-A7A0-DA86849668E5}" type="datetimeFigureOut">
              <a:rPr lang="en-US" smtClean="0"/>
              <a:pPr/>
              <a:t>3/29/2017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9D48592-1588-4DAB-8A32-681B63BFFFD9}" type="slidenum">
              <a:rPr lang="en-US" smtClean="0"/>
              <a:pPr/>
              <a:t>‹#›</a:t>
            </a:fld>
            <a:endParaRPr lang="en-US"/>
          </a:p>
        </p:txBody>
      </p:sp>
    </p:spTree>
    <p:extLst>
      <p:ext uri="{BB962C8B-B14F-4D97-AF65-F5344CB8AC3E}">
        <p14:creationId xmlns:p14="http://schemas.microsoft.com/office/powerpoint/2010/main" val="7562293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1349BFC-0DDA-42E7-A7A0-DA86849668E5}" type="datetimeFigureOut">
              <a:rPr lang="en-US" smtClean="0"/>
              <a:pPr/>
              <a:t>3/29/2017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9D48592-1588-4DAB-8A32-681B63BFFFD9}" type="slidenum">
              <a:rPr lang="en-US" smtClean="0"/>
              <a:pPr/>
              <a:t>‹#›</a:t>
            </a:fld>
            <a:endParaRPr lang="en-US"/>
          </a:p>
        </p:txBody>
      </p:sp>
    </p:spTree>
    <p:extLst>
      <p:ext uri="{BB962C8B-B14F-4D97-AF65-F5344CB8AC3E}">
        <p14:creationId xmlns:p14="http://schemas.microsoft.com/office/powerpoint/2010/main" val="28905811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1349BFC-0DDA-42E7-A7A0-DA86849668E5}" type="datetimeFigureOut">
              <a:rPr lang="en-US" smtClean="0"/>
              <a:pPr/>
              <a:t>3/29/2017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9D48592-1588-4DAB-8A32-681B63BFFFD9}" type="slidenum">
              <a:rPr lang="en-US" smtClean="0"/>
              <a:pPr/>
              <a:t>‹#›</a:t>
            </a:fld>
            <a:endParaRPr lang="en-US"/>
          </a:p>
        </p:txBody>
      </p:sp>
    </p:spTree>
    <p:extLst>
      <p:ext uri="{BB962C8B-B14F-4D97-AF65-F5344CB8AC3E}">
        <p14:creationId xmlns:p14="http://schemas.microsoft.com/office/powerpoint/2010/main" val="13337621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1349BFC-0DDA-42E7-A7A0-DA86849668E5}" type="datetimeFigureOut">
              <a:rPr lang="en-US" smtClean="0"/>
              <a:pPr/>
              <a:t>3/29/2017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9D48592-1588-4DAB-8A32-681B63BFFFD9}" type="slidenum">
              <a:rPr lang="en-US" smtClean="0"/>
              <a:pPr/>
              <a:t>‹#›</a:t>
            </a:fld>
            <a:endParaRPr lang="en-US"/>
          </a:p>
        </p:txBody>
      </p:sp>
    </p:spTree>
    <p:extLst>
      <p:ext uri="{BB962C8B-B14F-4D97-AF65-F5344CB8AC3E}">
        <p14:creationId xmlns:p14="http://schemas.microsoft.com/office/powerpoint/2010/main" val="8474421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349BFC-0DDA-42E7-A7A0-DA86849668E5}" type="datetimeFigureOut">
              <a:rPr lang="en-US" smtClean="0"/>
              <a:pPr/>
              <a:t>3/29/2017</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9D48592-1588-4DAB-8A32-681B63BFFFD9}" type="slidenum">
              <a:rPr lang="en-US" smtClean="0"/>
              <a:pPr/>
              <a:t>‹#›</a:t>
            </a:fld>
            <a:endParaRPr lang="en-US"/>
          </a:p>
        </p:txBody>
      </p:sp>
    </p:spTree>
    <p:extLst>
      <p:ext uri="{BB962C8B-B14F-4D97-AF65-F5344CB8AC3E}">
        <p14:creationId xmlns:p14="http://schemas.microsoft.com/office/powerpoint/2010/main" val="150544225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How to Punctuate Quotes</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2716364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0946" y="409074"/>
            <a:ext cx="9974981" cy="916490"/>
          </a:xfrm>
        </p:spPr>
        <p:txBody>
          <a:bodyPr/>
          <a:lstStyle/>
          <a:p>
            <a:r>
              <a:rPr lang="en-US" dirty="0" smtClean="0"/>
              <a:t>Amending Quoted Materials</a:t>
            </a:r>
            <a:endParaRPr lang="en-US" dirty="0"/>
          </a:p>
        </p:txBody>
      </p:sp>
      <p:sp>
        <p:nvSpPr>
          <p:cNvPr id="3" name="Content Placeholder 2"/>
          <p:cNvSpPr>
            <a:spLocks noGrp="1"/>
          </p:cNvSpPr>
          <p:nvPr>
            <p:ph idx="1"/>
          </p:nvPr>
        </p:nvSpPr>
        <p:spPr>
          <a:xfrm>
            <a:off x="360946" y="1325564"/>
            <a:ext cx="8434139" cy="5303836"/>
          </a:xfrm>
        </p:spPr>
        <p:txBody>
          <a:bodyPr>
            <a:normAutofit fontScale="92500" lnSpcReduction="20000"/>
          </a:bodyPr>
          <a:lstStyle/>
          <a:p>
            <a:pPr lvl="1"/>
            <a:endParaRPr lang="en-US" dirty="0" smtClean="0"/>
          </a:p>
          <a:p>
            <a:r>
              <a:rPr lang="en-US" dirty="0" smtClean="0"/>
              <a:t>Quotes within Quotes</a:t>
            </a:r>
          </a:p>
          <a:p>
            <a:pPr lvl="1"/>
            <a:r>
              <a:rPr lang="en-US" dirty="0" smtClean="0"/>
              <a:t>When there’s dialogue quoted in your quote, all of those quote marks get single quotes instead.</a:t>
            </a:r>
          </a:p>
          <a:p>
            <a:pPr lvl="1"/>
            <a:r>
              <a:rPr lang="en-US" dirty="0" smtClean="0"/>
              <a:t>Original from book:  Joe-Bob said, “I like cheese.”</a:t>
            </a:r>
          </a:p>
          <a:p>
            <a:pPr lvl="1"/>
            <a:r>
              <a:rPr lang="en-US" dirty="0" smtClean="0"/>
              <a:t>If you quote all of that:  “Joe-Bob Said, ‘I like cheese.’”</a:t>
            </a:r>
          </a:p>
          <a:p>
            <a:pPr lvl="1"/>
            <a:endParaRPr lang="en-US" dirty="0" smtClean="0"/>
          </a:p>
          <a:p>
            <a:r>
              <a:rPr lang="en-US" dirty="0" smtClean="0"/>
              <a:t>Brackets</a:t>
            </a:r>
          </a:p>
          <a:p>
            <a:pPr lvl="1"/>
            <a:r>
              <a:rPr lang="en-US" dirty="0" smtClean="0"/>
              <a:t>Brackets are used to adjust quoted materials to fit the flow of your sentence or bring in omitted words needed for the quote to make sense.  Like ellipses,  you may use these so long as you do not alter the meaning of the quote:</a:t>
            </a:r>
          </a:p>
          <a:p>
            <a:pPr lvl="2"/>
            <a:r>
              <a:rPr lang="en-US" dirty="0" smtClean="0"/>
              <a:t>Original Quote:  Books used show many important elements of British literature.</a:t>
            </a:r>
          </a:p>
          <a:p>
            <a:pPr lvl="2"/>
            <a:r>
              <a:rPr lang="en-US" dirty="0" smtClean="0"/>
              <a:t>You know it’s talking about books in class, but readers might not.</a:t>
            </a:r>
          </a:p>
          <a:p>
            <a:pPr lvl="2"/>
            <a:r>
              <a:rPr lang="en-US" dirty="0" smtClean="0"/>
              <a:t>Your Sentence:  The text states that “Books used [in class] show many important elements of British literature.</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Recapping Quote Punctuation</a:t>
            </a:r>
            <a:endParaRPr lang="en-US" dirty="0"/>
          </a:p>
        </p:txBody>
      </p:sp>
      <p:sp>
        <p:nvSpPr>
          <p:cNvPr id="3" name="Content Placeholder 2"/>
          <p:cNvSpPr>
            <a:spLocks noGrp="1"/>
          </p:cNvSpPr>
          <p:nvPr>
            <p:ph idx="1"/>
          </p:nvPr>
        </p:nvSpPr>
        <p:spPr/>
        <p:txBody>
          <a:bodyPr>
            <a:normAutofit lnSpcReduction="10000"/>
          </a:bodyPr>
          <a:lstStyle/>
          <a:p>
            <a:r>
              <a:rPr lang="en-US" dirty="0" smtClean="0"/>
              <a:t>Previously, we learned ways to join quotes to sentences.</a:t>
            </a:r>
          </a:p>
          <a:p>
            <a:endParaRPr lang="en-US" dirty="0" smtClean="0"/>
          </a:p>
          <a:p>
            <a:r>
              <a:rPr lang="en-US" dirty="0" smtClean="0"/>
              <a:t>We also learned ways to end those sentences.</a:t>
            </a:r>
          </a:p>
          <a:p>
            <a:endParaRPr lang="en-US" dirty="0" smtClean="0"/>
          </a:p>
          <a:p>
            <a:r>
              <a:rPr lang="en-US" dirty="0" smtClean="0"/>
              <a:t>Furthermore, we learned how to amend / alter quoted materials.</a:t>
            </a:r>
          </a:p>
          <a:p>
            <a:endParaRPr lang="en-US" dirty="0" smtClean="0"/>
          </a:p>
          <a:p>
            <a:r>
              <a:rPr lang="en-US" dirty="0" smtClean="0"/>
              <a:t>Today, we will examine poetry vs. prose and block quotes.</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Quoting Poetry vs. Prose</a:t>
            </a:r>
            <a:endParaRPr lang="en-US" dirty="0"/>
          </a:p>
        </p:txBody>
      </p:sp>
      <p:sp>
        <p:nvSpPr>
          <p:cNvPr id="3" name="Content Placeholder 2"/>
          <p:cNvSpPr>
            <a:spLocks noGrp="1"/>
          </p:cNvSpPr>
          <p:nvPr>
            <p:ph idx="1"/>
          </p:nvPr>
        </p:nvSpPr>
        <p:spPr/>
        <p:txBody>
          <a:bodyPr>
            <a:normAutofit lnSpcReduction="10000"/>
          </a:bodyPr>
          <a:lstStyle/>
          <a:p>
            <a:r>
              <a:rPr lang="en-US" dirty="0" smtClean="0"/>
              <a:t>When quoting lines of poetry, use / marks between lines of poetry:</a:t>
            </a:r>
          </a:p>
          <a:p>
            <a:pPr lvl="1"/>
            <a:r>
              <a:rPr lang="en-US" dirty="0" smtClean="0"/>
              <a:t>“O me!  You juggler!  You canker blossom!/ You thief of love!  What, have you come by night/ And </a:t>
            </a:r>
            <a:r>
              <a:rPr lang="en-US" dirty="0" err="1" smtClean="0"/>
              <a:t>stol’n</a:t>
            </a:r>
            <a:r>
              <a:rPr lang="en-US" dirty="0" smtClean="0"/>
              <a:t> my love’s heart from him?”</a:t>
            </a:r>
          </a:p>
          <a:p>
            <a:r>
              <a:rPr lang="en-US" dirty="0" smtClean="0"/>
              <a:t>Furthermore, when citing poetry, when available, use the line number, chapter and line number if available, or act, scene, and line number, if available (as in plays written in verse):</a:t>
            </a:r>
          </a:p>
          <a:p>
            <a:pPr lvl="1"/>
            <a:r>
              <a:rPr lang="en-US" dirty="0" smtClean="0"/>
              <a:t>(Shakespeare 3.2.282-284) for the example </a:t>
            </a:r>
            <a:r>
              <a:rPr lang="en-US" dirty="0" err="1" smtClean="0"/>
              <a:t>above’s</a:t>
            </a:r>
            <a:r>
              <a:rPr lang="en-US" dirty="0" smtClean="0"/>
              <a:t> quote.  This denotes that it is from Act III, Scene II, Lines 282-284).</a:t>
            </a:r>
          </a:p>
          <a:p>
            <a:pPr lvl="1"/>
            <a:endParaRPr lang="en-US" dirty="0"/>
          </a:p>
          <a:p>
            <a:pPr lvl="1"/>
            <a:endParaRPr lang="en-US" dirty="0"/>
          </a:p>
          <a:p>
            <a:pPr lvl="1"/>
            <a:endParaRPr lang="en-US" dirty="0"/>
          </a:p>
        </p:txBody>
      </p:sp>
    </p:spTree>
    <p:extLst>
      <p:ext uri="{BB962C8B-B14F-4D97-AF65-F5344CB8AC3E}">
        <p14:creationId xmlns:p14="http://schemas.microsoft.com/office/powerpoint/2010/main" val="27334479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Block Quotes</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When you have more than three lines of poetry or more than four lines of prose, you must put it into “block” form.  </a:t>
            </a:r>
          </a:p>
          <a:p>
            <a:r>
              <a:rPr lang="en-US" dirty="0" smtClean="0"/>
              <a:t>Block quotes can be introduced by comma or colon, depending on whether you start with a complete sentence or not.  Consider the following quote:</a:t>
            </a:r>
          </a:p>
          <a:p>
            <a:pPr lvl="2"/>
            <a:r>
              <a:rPr lang="en-US" dirty="0" smtClean="0"/>
              <a:t>Notice how I’ve indented twice for each line of quoted material here.  Notice how I haven’t used quote marks, either.  However, I will cite my quote.  One difference – the end punctuation.  (</a:t>
            </a:r>
            <a:r>
              <a:rPr lang="en-US" dirty="0" err="1" smtClean="0"/>
              <a:t>Lastnamicus</a:t>
            </a:r>
            <a:r>
              <a:rPr lang="en-US" dirty="0" smtClean="0"/>
              <a:t> 5)</a:t>
            </a:r>
          </a:p>
          <a:p>
            <a:pPr lvl="2"/>
            <a:endParaRPr lang="en-US" dirty="0"/>
          </a:p>
          <a:p>
            <a:r>
              <a:rPr lang="en-US" dirty="0" smtClean="0"/>
              <a:t>Avoid using too many block quotes, especially in shorter papers (Yes, 2-3 page papers are considered short, by college standards.  When you get into 10, 15, 20 page papers in college, you can use a few more block quotes, here and there).</a:t>
            </a:r>
            <a:endParaRPr lang="en-US" dirty="0"/>
          </a:p>
        </p:txBody>
      </p:sp>
    </p:spTree>
    <p:extLst>
      <p:ext uri="{BB962C8B-B14F-4D97-AF65-F5344CB8AC3E}">
        <p14:creationId xmlns:p14="http://schemas.microsoft.com/office/powerpoint/2010/main" val="33919870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Punctuating Quotes</a:t>
            </a:r>
            <a:endParaRPr lang="en-US" dirty="0"/>
          </a:p>
        </p:txBody>
      </p:sp>
      <p:sp>
        <p:nvSpPr>
          <p:cNvPr id="3" name="Content Placeholder 2"/>
          <p:cNvSpPr>
            <a:spLocks noGrp="1"/>
          </p:cNvSpPr>
          <p:nvPr>
            <p:ph idx="1"/>
          </p:nvPr>
        </p:nvSpPr>
        <p:spPr/>
        <p:txBody>
          <a:bodyPr/>
          <a:lstStyle/>
          <a:p>
            <a:r>
              <a:rPr lang="en-US" dirty="0" smtClean="0"/>
              <a:t>There are many rules to remember when using quoted materials.</a:t>
            </a:r>
          </a:p>
          <a:p>
            <a:r>
              <a:rPr lang="en-US" dirty="0" smtClean="0"/>
              <a:t>First and foremost, make sure anything using the </a:t>
            </a:r>
            <a:r>
              <a:rPr lang="en-US" b="1" u="sng" dirty="0" smtClean="0"/>
              <a:t>exact wording</a:t>
            </a:r>
            <a:r>
              <a:rPr lang="en-US" dirty="0" smtClean="0"/>
              <a:t> of a source is in quote marks “ “ and that anything from a source, exact wording or no, is </a:t>
            </a:r>
            <a:r>
              <a:rPr lang="en-US" b="1" u="sng" dirty="0" smtClean="0"/>
              <a:t>cited</a:t>
            </a:r>
            <a:r>
              <a:rPr lang="en-US" dirty="0" smtClean="0"/>
              <a:t> both in-text and in the Works Cited page to avoid plagiarism.</a:t>
            </a:r>
          </a:p>
          <a:p>
            <a:r>
              <a:rPr lang="en-US" dirty="0" smtClean="0"/>
              <a:t>This being said, let’s focus today on how to attach quotes to your sentences.</a:t>
            </a:r>
            <a:endParaRPr lang="en-US" dirty="0"/>
          </a:p>
        </p:txBody>
      </p:sp>
    </p:spTree>
    <p:extLst>
      <p:ext uri="{BB962C8B-B14F-4D97-AF65-F5344CB8AC3E}">
        <p14:creationId xmlns:p14="http://schemas.microsoft.com/office/powerpoint/2010/main" val="315287921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Attaching Quotes to Your Sentences</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There are many ways to attach quotes to your sentences:</a:t>
            </a:r>
          </a:p>
          <a:p>
            <a:r>
              <a:rPr lang="en-US" dirty="0" smtClean="0"/>
              <a:t>Using Commas</a:t>
            </a:r>
          </a:p>
          <a:p>
            <a:pPr lvl="1"/>
            <a:r>
              <a:rPr lang="en-US" dirty="0" smtClean="0"/>
              <a:t>Joe-Bob said, “I like cheese.”</a:t>
            </a:r>
          </a:p>
          <a:p>
            <a:pPr lvl="1"/>
            <a:r>
              <a:rPr lang="en-US" dirty="0" smtClean="0"/>
              <a:t>According to the text, “Joe-Bob likes many cheeses.”</a:t>
            </a:r>
          </a:p>
          <a:p>
            <a:r>
              <a:rPr lang="en-US" dirty="0" smtClean="0"/>
              <a:t>Using a Colon (Only if the first word group is a full sentence, or uses the words “following” or “as follows”)</a:t>
            </a:r>
          </a:p>
          <a:p>
            <a:pPr lvl="1"/>
            <a:r>
              <a:rPr lang="en-US" dirty="0" smtClean="0"/>
              <a:t>Joe-Bob likes cheese:  “I like many cheeses.”</a:t>
            </a:r>
          </a:p>
          <a:p>
            <a:pPr lvl="1"/>
            <a:r>
              <a:rPr lang="en-US" dirty="0" smtClean="0"/>
              <a:t>On the matter of cheese, Joe-Bob said the following:  “I like many cheeses.”</a:t>
            </a:r>
          </a:p>
          <a:p>
            <a:r>
              <a:rPr lang="en-US" dirty="0" smtClean="0"/>
              <a:t>Use nothing (only if it flows naturally with the sentence)</a:t>
            </a:r>
          </a:p>
          <a:p>
            <a:pPr lvl="1"/>
            <a:r>
              <a:rPr lang="en-US" dirty="0" smtClean="0"/>
              <a:t>Joe-Bob “likes many cheeses.”</a:t>
            </a:r>
          </a:p>
          <a:p>
            <a:pPr lvl="1"/>
            <a:r>
              <a:rPr lang="en-US" dirty="0" smtClean="0"/>
              <a:t>On the matter of cheese, Joe-Bob said that he “likes many different types.”</a:t>
            </a:r>
          </a:p>
          <a:p>
            <a:pPr lvl="1"/>
            <a:endParaRPr lang="en-US" dirty="0" smtClean="0"/>
          </a:p>
        </p:txBody>
      </p:sp>
    </p:spTree>
    <p:extLst>
      <p:ext uri="{BB962C8B-B14F-4D97-AF65-F5344CB8AC3E}">
        <p14:creationId xmlns:p14="http://schemas.microsoft.com/office/powerpoint/2010/main" val="81562204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Avoid Naked Quotes</a:t>
            </a:r>
            <a:endParaRPr lang="en-US" dirty="0"/>
          </a:p>
        </p:txBody>
      </p:sp>
      <p:sp>
        <p:nvSpPr>
          <p:cNvPr id="3" name="Content Placeholder 2"/>
          <p:cNvSpPr>
            <a:spLocks noGrp="1"/>
          </p:cNvSpPr>
          <p:nvPr>
            <p:ph idx="1"/>
          </p:nvPr>
        </p:nvSpPr>
        <p:spPr/>
        <p:txBody>
          <a:bodyPr>
            <a:normAutofit lnSpcReduction="10000"/>
          </a:bodyPr>
          <a:lstStyle/>
          <a:p>
            <a:r>
              <a:rPr lang="en-US" dirty="0" smtClean="0"/>
              <a:t>Never leave a quote completely unattached / by itself / “naked.”</a:t>
            </a:r>
          </a:p>
          <a:p>
            <a:r>
              <a:rPr lang="en-US" dirty="0" smtClean="0"/>
              <a:t>Example:</a:t>
            </a:r>
          </a:p>
          <a:p>
            <a:pPr lvl="1"/>
            <a:r>
              <a:rPr lang="en-US" dirty="0" smtClean="0"/>
              <a:t>DO – Joe-Bob likes cheese:  “I am a lover of many cheeses.”</a:t>
            </a:r>
          </a:p>
          <a:p>
            <a:pPr lvl="1"/>
            <a:r>
              <a:rPr lang="en-US" dirty="0" smtClean="0"/>
              <a:t>DO NOT – Joe Bob likes cheese.  “I am a lover of many cheeses.”</a:t>
            </a:r>
          </a:p>
          <a:p>
            <a:pPr lvl="1"/>
            <a:endParaRPr lang="en-US" dirty="0"/>
          </a:p>
          <a:p>
            <a:pPr lvl="1"/>
            <a:r>
              <a:rPr lang="en-US" dirty="0" smtClean="0"/>
              <a:t>Notice how in the first example, the quote is attached to the sentence.  This is good.</a:t>
            </a:r>
          </a:p>
          <a:p>
            <a:pPr lvl="1"/>
            <a:r>
              <a:rPr lang="en-US" dirty="0" smtClean="0"/>
              <a:t>Notice how in the second example, the quote is all by itself – not attached.  Avoid this.</a:t>
            </a:r>
            <a:endParaRPr lang="en-US" dirty="0"/>
          </a:p>
        </p:txBody>
      </p:sp>
    </p:spTree>
    <p:extLst>
      <p:ext uri="{BB962C8B-B14F-4D97-AF65-F5344CB8AC3E}">
        <p14:creationId xmlns:p14="http://schemas.microsoft.com/office/powerpoint/2010/main" val="133150344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Recapping Quote Punctuation</a:t>
            </a:r>
            <a:endParaRPr lang="en-US" dirty="0"/>
          </a:p>
        </p:txBody>
      </p:sp>
      <p:sp>
        <p:nvSpPr>
          <p:cNvPr id="3" name="Content Placeholder 2"/>
          <p:cNvSpPr>
            <a:spLocks noGrp="1"/>
          </p:cNvSpPr>
          <p:nvPr>
            <p:ph idx="1"/>
          </p:nvPr>
        </p:nvSpPr>
        <p:spPr/>
        <p:txBody>
          <a:bodyPr/>
          <a:lstStyle/>
          <a:p>
            <a:r>
              <a:rPr lang="en-US" dirty="0" smtClean="0"/>
              <a:t>Yesterday, we learned that quotes should always be attached to sentences, be in quote marks, and require special punctuation when attaching them to your sentences, depending on the circumstances.</a:t>
            </a:r>
          </a:p>
          <a:p>
            <a:endParaRPr lang="en-US" dirty="0" smtClean="0"/>
          </a:p>
          <a:p>
            <a:r>
              <a:rPr lang="en-US" dirty="0" smtClean="0"/>
              <a:t>Today, we’ll learn about end-quote punctuation.</a:t>
            </a:r>
            <a:endParaRPr lang="en-US" dirty="0"/>
          </a:p>
        </p:txBody>
      </p:sp>
    </p:spTree>
    <p:extLst>
      <p:ext uri="{BB962C8B-B14F-4D97-AF65-F5344CB8AC3E}">
        <p14:creationId xmlns:p14="http://schemas.microsoft.com/office/powerpoint/2010/main" val="137316380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End-Quote Punctuation</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End-Quote punctuation depends on various factors:</a:t>
            </a:r>
          </a:p>
          <a:p>
            <a:pPr lvl="1"/>
            <a:r>
              <a:rPr lang="en-US" dirty="0" smtClean="0"/>
              <a:t>Whether or not there’s a citation.</a:t>
            </a:r>
          </a:p>
          <a:p>
            <a:pPr lvl="1"/>
            <a:r>
              <a:rPr lang="en-US" dirty="0" smtClean="0"/>
              <a:t>Where the quote ends relative to </a:t>
            </a:r>
            <a:r>
              <a:rPr lang="en-US" i="1" dirty="0" smtClean="0"/>
              <a:t>your </a:t>
            </a:r>
            <a:r>
              <a:rPr lang="en-US" dirty="0" smtClean="0"/>
              <a:t>sentence.</a:t>
            </a:r>
          </a:p>
          <a:p>
            <a:pPr lvl="1"/>
            <a:r>
              <a:rPr lang="en-US" dirty="0" smtClean="0"/>
              <a:t>What punctuation was at the end of your original quote.</a:t>
            </a:r>
          </a:p>
          <a:p>
            <a:pPr lvl="1"/>
            <a:endParaRPr lang="en-US" dirty="0" smtClean="0"/>
          </a:p>
          <a:p>
            <a:r>
              <a:rPr lang="en-US" dirty="0" smtClean="0"/>
              <a:t>Let’s look at quotes without citations first:</a:t>
            </a:r>
          </a:p>
          <a:p>
            <a:pPr lvl="1"/>
            <a:r>
              <a:rPr lang="en-US" dirty="0" smtClean="0"/>
              <a:t>When a sentence ends with a quote, it’s easy.  Just put your end-punctuation to the left (inside) the end-quote.</a:t>
            </a:r>
          </a:p>
          <a:p>
            <a:pPr lvl="1"/>
            <a:r>
              <a:rPr lang="en-US" dirty="0" smtClean="0"/>
              <a:t>Gilbert “went to the store.”</a:t>
            </a:r>
          </a:p>
          <a:p>
            <a:pPr lvl="1"/>
            <a:endParaRPr lang="en-US" dirty="0" smtClean="0"/>
          </a:p>
          <a:p>
            <a:r>
              <a:rPr lang="en-US" dirty="0" smtClean="0"/>
              <a:t>If your quote is in the middle of the sentence, imagine the quote marks aren’t there and punctuate accordingly (  , go inside , but ; and : go outside).</a:t>
            </a:r>
          </a:p>
          <a:p>
            <a:pPr lvl="1"/>
            <a:r>
              <a:rPr lang="en-US" dirty="0" smtClean="0"/>
              <a:t>Gilbert “went to the store” today.</a:t>
            </a:r>
          </a:p>
          <a:p>
            <a:pPr lvl="1"/>
            <a:r>
              <a:rPr lang="en-US" dirty="0" smtClean="0"/>
              <a:t>Gilbert said that he “went to the store,” but I don’t think he did.</a:t>
            </a:r>
          </a:p>
          <a:p>
            <a:pPr lvl="1"/>
            <a:r>
              <a:rPr lang="en-US" dirty="0" smtClean="0"/>
              <a:t>I “ran from the monster”; however, it got me, anyway.</a:t>
            </a:r>
          </a:p>
        </p:txBody>
      </p:sp>
    </p:spTree>
    <p:extLst>
      <p:ext uri="{BB962C8B-B14F-4D97-AF65-F5344CB8AC3E}">
        <p14:creationId xmlns:p14="http://schemas.microsoft.com/office/powerpoint/2010/main" val="329072128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End-Quote Punctuation w/ Citations</a:t>
            </a:r>
            <a:endParaRPr lang="en-US" dirty="0"/>
          </a:p>
        </p:txBody>
      </p:sp>
      <p:sp>
        <p:nvSpPr>
          <p:cNvPr id="3" name="Content Placeholder 2"/>
          <p:cNvSpPr>
            <a:spLocks noGrp="1"/>
          </p:cNvSpPr>
          <p:nvPr>
            <p:ph idx="1"/>
          </p:nvPr>
        </p:nvSpPr>
        <p:spPr/>
        <p:txBody>
          <a:bodyPr/>
          <a:lstStyle/>
          <a:p>
            <a:r>
              <a:rPr lang="en-US" dirty="0" smtClean="0"/>
              <a:t>If you have a citation, the rules change a bit.</a:t>
            </a:r>
          </a:p>
          <a:p>
            <a:r>
              <a:rPr lang="en-US" dirty="0" smtClean="0"/>
              <a:t>If your quote ends with a period, comma, or nothing, leave no punctuation inside the end-quote.  Just place a period after the citation:</a:t>
            </a:r>
          </a:p>
          <a:p>
            <a:pPr lvl="1"/>
            <a:r>
              <a:rPr lang="en-US" dirty="0" smtClean="0"/>
              <a:t>Bobbi-Jo “went to the dance” (Goober 2).</a:t>
            </a:r>
          </a:p>
          <a:p>
            <a:pPr lvl="1"/>
            <a:endParaRPr lang="en-US" dirty="0" smtClean="0"/>
          </a:p>
          <a:p>
            <a:r>
              <a:rPr lang="en-US" dirty="0" smtClean="0"/>
              <a:t>If your quote ends with a  question mark or exclamation point, keep it inside the end-quote, but still put a period after the citation:</a:t>
            </a:r>
          </a:p>
          <a:p>
            <a:pPr lvl="1"/>
            <a:r>
              <a:rPr lang="en-US" dirty="0" smtClean="0"/>
              <a:t>Bobbi-Jo “went to the store!” (Goober 2).</a:t>
            </a:r>
          </a:p>
        </p:txBody>
      </p:sp>
    </p:spTree>
    <p:extLst>
      <p:ext uri="{BB962C8B-B14F-4D97-AF65-F5344CB8AC3E}">
        <p14:creationId xmlns:p14="http://schemas.microsoft.com/office/powerpoint/2010/main" val="145405929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Recapping </a:t>
            </a:r>
            <a:r>
              <a:rPr lang="en-US" smtClean="0"/>
              <a:t>Quote Punctuation</a:t>
            </a:r>
            <a:endParaRPr lang="en-US"/>
          </a:p>
        </p:txBody>
      </p:sp>
      <p:sp>
        <p:nvSpPr>
          <p:cNvPr id="3" name="Content Placeholder 2"/>
          <p:cNvSpPr>
            <a:spLocks noGrp="1"/>
          </p:cNvSpPr>
          <p:nvPr>
            <p:ph idx="1"/>
          </p:nvPr>
        </p:nvSpPr>
        <p:spPr/>
        <p:txBody>
          <a:bodyPr/>
          <a:lstStyle/>
          <a:p>
            <a:r>
              <a:rPr lang="en-US" dirty="0" smtClean="0"/>
              <a:t>Previously, we learned ways to join quotes to sentences.</a:t>
            </a:r>
          </a:p>
          <a:p>
            <a:endParaRPr lang="en-US" dirty="0" smtClean="0"/>
          </a:p>
          <a:p>
            <a:r>
              <a:rPr lang="en-US" dirty="0" smtClean="0"/>
              <a:t>We also learned ways to end those sentences.</a:t>
            </a:r>
          </a:p>
          <a:p>
            <a:endParaRPr lang="en-US" dirty="0" smtClean="0"/>
          </a:p>
          <a:p>
            <a:r>
              <a:rPr lang="en-US" dirty="0" smtClean="0"/>
              <a:t>Today, we will learn about how to amend / alter quoted materials.</a:t>
            </a:r>
            <a:endParaRPr lang="en-US" dirty="0"/>
          </a:p>
        </p:txBody>
      </p:sp>
    </p:spTree>
    <p:extLst>
      <p:ext uri="{BB962C8B-B14F-4D97-AF65-F5344CB8AC3E}">
        <p14:creationId xmlns:p14="http://schemas.microsoft.com/office/powerpoint/2010/main" val="225058916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2820" y="156411"/>
            <a:ext cx="9547459" cy="1169153"/>
          </a:xfrm>
        </p:spPr>
        <p:txBody>
          <a:bodyPr/>
          <a:lstStyle/>
          <a:p>
            <a:r>
              <a:rPr lang="en-US" dirty="0" smtClean="0"/>
              <a:t>Amending Quoted Materials</a:t>
            </a:r>
            <a:endParaRPr lang="en-US" dirty="0"/>
          </a:p>
        </p:txBody>
      </p:sp>
      <p:sp>
        <p:nvSpPr>
          <p:cNvPr id="3" name="Content Placeholder 2"/>
          <p:cNvSpPr>
            <a:spLocks noGrp="1"/>
          </p:cNvSpPr>
          <p:nvPr>
            <p:ph idx="1"/>
          </p:nvPr>
        </p:nvSpPr>
        <p:spPr>
          <a:xfrm>
            <a:off x="312820" y="1325564"/>
            <a:ext cx="8542422" cy="5279773"/>
          </a:xfrm>
        </p:spPr>
        <p:txBody>
          <a:bodyPr>
            <a:normAutofit fontScale="77500" lnSpcReduction="20000"/>
          </a:bodyPr>
          <a:lstStyle/>
          <a:p>
            <a:r>
              <a:rPr lang="en-US" dirty="0" smtClean="0"/>
              <a:t>You are allowed to change or abridge quoted material, so long as you are not altering the spirit of what’s being said (i.e. misrepresenting what’s being said.</a:t>
            </a:r>
          </a:p>
          <a:p>
            <a:endParaRPr lang="en-US" dirty="0" smtClean="0"/>
          </a:p>
          <a:p>
            <a:r>
              <a:rPr lang="en-US" dirty="0" smtClean="0"/>
              <a:t>One way to amend a quote is the ellipses – three dots.</a:t>
            </a:r>
          </a:p>
          <a:p>
            <a:pPr lvl="1"/>
            <a:r>
              <a:rPr lang="en-US" dirty="0" smtClean="0"/>
              <a:t>Original Quote:  Joe-Bob and Gilbert really, truly, exceedingly do not like cheese.</a:t>
            </a:r>
          </a:p>
          <a:p>
            <a:pPr lvl="1"/>
            <a:r>
              <a:rPr lang="en-US" dirty="0" smtClean="0"/>
              <a:t>DO:  I heard that “Joe-Bob and Gilbert really…do not like cheese.”</a:t>
            </a:r>
          </a:p>
          <a:p>
            <a:pPr lvl="1"/>
            <a:r>
              <a:rPr lang="en-US" dirty="0" smtClean="0"/>
              <a:t>DO NOT:  I heard that “Joe-Bob and Gilbert really…like cheese.”</a:t>
            </a:r>
          </a:p>
          <a:p>
            <a:pPr lvl="1"/>
            <a:endParaRPr lang="en-US" dirty="0" smtClean="0"/>
          </a:p>
          <a:p>
            <a:pPr lvl="1"/>
            <a:r>
              <a:rPr lang="en-US" dirty="0" smtClean="0"/>
              <a:t>Both examples shorten the quoted material with ellipses, but one accurately represents what was said.  The other does not.</a:t>
            </a:r>
          </a:p>
          <a:p>
            <a:pPr lvl="1"/>
            <a:endParaRPr lang="en-US" dirty="0" smtClean="0"/>
          </a:p>
          <a:p>
            <a:r>
              <a:rPr lang="en-US" dirty="0" smtClean="0"/>
              <a:t>Additional rule for ellipses</a:t>
            </a:r>
          </a:p>
          <a:p>
            <a:pPr lvl="1"/>
            <a:r>
              <a:rPr lang="en-US" dirty="0" smtClean="0"/>
              <a:t>Use them in the MIDDLE of quoted materials to show words have been omitted.  Do NOT use them at the beginning or end of a quote.  Fiction writing sometimes does this for pauses / dramatic effect.  Essays should NOT do this.</a:t>
            </a:r>
          </a:p>
          <a:p>
            <a:pPr lvl="1"/>
            <a:r>
              <a:rPr lang="en-US" dirty="0" smtClean="0"/>
              <a:t>DO:  “Joe-Bob…likes cheese.”</a:t>
            </a:r>
          </a:p>
          <a:p>
            <a:pPr lvl="1"/>
            <a:r>
              <a:rPr lang="en-US" dirty="0" smtClean="0"/>
              <a:t>DO NOT:  “…Joe-Bob likes cheese.”  or “Joe-Bob likes cheese…”</a:t>
            </a:r>
          </a:p>
          <a:p>
            <a:pPr lvl="1"/>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2841</TotalTime>
  <Words>1261</Words>
  <Application>Microsoft Office PowerPoint</Application>
  <PresentationFormat>On-screen Show (4:3)</PresentationFormat>
  <Paragraphs>101</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Calibri Light</vt:lpstr>
      <vt:lpstr>Office Theme</vt:lpstr>
      <vt:lpstr>How to Punctuate Quotes</vt:lpstr>
      <vt:lpstr>Punctuating Quotes</vt:lpstr>
      <vt:lpstr>Attaching Quotes to Your Sentences</vt:lpstr>
      <vt:lpstr>Avoid Naked Quotes</vt:lpstr>
      <vt:lpstr>Recapping Quote Punctuation</vt:lpstr>
      <vt:lpstr>End-Quote Punctuation</vt:lpstr>
      <vt:lpstr>End-Quote Punctuation w/ Citations</vt:lpstr>
      <vt:lpstr>Recapping Quote Punctuation</vt:lpstr>
      <vt:lpstr>Amending Quoted Materials</vt:lpstr>
      <vt:lpstr>Amending Quoted Materials</vt:lpstr>
      <vt:lpstr>Recapping Quote Punctuation</vt:lpstr>
      <vt:lpstr>Quoting Poetry vs. Prose</vt:lpstr>
      <vt:lpstr>Block Quotes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to Punctuate Quotes</dc:title>
  <dc:creator>Windows User</dc:creator>
  <cp:lastModifiedBy>Windows User</cp:lastModifiedBy>
  <cp:revision>24</cp:revision>
  <dcterms:created xsi:type="dcterms:W3CDTF">2017-03-27T15:09:33Z</dcterms:created>
  <dcterms:modified xsi:type="dcterms:W3CDTF">2017-03-29T14:57:43Z</dcterms:modified>
</cp:coreProperties>
</file>