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ppt/media/image7.jpg" ContentType="image/png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42BE-B876-4430-A17E-0246CE5A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7F53C-A4F3-4222-817F-9BC5B13E1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3F14-2F88-417C-B9A4-7BFC52FE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983D-0341-4E7A-BEEB-7E4331D5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EA08F-AAB2-476B-A49E-1F82BDBB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DC0A-4BB2-4A3B-82E8-D5875FD2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482-7B11-46E3-8345-D38FADC4F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F5D2-6F32-438A-B666-39DEC3FD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A2BA-19C2-4846-88B9-8B988762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59963-B63F-480A-94DC-1B74480F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7339B-F6EF-45FB-A100-2D00371C7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B24E8-36EF-4BD9-A120-86A6DA3C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5D017-7476-4F46-B00D-4CDD92FE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0371D-4380-415D-804E-571B8E1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5AD40-5A6E-4256-9E96-445FD415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093D-87FD-4568-8953-6E80DA54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0900-9979-44D9-92D5-155370306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D9002-1C61-4B6E-8FD6-1CDF9599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CFE3-2EE0-4146-9684-96D05236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D0079-B827-44C5-88A2-D953DE7D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A8FD-5CE4-4C82-B673-530BAFA5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685EB-C566-4FDD-A899-84556146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C8D3F-B037-4BBC-9F0D-FD1B69B3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EAAAD-EDC4-47D3-BA84-FBEF297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EB2AC-A2D2-4DD6-9196-A34DC29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0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64B4-6890-4562-ADAA-7F78B13D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4230-BF3F-465E-9A41-834FCBBFC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5CAE5-CD5C-4425-9573-73D2AAFB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22DFC-4A54-4447-9FBE-E18A559A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01543-159E-4B47-8F74-B1F400B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3111A-2423-4BB2-8CDD-6A58B263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3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EA95-2E29-406D-898A-1BEB9E96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7FA08-9021-4D17-B554-1A01B8CE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8DDA3-882C-4B7F-97B8-F7C96D13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48F4C-7237-4AF1-93E6-4ADD7DAB2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77914-8432-4C05-8AFB-8246941C6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CBB43-E86F-43ED-A355-6E414B5B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08C73B-5073-4547-970C-E539C115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BC950-5D26-4335-A00A-E48514BE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38AF-1C00-4C87-A3E8-25C22D90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96C09-64F4-494D-8E45-C2819487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B25E4-24CB-4EA8-A173-A1734992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AAE72-CF35-492B-9F46-34655490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D3E324-D58A-4B0A-8B59-D3B47C6A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44165-7145-462F-9DCC-9E334868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4A3BD-8F0D-43A2-A96F-366B3550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47BB-96DB-4215-8AF9-F7158E3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C3B5C-F7BA-4565-A591-AB08AB03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660F7-2EDB-4E1A-AC57-AB5964E9C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F602A-0196-43A5-8CA8-057B2AAE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60465-FC2C-4785-89E1-C2E3078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995EA-DC94-43EB-A9CD-E63869AF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CC9C-F922-4BA7-AF5E-90EE69A9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D06AB-4758-4401-A13B-642EE8DAB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36F1D-51F3-4684-9700-013A5DA22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5BED-21D9-4290-8625-068E266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5ACC5-8F59-4BD0-8404-D0F61B6C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EB28D-7B7E-4F17-81AB-370B7D7A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CDEB5-09A1-464F-864F-398F4CEE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78B01-DCC2-4E4E-9693-242CA4C3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FD53-4DB4-4316-9F9D-851E4687C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BC9-78AB-4047-B0FB-1E71C5A2EB70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F6802-54B0-43E1-876C-39708CB5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B8C47-6EA4-49D9-B72F-4FEE296FA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BA26-2E3E-44E7-95EC-E9112C3E4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784C-21AE-45A3-A846-A685D5F1E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Hitchhiker’s Guide to the Galaxy by Douglas Adams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15094-3FF9-4094-A810-B25031E3B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 for Chapters 2 - 4 (</a:t>
            </a:r>
            <a:r>
              <a:rPr lang="en-US" dirty="0" err="1"/>
              <a:t>Pgs</a:t>
            </a:r>
            <a:r>
              <a:rPr lang="en-US" dirty="0"/>
              <a:t> 20 – 44)</a:t>
            </a:r>
          </a:p>
        </p:txBody>
      </p:sp>
    </p:spTree>
    <p:extLst>
      <p:ext uri="{BB962C8B-B14F-4D97-AF65-F5344CB8AC3E}">
        <p14:creationId xmlns:p14="http://schemas.microsoft.com/office/powerpoint/2010/main" val="1198717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– </a:t>
            </a:r>
            <a:r>
              <a:rPr lang="en-US" dirty="0" err="1"/>
              <a:t>Pgs</a:t>
            </a:r>
            <a:r>
              <a:rPr lang="en-US" dirty="0"/>
              <a:t> 36 - 44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53C9-4E7C-4F09-89B7-4575BC243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043" y="1825624"/>
            <a:ext cx="5754757" cy="4866723"/>
          </a:xfrm>
        </p:spPr>
        <p:txBody>
          <a:bodyPr>
            <a:normAutofit/>
          </a:bodyPr>
          <a:lstStyle/>
          <a:p>
            <a:r>
              <a:rPr lang="en-US" dirty="0"/>
              <a:t>What is The Heart of Gold?</a:t>
            </a:r>
          </a:p>
          <a:p>
            <a:r>
              <a:rPr lang="en-US" dirty="0"/>
              <a:t>What does </a:t>
            </a:r>
            <a:r>
              <a:rPr lang="en-US" dirty="0" err="1"/>
              <a:t>Zaphod</a:t>
            </a:r>
            <a:r>
              <a:rPr lang="en-US" dirty="0"/>
              <a:t> plan to do with it?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How does this serve the secret underlying purpose of the Galactic President, spoken of on previous slides?</a:t>
            </a:r>
          </a:p>
          <a:p>
            <a:r>
              <a:rPr lang="en-US" dirty="0"/>
              <a:t>How does it further serve the theme of absurdity?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E74AFA-60C0-4455-AE0F-9C063DDDCF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806" y="2299494"/>
            <a:ext cx="4572000" cy="3403600"/>
          </a:xfrm>
        </p:spPr>
      </p:pic>
    </p:spTree>
    <p:extLst>
      <p:ext uri="{BB962C8B-B14F-4D97-AF65-F5344CB8AC3E}">
        <p14:creationId xmlns:p14="http://schemas.microsoft.com/office/powerpoint/2010/main" val="7852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AAEFEE-BF4B-4AB9-8EA9-CF75CD17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– </a:t>
            </a:r>
            <a:r>
              <a:rPr lang="en-US" dirty="0" err="1"/>
              <a:t>Pgs</a:t>
            </a:r>
            <a:r>
              <a:rPr lang="en-US" dirty="0"/>
              <a:t> 20 - 24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D045E5-4DA7-49BB-87D2-1994BD114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557" y="1825625"/>
            <a:ext cx="5675243" cy="482696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 the opening of the chapter suggests, as well as Ford’s previous suggestions, this chapter is about going for a drink.</a:t>
            </a:r>
          </a:p>
          <a:p>
            <a:r>
              <a:rPr lang="en-US" dirty="0"/>
              <a:t>The narrator / The Guide speaks of one of the most famous mixed drinks in the galaxy – The Pan-Galactic Gargle Blaster.</a:t>
            </a:r>
          </a:p>
          <a:p>
            <a:r>
              <a:rPr lang="en-US" dirty="0"/>
              <a:t>With a silly name, it then ensues to describe all manner of </a:t>
            </a:r>
            <a:r>
              <a:rPr lang="en-US" dirty="0" err="1"/>
              <a:t>otherworldy</a:t>
            </a:r>
            <a:r>
              <a:rPr lang="en-US" dirty="0"/>
              <a:t>, over-the-top, dramatic drink ingredients.</a:t>
            </a:r>
          </a:p>
          <a:p>
            <a:r>
              <a:rPr lang="en-US" dirty="0"/>
              <a:t>Notice how it ends – add olive.  Drink, but carefully.  We shift from over-dramatic to mundane, it’s unexpected.  The shift is meant to create humor.  To add to the absurd flavor of the book, the chapter, the situation.  The light-heartedness, despite the end of the world.</a:t>
            </a:r>
          </a:p>
          <a:p>
            <a:r>
              <a:rPr lang="en-US" dirty="0"/>
              <a:t>Note that it also links to the theme of the book – that you can’t really understand life oftentimes, so you may as well just try to enjoy it.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33438A-083D-45E1-A29D-30A5D8B601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83" y="1690689"/>
            <a:ext cx="4943060" cy="4471572"/>
          </a:xfrm>
        </p:spPr>
      </p:pic>
    </p:spTree>
    <p:extLst>
      <p:ext uri="{BB962C8B-B14F-4D97-AF65-F5344CB8AC3E}">
        <p14:creationId xmlns:p14="http://schemas.microsoft.com/office/powerpoint/2010/main" val="358608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8633-4769-4F98-89B1-FA92579D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– </a:t>
            </a:r>
            <a:r>
              <a:rPr lang="en-US" dirty="0" err="1"/>
              <a:t>Pgs</a:t>
            </a:r>
            <a:r>
              <a:rPr lang="en-US" dirty="0"/>
              <a:t> 20 - 24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DF169-CB45-43E0-B332-263F91C81C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Ford’s reasons for he and Arthur drinking in the pub are not merely to enjoy life, however – why does Ford want them to drink beer and eat salty peanuts right now, specifically?  (See </a:t>
            </a:r>
            <a:r>
              <a:rPr lang="en-US" dirty="0" err="1"/>
              <a:t>pg</a:t>
            </a:r>
            <a:r>
              <a:rPr lang="en-US" dirty="0"/>
              <a:t> 23).</a:t>
            </a:r>
          </a:p>
          <a:p>
            <a:r>
              <a:rPr lang="en-US" dirty="0"/>
              <a:t>And why would they need that?  What rather violent / physically straining transition are they about to undergo, and why?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CA8FC7B-0DDC-4A84-8DDB-D6661638F5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60895"/>
            <a:ext cx="5181600" cy="3880797"/>
          </a:xfrm>
        </p:spPr>
      </p:pic>
    </p:spTree>
    <p:extLst>
      <p:ext uri="{BB962C8B-B14F-4D97-AF65-F5344CB8AC3E}">
        <p14:creationId xmlns:p14="http://schemas.microsoft.com/office/powerpoint/2010/main" val="380826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– </a:t>
            </a:r>
            <a:r>
              <a:rPr lang="en-US" dirty="0" err="1"/>
              <a:t>Pgs</a:t>
            </a:r>
            <a:r>
              <a:rPr lang="en-US" dirty="0"/>
              <a:t> 20 - 24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53C9-4E7C-4F09-89B7-4575BC243A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Does Arthur believe Ford?</a:t>
            </a:r>
          </a:p>
          <a:p>
            <a:r>
              <a:rPr lang="en-US" dirty="0"/>
              <a:t>What about his mood / demeanor / tone tells you this?</a:t>
            </a:r>
          </a:p>
          <a:p>
            <a:r>
              <a:rPr lang="en-US" dirty="0"/>
              <a:t>What about his words tells you this?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20BEC5A-851C-4BD6-A4D8-330DC24D89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6"/>
            <a:ext cx="5181600" cy="4151104"/>
          </a:xfrm>
        </p:spPr>
      </p:pic>
    </p:spTree>
    <p:extLst>
      <p:ext uri="{BB962C8B-B14F-4D97-AF65-F5344CB8AC3E}">
        <p14:creationId xmlns:p14="http://schemas.microsoft.com/office/powerpoint/2010/main" val="215873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– </a:t>
            </a:r>
            <a:r>
              <a:rPr lang="en-US" dirty="0" err="1"/>
              <a:t>Pgs</a:t>
            </a:r>
            <a:r>
              <a:rPr lang="en-US" dirty="0"/>
              <a:t> 25 - 35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1B892-6A61-4A89-A0A9-2907EABED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847520" cy="48799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Of the many things in Ford’s bag are the Sub-</a:t>
            </a:r>
            <a:r>
              <a:rPr lang="en-US" dirty="0" err="1"/>
              <a:t>Etha</a:t>
            </a:r>
            <a:r>
              <a:rPr lang="en-US" dirty="0"/>
              <a:t> </a:t>
            </a:r>
            <a:r>
              <a:rPr lang="en-US" dirty="0" err="1"/>
              <a:t>Sensomatic</a:t>
            </a:r>
            <a:r>
              <a:rPr lang="en-US" dirty="0"/>
              <a:t> and the Electronic Thumb.</a:t>
            </a:r>
          </a:p>
          <a:p>
            <a:r>
              <a:rPr lang="en-US" dirty="0"/>
              <a:t>What do each of these things do, exactly?</a:t>
            </a:r>
          </a:p>
          <a:p>
            <a:r>
              <a:rPr lang="en-US" dirty="0"/>
              <a:t>Additionally, as a writer for the Guide, Ford of course has a copy of that in his bag, as well.</a:t>
            </a:r>
          </a:p>
          <a:p>
            <a:r>
              <a:rPr lang="en-US" dirty="0"/>
              <a:t>According to the guide, what is the single most useful thing  in the galaxy to have with you on your travels, and why?</a:t>
            </a:r>
          </a:p>
          <a:p>
            <a:r>
              <a:rPr lang="en-US" dirty="0"/>
              <a:t>Notice how this knowledge now creates dramatic irony and humor on page 28.  The humor would not be there had the book not first explained the matter to us first.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68088A-FDAE-4A19-A50C-B76C69A110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60895"/>
            <a:ext cx="5181600" cy="3880797"/>
          </a:xfrm>
        </p:spPr>
      </p:pic>
    </p:spTree>
    <p:extLst>
      <p:ext uri="{BB962C8B-B14F-4D97-AF65-F5344CB8AC3E}">
        <p14:creationId xmlns:p14="http://schemas.microsoft.com/office/powerpoint/2010/main" val="16565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– </a:t>
            </a:r>
            <a:r>
              <a:rPr lang="en-US" dirty="0" err="1"/>
              <a:t>Pgs</a:t>
            </a:r>
            <a:r>
              <a:rPr lang="en-US" dirty="0"/>
              <a:t> 25 - 35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53C9-4E7C-4F09-89B7-4575BC243A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Page 29 – what about Ford’s actions finally makes the bartender pause and think, for a moment, that what he’s saying might actually be true?  It’s a small and subtle thing, but it gets the point across.</a:t>
            </a:r>
          </a:p>
          <a:p>
            <a:r>
              <a:rPr lang="en-US" dirty="0"/>
              <a:t>Pages 30 – 31 – The bartender asks if they can do anything about the oncoming disaster.  What suggestions does he have?  What is Ford’s evaluation of them?</a:t>
            </a:r>
          </a:p>
          <a:p>
            <a:r>
              <a:rPr lang="en-US" dirty="0"/>
              <a:t>How is this similar to something schools used to have students to back in the day?</a:t>
            </a:r>
          </a:p>
          <a:p>
            <a:r>
              <a:rPr lang="en-US" dirty="0"/>
              <a:t>How does this relate to the ongoing themes of the book, and Douglas Adams’ thoughts on life?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2E05F9-12B4-4900-9C9D-FADB2E408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03" y="1690688"/>
            <a:ext cx="52423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0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– </a:t>
            </a:r>
            <a:r>
              <a:rPr lang="en-US" dirty="0" err="1"/>
              <a:t>Pgs</a:t>
            </a:r>
            <a:r>
              <a:rPr lang="en-US" dirty="0"/>
              <a:t> 25 - 35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53C9-4E7C-4F09-89B7-4575BC243A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1B892-6A61-4A89-A0A9-2907EABED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6"/>
            <a:ext cx="5383694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Page 31 – Arthur’s angry.  What’s happened?</a:t>
            </a:r>
          </a:p>
          <a:p>
            <a:r>
              <a:rPr lang="en-US" dirty="0"/>
              <a:t>Why does it no longer matter?</a:t>
            </a:r>
          </a:p>
          <a:p>
            <a:r>
              <a:rPr lang="en-US" dirty="0"/>
              <a:t>Poetic justice or irony of a sort – how is the same thing about to happen to the Earth – and for the same reasons?</a:t>
            </a:r>
          </a:p>
          <a:p>
            <a:r>
              <a:rPr lang="en-US" dirty="0"/>
              <a:t>How does this parallelism make you feel about the whole process?  About bureaucracy?  Government process?</a:t>
            </a:r>
          </a:p>
          <a:p>
            <a:r>
              <a:rPr lang="en-US" dirty="0"/>
              <a:t>Note – that’s probably the author’s intentions, why he’s creating this parallelism / juxtaposition.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12EF39-3FCD-450A-AD3E-7EA0FF8D3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713879"/>
            <a:ext cx="5054747" cy="477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4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– </a:t>
            </a:r>
            <a:r>
              <a:rPr lang="en-US" dirty="0" err="1"/>
              <a:t>Pgs</a:t>
            </a:r>
            <a:r>
              <a:rPr lang="en-US" dirty="0"/>
              <a:t> 25 - 35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53C9-4E7C-4F09-89B7-4575BC243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043" y="1825624"/>
            <a:ext cx="5754757" cy="486672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Page 35 – note the sudden shift from silly to serious.</a:t>
            </a:r>
          </a:p>
          <a:p>
            <a:r>
              <a:rPr lang="en-US" dirty="0"/>
              <a:t>The dark poetry of the last few lines of the page / chapter.</a:t>
            </a:r>
          </a:p>
          <a:p>
            <a:r>
              <a:rPr lang="en-US" dirty="0"/>
              <a:t>What’s happened?</a:t>
            </a:r>
          </a:p>
          <a:p>
            <a:r>
              <a:rPr lang="en-US" dirty="0"/>
              <a:t>Contemplate the pointlessness of it all – destroying a world, a people, lives, for a highway through space…a place which hardly needs highways and could probably put them anywhere, and all because some arbitrary process wasn’t followed.</a:t>
            </a:r>
          </a:p>
          <a:p>
            <a:r>
              <a:rPr lang="en-US" dirty="0"/>
              <a:t>Define </a:t>
            </a:r>
            <a:r>
              <a:rPr lang="en-US" b="1" u="sng" dirty="0"/>
              <a:t>hyperbole</a:t>
            </a:r>
            <a:r>
              <a:rPr lang="en-US" dirty="0"/>
              <a:t> and explain how it relates to this situation.  How is Douglas Adams using hyperbole in his silly </a:t>
            </a:r>
            <a:r>
              <a:rPr lang="en-US" dirty="0" err="1"/>
              <a:t>cience</a:t>
            </a:r>
            <a:r>
              <a:rPr lang="en-US" dirty="0"/>
              <a:t>-fictional work to get his point across about the real world and real problems?</a:t>
            </a:r>
          </a:p>
          <a:p>
            <a:r>
              <a:rPr lang="en-US" dirty="0"/>
              <a:t>Would it have the same impact if he were deadly serious all the time?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49DA37-386A-4662-A0CA-06E353E199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836" y="2093843"/>
            <a:ext cx="5221356" cy="4108173"/>
          </a:xfrm>
        </p:spPr>
      </p:pic>
    </p:spTree>
    <p:extLst>
      <p:ext uri="{BB962C8B-B14F-4D97-AF65-F5344CB8AC3E}">
        <p14:creationId xmlns:p14="http://schemas.microsoft.com/office/powerpoint/2010/main" val="118975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387-F216-46C3-BFE0-3398C1E9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– </a:t>
            </a:r>
            <a:r>
              <a:rPr lang="en-US" dirty="0" err="1"/>
              <a:t>Pgs</a:t>
            </a:r>
            <a:r>
              <a:rPr lang="en-US" dirty="0"/>
              <a:t> 36 - 44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0630B3-6C6A-46E9-8451-470A588841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1825625"/>
            <a:ext cx="4903305" cy="446915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1B892-6A61-4A89-A0A9-2907EABED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6"/>
            <a:ext cx="538369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Suspense – again, how has the writer just created suspense between the ending of Chapter 3 and the beginning of Chapter 4?</a:t>
            </a:r>
          </a:p>
          <a:p>
            <a:r>
              <a:rPr lang="en-US" dirty="0"/>
              <a:t>Who is </a:t>
            </a:r>
            <a:r>
              <a:rPr lang="en-US" dirty="0" err="1"/>
              <a:t>Zaphod</a:t>
            </a:r>
            <a:r>
              <a:rPr lang="en-US" dirty="0"/>
              <a:t> </a:t>
            </a:r>
            <a:r>
              <a:rPr lang="en-US" dirty="0" err="1"/>
              <a:t>Beeblebrox</a:t>
            </a:r>
            <a:r>
              <a:rPr lang="en-US" dirty="0"/>
              <a:t>?</a:t>
            </a:r>
          </a:p>
          <a:p>
            <a:r>
              <a:rPr lang="en-US" dirty="0" err="1"/>
              <a:t>Zaphod’s</a:t>
            </a:r>
            <a:r>
              <a:rPr lang="en-US" dirty="0"/>
              <a:t> personality is very flamboyant to say the least.  Flashy.  </a:t>
            </a:r>
            <a:r>
              <a:rPr lang="en-US" i="1" dirty="0"/>
              <a:t>Distracting</a:t>
            </a:r>
            <a:r>
              <a:rPr lang="en-US" dirty="0"/>
              <a:t>.  Why would the universe’s government want such a person to be president?  What would they gain from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7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856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Hitchhiker’s Guide to the Galaxy by Douglas Adams</vt:lpstr>
      <vt:lpstr>Chapter 2 – Pgs 20 - 24</vt:lpstr>
      <vt:lpstr>Chapter 2 – Pgs 20 - 24</vt:lpstr>
      <vt:lpstr>Chapter 2 – Pgs 20 - 24</vt:lpstr>
      <vt:lpstr>Chapter 3 – Pgs 25 - 35</vt:lpstr>
      <vt:lpstr>Chapter 3 – Pgs 25 - 35</vt:lpstr>
      <vt:lpstr>Chapter 3 – Pgs 25 - 35</vt:lpstr>
      <vt:lpstr>Chapter 3 – Pgs 25 - 35</vt:lpstr>
      <vt:lpstr>Chapter 4 – Pgs 36 - 44</vt:lpstr>
      <vt:lpstr>Chapter 4 – Pgs 36 - 44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Hitchhiker’s Guide to the Galaxy by Douglas Adams</dc:title>
  <dc:creator>Lenny Valentine</dc:creator>
  <cp:lastModifiedBy>Lenny Valentine</cp:lastModifiedBy>
  <cp:revision>15</cp:revision>
  <dcterms:created xsi:type="dcterms:W3CDTF">2022-05-02T16:47:38Z</dcterms:created>
  <dcterms:modified xsi:type="dcterms:W3CDTF">2022-05-04T13:14:58Z</dcterms:modified>
</cp:coreProperties>
</file>