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42BE-B876-4430-A17E-0246CE5A52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7F53C-A4F3-4222-817F-9BC5B13E1D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833F14-2F88-417C-B9A4-7BFC52FECB7A}"/>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B50E983D-0341-4E7A-BEEB-7E4331D5CB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BEA08F-AAB2-476B-A49E-1F82BDBB01FC}"/>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21988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DC0A-4BB2-4A3B-82E8-D5875FD2A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B39482-7B11-46E3-8345-D38FADC4F3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BF5D2-6F32-438A-B666-39DEC3FD2A50}"/>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09E9A2BA-19C2-4846-88B9-8B98876223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C59963-B63F-480A-94DC-1B74480F1722}"/>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1501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D7339B-F6EF-45FB-A100-2D00371C75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8B24E8-36EF-4BD9-A120-86A6DA3C28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5D017-7476-4F46-B00D-4CDD92FE2AD8}"/>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B320371D-4380-415D-804E-571B8E1423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E5AD40-5A6E-4256-9E96-445FD4152FE9}"/>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95317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093D-87FD-4568-8953-6E80DA54ED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70900-9979-44D9-92D5-1553703061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D9002-1C61-4B6E-8FD6-1CDF9599FB35}"/>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5D7ACFE3-2EE0-4146-9684-96D05236EA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CD0079-B827-44C5-88A2-D953DE7D6A8F}"/>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00065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A8FD-5CE4-4C82-B673-530BAFA59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3685EB-C566-4FDD-A899-84556146F2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7C8D3F-B037-4BBC-9F0D-FD1B69B384C8}"/>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EFCEAAAD-EDC4-47D3-BA84-FBEF297F03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4EB2AC-A2D2-4DD6-9196-A34DC29AD276}"/>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50240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64B4-6890-4562-ADAA-7F78B13DA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B4230-BF3F-465E-9A41-834FCBBFC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85CAE5-CD5C-4425-9573-73D2AAFB80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22DFC-4A54-4447-9FBE-E18A559ABB00}"/>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6" name="Footer Placeholder 5">
            <a:extLst>
              <a:ext uri="{FF2B5EF4-FFF2-40B4-BE49-F238E27FC236}">
                <a16:creationId xmlns:a16="http://schemas.microsoft.com/office/drawing/2014/main" id="{01A01543-159E-4B47-8F74-B1F400B3148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C3111A-2423-4BB2-8CDD-6A58B2638F05}"/>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31193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EA95-2E29-406D-898A-1BEB9E96A8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7FA08-9021-4D17-B554-1A01B8CE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D8DDA3-882C-4B7F-97B8-F7C96D1328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948F4C-7237-4AF1-93E6-4ADD7DAB22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E77914-8432-4C05-8AFB-8246941C68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BCBB43-E86F-43ED-A355-6E414B5BC193}"/>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8" name="Footer Placeholder 7">
            <a:extLst>
              <a:ext uri="{FF2B5EF4-FFF2-40B4-BE49-F238E27FC236}">
                <a16:creationId xmlns:a16="http://schemas.microsoft.com/office/drawing/2014/main" id="{C008C73B-5073-4547-970C-E539C115AE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58BC950-5D26-4335-A00A-E48514BE5C6A}"/>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17714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38AF-1C00-4C87-A3E8-25C22D906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96C09-64F4-494D-8E45-C28194877D82}"/>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4" name="Footer Placeholder 3">
            <a:extLst>
              <a:ext uri="{FF2B5EF4-FFF2-40B4-BE49-F238E27FC236}">
                <a16:creationId xmlns:a16="http://schemas.microsoft.com/office/drawing/2014/main" id="{6CCB25E4-24CB-4EA8-A173-A1734992F3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AAAE72-CF35-492B-9F46-346554904491}"/>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36815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3E324-D58A-4B0A-8B59-D3B47C6AFD78}"/>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3" name="Footer Placeholder 2">
            <a:extLst>
              <a:ext uri="{FF2B5EF4-FFF2-40B4-BE49-F238E27FC236}">
                <a16:creationId xmlns:a16="http://schemas.microsoft.com/office/drawing/2014/main" id="{83D44165-7145-462F-9DCC-9E334868EE2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4C4A3BD-8F0D-43A2-A96F-366B3550FF81}"/>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6944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47BB-96DB-4215-8AF9-F7158E3C5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7C3B5C-F7BA-4565-A591-AB08AB031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7660F7-2EDB-4E1A-AC57-AB5964E9C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FF602A-0196-43A5-8CA8-057B2AAE4567}"/>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6" name="Footer Placeholder 5">
            <a:extLst>
              <a:ext uri="{FF2B5EF4-FFF2-40B4-BE49-F238E27FC236}">
                <a16:creationId xmlns:a16="http://schemas.microsoft.com/office/drawing/2014/main" id="{1D860465-FC2C-4785-89E1-C2E3078416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3995EA-DC94-43EB-A9CD-E63869AFEBF6}"/>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73641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0CC9C-F922-4BA7-AF5E-90EE69A9B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2D06AB-4758-4401-A13B-642EE8DAB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B836F1D-51F3-4684-9700-013A5DA22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705BED-21D9-4290-8625-068E266264A4}"/>
              </a:ext>
            </a:extLst>
          </p:cNvPr>
          <p:cNvSpPr>
            <a:spLocks noGrp="1"/>
          </p:cNvSpPr>
          <p:nvPr>
            <p:ph type="dt" sz="half" idx="10"/>
          </p:nvPr>
        </p:nvSpPr>
        <p:spPr/>
        <p:txBody>
          <a:bodyPr/>
          <a:lstStyle/>
          <a:p>
            <a:fld id="{B8C55BC9-78AB-4047-B0FB-1E71C5A2EB70}" type="datetimeFigureOut">
              <a:rPr lang="en-US" smtClean="0"/>
              <a:pPr/>
              <a:t>5/25/2022</a:t>
            </a:fld>
            <a:endParaRPr lang="en-US" dirty="0"/>
          </a:p>
        </p:txBody>
      </p:sp>
      <p:sp>
        <p:nvSpPr>
          <p:cNvPr id="6" name="Footer Placeholder 5">
            <a:extLst>
              <a:ext uri="{FF2B5EF4-FFF2-40B4-BE49-F238E27FC236}">
                <a16:creationId xmlns:a16="http://schemas.microsoft.com/office/drawing/2014/main" id="{8C65ACC5-8F59-4BD0-8404-D0F61B6C1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1EB28D-7B7E-4F17-81AB-370B7D7AD97E}"/>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5170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CDEB5-09A1-464F-864F-398F4CEE9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78B01-DCC2-4E4E-9693-242CA4C33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7FD53-4DB4-4316-9F9D-851E4687C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55BC9-78AB-4047-B0FB-1E71C5A2EB70}" type="datetimeFigureOut">
              <a:rPr lang="en-US" smtClean="0"/>
              <a:pPr/>
              <a:t>5/25/2022</a:t>
            </a:fld>
            <a:endParaRPr lang="en-US" dirty="0"/>
          </a:p>
        </p:txBody>
      </p:sp>
      <p:sp>
        <p:nvSpPr>
          <p:cNvPr id="5" name="Footer Placeholder 4">
            <a:extLst>
              <a:ext uri="{FF2B5EF4-FFF2-40B4-BE49-F238E27FC236}">
                <a16:creationId xmlns:a16="http://schemas.microsoft.com/office/drawing/2014/main" id="{E41F6802-54B0-43E1-876C-39708CB54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CB8C47-6EA4-49D9-B72F-4FEE296FA7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29918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784C-21AE-45A3-A846-A685D5F1E9A1}"/>
              </a:ext>
            </a:extLst>
          </p:cNvPr>
          <p:cNvSpPr>
            <a:spLocks noGrp="1"/>
          </p:cNvSpPr>
          <p:nvPr>
            <p:ph type="ctrTitle"/>
          </p:nvPr>
        </p:nvSpPr>
        <p:spPr/>
        <p:txBody>
          <a:bodyPr/>
          <a:lstStyle/>
          <a:p>
            <a:r>
              <a:rPr lang="en-US" dirty="0"/>
              <a:t>The Hitchhiker’s Guide to the Galaxy by Douglas Adams</a:t>
            </a:r>
          </a:p>
        </p:txBody>
      </p:sp>
      <p:sp>
        <p:nvSpPr>
          <p:cNvPr id="3" name="Subtitle 2">
            <a:extLst>
              <a:ext uri="{FF2B5EF4-FFF2-40B4-BE49-F238E27FC236}">
                <a16:creationId xmlns:a16="http://schemas.microsoft.com/office/drawing/2014/main" id="{84D15094-3FF9-4094-A810-B25031E3B93B}"/>
              </a:ext>
            </a:extLst>
          </p:cNvPr>
          <p:cNvSpPr>
            <a:spLocks noGrp="1"/>
          </p:cNvSpPr>
          <p:nvPr>
            <p:ph type="subTitle" idx="1"/>
          </p:nvPr>
        </p:nvSpPr>
        <p:spPr/>
        <p:txBody>
          <a:bodyPr/>
          <a:lstStyle/>
          <a:p>
            <a:r>
              <a:rPr lang="en-US" dirty="0"/>
              <a:t>Notes for Chapters 25-30(</a:t>
            </a:r>
            <a:r>
              <a:rPr lang="en-US" dirty="0" err="1"/>
              <a:t>Pgs</a:t>
            </a:r>
            <a:r>
              <a:rPr lang="en-US"/>
              <a:t> 166-194)</a:t>
            </a:r>
            <a:endParaRPr lang="en-US" dirty="0"/>
          </a:p>
        </p:txBody>
      </p:sp>
    </p:spTree>
    <p:extLst>
      <p:ext uri="{BB962C8B-B14F-4D97-AF65-F5344CB8AC3E}">
        <p14:creationId xmlns:p14="http://schemas.microsoft.com/office/powerpoint/2010/main" val="119871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25 (</a:t>
            </a:r>
            <a:r>
              <a:rPr lang="en-US" dirty="0" err="1"/>
              <a:t>Pgs</a:t>
            </a:r>
            <a:r>
              <a:rPr lang="en-US" dirty="0"/>
              <a:t> 166 – 174)</a:t>
            </a:r>
          </a:p>
        </p:txBody>
      </p:sp>
      <p:sp>
        <p:nvSpPr>
          <p:cNvPr id="5" name="Content Placeholder 4">
            <a:extLst>
              <a:ext uri="{FF2B5EF4-FFF2-40B4-BE49-F238E27FC236}">
                <a16:creationId xmlns:a16="http://schemas.microsoft.com/office/drawing/2014/main" id="{773D2D44-19F4-47B7-8C19-9EA7184B4005}"/>
              </a:ext>
            </a:extLst>
          </p:cNvPr>
          <p:cNvSpPr>
            <a:spLocks noGrp="1"/>
          </p:cNvSpPr>
          <p:nvPr>
            <p:ph sz="half" idx="1"/>
          </p:nvPr>
        </p:nvSpPr>
        <p:spPr/>
        <p:txBody>
          <a:bodyPr>
            <a:normAutofit fontScale="62500" lnSpcReduction="20000"/>
          </a:bodyPr>
          <a:lstStyle/>
          <a:p>
            <a:r>
              <a:rPr lang="en-US" dirty="0"/>
              <a:t>Previously…</a:t>
            </a:r>
          </a:p>
          <a:p>
            <a:r>
              <a:rPr lang="en-US" dirty="0"/>
              <a:t>…The Heart of Gold arrived outside the airspace of planet </a:t>
            </a:r>
            <a:r>
              <a:rPr lang="en-US" dirty="0" err="1"/>
              <a:t>Magrathea</a:t>
            </a:r>
            <a:r>
              <a:rPr lang="en-US" dirty="0"/>
              <a:t>, mythical site of a once burgeoning and wildly expensive industry for building custom-made planets.</a:t>
            </a:r>
          </a:p>
          <a:p>
            <a:r>
              <a:rPr lang="en-US" dirty="0"/>
              <a:t>According to the automated message system, they are all out and not accepting guests at the moment.  </a:t>
            </a:r>
            <a:r>
              <a:rPr lang="en-US" dirty="0" err="1"/>
              <a:t>Zaphod</a:t>
            </a:r>
            <a:r>
              <a:rPr lang="en-US" dirty="0"/>
              <a:t> ignores this, and pushes forward.  The message system then (politely) fires two thermo-nuclear missiles at the ship.</a:t>
            </a:r>
          </a:p>
          <a:p>
            <a:r>
              <a:rPr lang="en-US" dirty="0"/>
              <a:t>Ironically, Arthur, he who knows the least about space and space travel of the group, recommends the solution that saves them all – engaging the Infinite Improbability Drive.</a:t>
            </a:r>
          </a:p>
          <a:p>
            <a:r>
              <a:rPr lang="en-US" dirty="0"/>
              <a:t>Doing so not only saves them, but turns the missiles into a whale (whose brief existence is symbolic of humankind’s and the pointlessness of trying to find meaning in so short a time) and a bowl of petunias (who says, “Oh no, not again.”</a:t>
            </a:r>
          </a:p>
        </p:txBody>
      </p:sp>
      <p:sp>
        <p:nvSpPr>
          <p:cNvPr id="3" name="Content Placeholder 2">
            <a:extLst>
              <a:ext uri="{FF2B5EF4-FFF2-40B4-BE49-F238E27FC236}">
                <a16:creationId xmlns:a16="http://schemas.microsoft.com/office/drawing/2014/main" id="{690543BF-CE49-4B8B-B9E5-637BD6DE8514}"/>
              </a:ext>
            </a:extLst>
          </p:cNvPr>
          <p:cNvSpPr>
            <a:spLocks noGrp="1"/>
          </p:cNvSpPr>
          <p:nvPr>
            <p:ph sz="half" idx="2"/>
          </p:nvPr>
        </p:nvSpPr>
        <p:spPr/>
        <p:txBody>
          <a:bodyPr>
            <a:normAutofit fontScale="62500" lnSpcReduction="20000"/>
          </a:bodyPr>
          <a:lstStyle/>
          <a:p>
            <a:r>
              <a:rPr lang="en-US" dirty="0"/>
              <a:t>Thereafter…</a:t>
            </a:r>
          </a:p>
          <a:p>
            <a:r>
              <a:rPr lang="en-US" dirty="0"/>
              <a:t>…</a:t>
            </a:r>
            <a:r>
              <a:rPr lang="en-US" dirty="0" err="1"/>
              <a:t>Zaphod</a:t>
            </a:r>
            <a:r>
              <a:rPr lang="en-US" dirty="0"/>
              <a:t>, Ford, and Trillian are gassed and knocked out.</a:t>
            </a:r>
          </a:p>
          <a:p>
            <a:r>
              <a:rPr lang="en-US" dirty="0"/>
              <a:t>Arthur abandons Marvin, meets Slartibartfast, and learns that the Earth was commissioned to be built by the </a:t>
            </a:r>
            <a:r>
              <a:rPr lang="en-US" dirty="0" err="1"/>
              <a:t>Magratheans</a:t>
            </a:r>
            <a:r>
              <a:rPr lang="en-US" dirty="0"/>
              <a:t> by a race of pan-dimensional alien beings that, in our universe / dimension, appear only as…mice.</a:t>
            </a:r>
          </a:p>
          <a:p>
            <a:r>
              <a:rPr lang="en-US" dirty="0"/>
              <a:t>Mice made the Earth.</a:t>
            </a:r>
          </a:p>
          <a:p>
            <a:r>
              <a:rPr lang="en-US" dirty="0"/>
              <a:t>There’s a backup Earth.</a:t>
            </a:r>
          </a:p>
          <a:p>
            <a:r>
              <a:rPr lang="en-US" dirty="0"/>
              <a:t>Now, we get to learn </a:t>
            </a:r>
            <a:r>
              <a:rPr lang="en-US" i="1" dirty="0"/>
              <a:t>why</a:t>
            </a:r>
            <a:r>
              <a:rPr lang="en-US" dirty="0"/>
              <a:t> they made the Earth, and what happens next.</a:t>
            </a:r>
          </a:p>
        </p:txBody>
      </p:sp>
    </p:spTree>
    <p:extLst>
      <p:ext uri="{BB962C8B-B14F-4D97-AF65-F5344CB8AC3E}">
        <p14:creationId xmlns:p14="http://schemas.microsoft.com/office/powerpoint/2010/main" val="142653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25 (</a:t>
            </a:r>
            <a:r>
              <a:rPr lang="en-US" dirty="0" err="1"/>
              <a:t>Pgs</a:t>
            </a:r>
            <a:r>
              <a:rPr lang="en-US" dirty="0"/>
              <a:t> 166 – 174)</a:t>
            </a:r>
          </a:p>
        </p:txBody>
      </p:sp>
      <p:sp>
        <p:nvSpPr>
          <p:cNvPr id="5" name="Content Placeholder 4">
            <a:extLst>
              <a:ext uri="{FF2B5EF4-FFF2-40B4-BE49-F238E27FC236}">
                <a16:creationId xmlns:a16="http://schemas.microsoft.com/office/drawing/2014/main" id="{773D2D44-19F4-47B7-8C19-9EA7184B4005}"/>
              </a:ext>
            </a:extLst>
          </p:cNvPr>
          <p:cNvSpPr>
            <a:spLocks noGrp="1"/>
          </p:cNvSpPr>
          <p:nvPr>
            <p:ph sz="half" idx="1"/>
          </p:nvPr>
        </p:nvSpPr>
        <p:spPr/>
        <p:txBody>
          <a:bodyPr>
            <a:normAutofit lnSpcReduction="10000"/>
          </a:bodyPr>
          <a:lstStyle/>
          <a:p>
            <a:r>
              <a:rPr lang="en-US" dirty="0"/>
              <a:t>Long, long ago, the pan-dimensional beings we know as mice created a super-computer called Deep Thought.</a:t>
            </a:r>
          </a:p>
          <a:p>
            <a:r>
              <a:rPr lang="en-US" dirty="0"/>
              <a:t>Deep Thought’s purpose was to solve something pretty big.  To find an answer.  </a:t>
            </a:r>
          </a:p>
          <a:p>
            <a:r>
              <a:rPr lang="en-US" dirty="0"/>
              <a:t>What answer was it supposed to find?</a:t>
            </a:r>
          </a:p>
          <a:p>
            <a:r>
              <a:rPr lang="en-US" dirty="0"/>
              <a:t>This program is predicted to take 7.5 million years.</a:t>
            </a:r>
          </a:p>
        </p:txBody>
      </p:sp>
      <p:pic>
        <p:nvPicPr>
          <p:cNvPr id="6" name="Content Placeholder 5">
            <a:extLst>
              <a:ext uri="{FF2B5EF4-FFF2-40B4-BE49-F238E27FC236}">
                <a16:creationId xmlns:a16="http://schemas.microsoft.com/office/drawing/2014/main" id="{F5A40FDA-96C5-4294-834B-F01B4D12C31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9925" y="2267744"/>
            <a:ext cx="3486150" cy="3467100"/>
          </a:xfrm>
        </p:spPr>
      </p:pic>
    </p:spTree>
    <p:extLst>
      <p:ext uri="{BB962C8B-B14F-4D97-AF65-F5344CB8AC3E}">
        <p14:creationId xmlns:p14="http://schemas.microsoft.com/office/powerpoint/2010/main" val="129335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26 (</a:t>
            </a:r>
            <a:r>
              <a:rPr lang="en-US" dirty="0" err="1"/>
              <a:t>Pgs</a:t>
            </a:r>
            <a:r>
              <a:rPr lang="en-US" dirty="0"/>
              <a:t> 175)</a:t>
            </a:r>
          </a:p>
        </p:txBody>
      </p:sp>
      <p:pic>
        <p:nvPicPr>
          <p:cNvPr id="6" name="Content Placeholder 5">
            <a:extLst>
              <a:ext uri="{FF2B5EF4-FFF2-40B4-BE49-F238E27FC236}">
                <a16:creationId xmlns:a16="http://schemas.microsoft.com/office/drawing/2014/main" id="{1857B1BF-2386-4ED3-A1BE-E7EC838BCAB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85925" y="2267744"/>
            <a:ext cx="3486150" cy="3467100"/>
          </a:xfrm>
        </p:spPr>
      </p:pic>
      <p:sp>
        <p:nvSpPr>
          <p:cNvPr id="3" name="Content Placeholder 2">
            <a:extLst>
              <a:ext uri="{FF2B5EF4-FFF2-40B4-BE49-F238E27FC236}">
                <a16:creationId xmlns:a16="http://schemas.microsoft.com/office/drawing/2014/main" id="{690543BF-CE49-4B8B-B9E5-637BD6DE8514}"/>
              </a:ext>
            </a:extLst>
          </p:cNvPr>
          <p:cNvSpPr>
            <a:spLocks noGrp="1"/>
          </p:cNvSpPr>
          <p:nvPr>
            <p:ph sz="half" idx="2"/>
          </p:nvPr>
        </p:nvSpPr>
        <p:spPr/>
        <p:txBody>
          <a:bodyPr>
            <a:normAutofit/>
          </a:bodyPr>
          <a:lstStyle/>
          <a:p>
            <a:r>
              <a:rPr lang="en-US" dirty="0"/>
              <a:t>This chapter is brief and uneventful. </a:t>
            </a:r>
          </a:p>
          <a:p>
            <a:r>
              <a:rPr lang="en-US" dirty="0"/>
              <a:t>Arthur asks about the rest of the story, and Slartibartfast takes him to his study to hear the rest.</a:t>
            </a:r>
          </a:p>
        </p:txBody>
      </p:sp>
    </p:spTree>
    <p:extLst>
      <p:ext uri="{BB962C8B-B14F-4D97-AF65-F5344CB8AC3E}">
        <p14:creationId xmlns:p14="http://schemas.microsoft.com/office/powerpoint/2010/main" val="187989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27 (</a:t>
            </a:r>
            <a:r>
              <a:rPr lang="en-US" dirty="0" err="1"/>
              <a:t>Pgs</a:t>
            </a:r>
            <a:r>
              <a:rPr lang="en-US" dirty="0"/>
              <a:t> 176 - 181)</a:t>
            </a:r>
          </a:p>
        </p:txBody>
      </p:sp>
      <p:sp>
        <p:nvSpPr>
          <p:cNvPr id="5" name="Content Placeholder 4">
            <a:extLst>
              <a:ext uri="{FF2B5EF4-FFF2-40B4-BE49-F238E27FC236}">
                <a16:creationId xmlns:a16="http://schemas.microsoft.com/office/drawing/2014/main" id="{773D2D44-19F4-47B7-8C19-9EA7184B4005}"/>
              </a:ext>
            </a:extLst>
          </p:cNvPr>
          <p:cNvSpPr>
            <a:spLocks noGrp="1"/>
          </p:cNvSpPr>
          <p:nvPr>
            <p:ph sz="half" idx="1"/>
          </p:nvPr>
        </p:nvSpPr>
        <p:spPr/>
        <p:txBody>
          <a:bodyPr>
            <a:normAutofit/>
          </a:bodyPr>
          <a:lstStyle/>
          <a:p>
            <a:r>
              <a:rPr lang="en-US" dirty="0"/>
              <a:t>They get to his office, and Slartibartfast plays the rest of the story for Arthur.</a:t>
            </a:r>
          </a:p>
          <a:p>
            <a:r>
              <a:rPr lang="en-US" dirty="0"/>
              <a:t>(</a:t>
            </a:r>
            <a:r>
              <a:rPr lang="en-US" dirty="0" err="1"/>
              <a:t>Pg</a:t>
            </a:r>
            <a:r>
              <a:rPr lang="en-US" dirty="0"/>
              <a:t> 181) What is the answer to life, the universe, and everything?</a:t>
            </a:r>
          </a:p>
          <a:p>
            <a:r>
              <a:rPr lang="en-US" dirty="0"/>
              <a:t>How is this…less than satisfactory?  Less than helpful?</a:t>
            </a:r>
          </a:p>
          <a:p>
            <a:r>
              <a:rPr lang="en-US" dirty="0"/>
              <a:t>Absurd?</a:t>
            </a:r>
          </a:p>
        </p:txBody>
      </p:sp>
      <p:pic>
        <p:nvPicPr>
          <p:cNvPr id="6" name="Content Placeholder 5">
            <a:extLst>
              <a:ext uri="{FF2B5EF4-FFF2-40B4-BE49-F238E27FC236}">
                <a16:creationId xmlns:a16="http://schemas.microsoft.com/office/drawing/2014/main" id="{F5531222-FFC5-4672-8373-E442AD91CFE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19925" y="2267744"/>
            <a:ext cx="3486150" cy="3467100"/>
          </a:xfrm>
        </p:spPr>
      </p:pic>
    </p:spTree>
    <p:extLst>
      <p:ext uri="{BB962C8B-B14F-4D97-AF65-F5344CB8AC3E}">
        <p14:creationId xmlns:p14="http://schemas.microsoft.com/office/powerpoint/2010/main" val="1828195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28 (</a:t>
            </a:r>
            <a:r>
              <a:rPr lang="en-US" dirty="0" err="1"/>
              <a:t>Pgs</a:t>
            </a:r>
            <a:r>
              <a:rPr lang="en-US" dirty="0"/>
              <a:t> 182 - 184)</a:t>
            </a:r>
          </a:p>
        </p:txBody>
      </p:sp>
      <p:sp>
        <p:nvSpPr>
          <p:cNvPr id="3" name="Content Placeholder 2">
            <a:extLst>
              <a:ext uri="{FF2B5EF4-FFF2-40B4-BE49-F238E27FC236}">
                <a16:creationId xmlns:a16="http://schemas.microsoft.com/office/drawing/2014/main" id="{690543BF-CE49-4B8B-B9E5-637BD6DE8514}"/>
              </a:ext>
            </a:extLst>
          </p:cNvPr>
          <p:cNvSpPr>
            <a:spLocks noGrp="1"/>
          </p:cNvSpPr>
          <p:nvPr>
            <p:ph sz="half" idx="2"/>
          </p:nvPr>
        </p:nvSpPr>
        <p:spPr>
          <a:xfrm>
            <a:off x="6172200" y="1825624"/>
            <a:ext cx="6019800" cy="4906479"/>
          </a:xfrm>
        </p:spPr>
        <p:txBody>
          <a:bodyPr>
            <a:normAutofit fontScale="70000" lnSpcReduction="20000"/>
          </a:bodyPr>
          <a:lstStyle/>
          <a:p>
            <a:r>
              <a:rPr lang="en-US" dirty="0"/>
              <a:t>Needless to say, the mice folks were not happy.  Not satisfied.</a:t>
            </a:r>
          </a:p>
          <a:p>
            <a:r>
              <a:rPr lang="en-US" dirty="0"/>
              <a:t>Deep Thought reveals that there is an Ultimate Question it can calculate, in order to further reveal what the Ultimate Answer, 42, means.  To contextualize it a bit.</a:t>
            </a:r>
          </a:p>
          <a:p>
            <a:r>
              <a:rPr lang="en-US" dirty="0"/>
              <a:t>However, that will take even longer to compute:  10 million years.</a:t>
            </a:r>
          </a:p>
          <a:p>
            <a:r>
              <a:rPr lang="en-US" dirty="0"/>
              <a:t>Additionally, Deep Thought is not the computer to do it.  It will be building the computer that will then do the 10 million year program to find the Ultimate Question.</a:t>
            </a:r>
          </a:p>
          <a:p>
            <a:r>
              <a:rPr lang="en-US" dirty="0"/>
              <a:t>What is the name of that computer? (</a:t>
            </a:r>
            <a:r>
              <a:rPr lang="en-US" dirty="0" err="1"/>
              <a:t>Pg</a:t>
            </a:r>
            <a:r>
              <a:rPr lang="en-US" dirty="0"/>
              <a:t> 184).</a:t>
            </a:r>
          </a:p>
          <a:p>
            <a:r>
              <a:rPr lang="en-US" dirty="0"/>
              <a:t>How is this…bad news?</a:t>
            </a:r>
          </a:p>
          <a:p>
            <a:r>
              <a:rPr lang="en-US" dirty="0"/>
              <a:t>By the way, if this all seems like a wild goose chase – that’s the point.  What is Douglas Adams saying, through all this absurdity, about humankind’s efforts to try to find the meaning of life?  The point of it all?</a:t>
            </a:r>
          </a:p>
        </p:txBody>
      </p:sp>
      <p:pic>
        <p:nvPicPr>
          <p:cNvPr id="10" name="Content Placeholder 9">
            <a:extLst>
              <a:ext uri="{FF2B5EF4-FFF2-40B4-BE49-F238E27FC236}">
                <a16:creationId xmlns:a16="http://schemas.microsoft.com/office/drawing/2014/main" id="{A1255ED4-3D16-48A1-8769-398F973458C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85925" y="2267744"/>
            <a:ext cx="3486150" cy="3467100"/>
          </a:xfrm>
        </p:spPr>
      </p:pic>
    </p:spTree>
    <p:extLst>
      <p:ext uri="{BB962C8B-B14F-4D97-AF65-F5344CB8AC3E}">
        <p14:creationId xmlns:p14="http://schemas.microsoft.com/office/powerpoint/2010/main" val="210456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29 (</a:t>
            </a:r>
            <a:r>
              <a:rPr lang="en-US" dirty="0" err="1"/>
              <a:t>Pgs</a:t>
            </a:r>
            <a:r>
              <a:rPr lang="en-US" dirty="0"/>
              <a:t> 185 - 191)</a:t>
            </a:r>
          </a:p>
        </p:txBody>
      </p:sp>
      <p:sp>
        <p:nvSpPr>
          <p:cNvPr id="5" name="Content Placeholder 4">
            <a:extLst>
              <a:ext uri="{FF2B5EF4-FFF2-40B4-BE49-F238E27FC236}">
                <a16:creationId xmlns:a16="http://schemas.microsoft.com/office/drawing/2014/main" id="{773D2D44-19F4-47B7-8C19-9EA7184B4005}"/>
              </a:ext>
            </a:extLst>
          </p:cNvPr>
          <p:cNvSpPr>
            <a:spLocks noGrp="1"/>
          </p:cNvSpPr>
          <p:nvPr>
            <p:ph sz="half" idx="1"/>
          </p:nvPr>
        </p:nvSpPr>
        <p:spPr/>
        <p:txBody>
          <a:bodyPr>
            <a:normAutofit fontScale="85000" lnSpcReduction="20000"/>
          </a:bodyPr>
          <a:lstStyle/>
          <a:p>
            <a:r>
              <a:rPr lang="en-US" dirty="0"/>
              <a:t>We finally return to </a:t>
            </a:r>
            <a:r>
              <a:rPr lang="en-US" dirty="0" err="1"/>
              <a:t>Zaphod</a:t>
            </a:r>
            <a:r>
              <a:rPr lang="en-US" dirty="0"/>
              <a:t>, Ford, and Trillian.  Last we saw them, they’d been gassed / knocked out in the chamber down the tunnel, beneath the surface of </a:t>
            </a:r>
            <a:r>
              <a:rPr lang="en-US" dirty="0" err="1"/>
              <a:t>Magrathea</a:t>
            </a:r>
            <a:r>
              <a:rPr lang="en-US" dirty="0"/>
              <a:t>.</a:t>
            </a:r>
          </a:p>
          <a:p>
            <a:r>
              <a:rPr lang="en-US" dirty="0" err="1"/>
              <a:t>Zaphod</a:t>
            </a:r>
            <a:r>
              <a:rPr lang="en-US" dirty="0"/>
              <a:t> rambles for a bit, then tells Ford why he decided to become President of the Galaxy, why he steal the Heart of Gold (</a:t>
            </a:r>
            <a:r>
              <a:rPr lang="en-US" dirty="0" err="1"/>
              <a:t>Pg</a:t>
            </a:r>
            <a:r>
              <a:rPr lang="en-US" dirty="0"/>
              <a:t> 189-190).</a:t>
            </a:r>
          </a:p>
          <a:p>
            <a:r>
              <a:rPr lang="en-US" dirty="0"/>
              <a:t>He still doesn’t know why he did those things.  Partly, his surgical mishaps with his own brain were an effort to ensure he didn’t know the whole plan until he needed to – so that no one else could predict it and stop him.</a:t>
            </a:r>
          </a:p>
        </p:txBody>
      </p:sp>
      <p:pic>
        <p:nvPicPr>
          <p:cNvPr id="6" name="Content Placeholder 5">
            <a:extLst>
              <a:ext uri="{FF2B5EF4-FFF2-40B4-BE49-F238E27FC236}">
                <a16:creationId xmlns:a16="http://schemas.microsoft.com/office/drawing/2014/main" id="{EBCDC56B-1B12-41EF-93A9-873D6DBF2A4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9012" y="2345635"/>
            <a:ext cx="3700049" cy="3008243"/>
          </a:xfrm>
        </p:spPr>
      </p:pic>
    </p:spTree>
    <p:extLst>
      <p:ext uri="{BB962C8B-B14F-4D97-AF65-F5344CB8AC3E}">
        <p14:creationId xmlns:p14="http://schemas.microsoft.com/office/powerpoint/2010/main" val="313535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30 (</a:t>
            </a:r>
            <a:r>
              <a:rPr lang="en-US" dirty="0" err="1"/>
              <a:t>Pgs</a:t>
            </a:r>
            <a:r>
              <a:rPr lang="en-US" dirty="0"/>
              <a:t> 192 - 194)</a:t>
            </a:r>
          </a:p>
        </p:txBody>
      </p:sp>
      <p:sp>
        <p:nvSpPr>
          <p:cNvPr id="3" name="Content Placeholder 2">
            <a:extLst>
              <a:ext uri="{FF2B5EF4-FFF2-40B4-BE49-F238E27FC236}">
                <a16:creationId xmlns:a16="http://schemas.microsoft.com/office/drawing/2014/main" id="{690543BF-CE49-4B8B-B9E5-637BD6DE8514}"/>
              </a:ext>
            </a:extLst>
          </p:cNvPr>
          <p:cNvSpPr>
            <a:spLocks noGrp="1"/>
          </p:cNvSpPr>
          <p:nvPr>
            <p:ph sz="half" idx="2"/>
          </p:nvPr>
        </p:nvSpPr>
        <p:spPr>
          <a:xfrm>
            <a:off x="6172200" y="1364974"/>
            <a:ext cx="5887278" cy="5327373"/>
          </a:xfrm>
        </p:spPr>
        <p:txBody>
          <a:bodyPr>
            <a:normAutofit fontScale="62500" lnSpcReduction="20000"/>
          </a:bodyPr>
          <a:lstStyle/>
          <a:p>
            <a:r>
              <a:rPr lang="en-US" dirty="0"/>
              <a:t>As the two groups are slowly drawn back together to meet the mice, Arthur learns the ultimate irony from Slartibartfast.</a:t>
            </a:r>
          </a:p>
          <a:p>
            <a:r>
              <a:rPr lang="en-US" dirty="0"/>
              <a:t>How close was Earth to computing the Ultimate Question when the </a:t>
            </a:r>
            <a:r>
              <a:rPr lang="en-US" dirty="0" err="1"/>
              <a:t>Vogons</a:t>
            </a:r>
            <a:r>
              <a:rPr lang="en-US" dirty="0"/>
              <a:t> destroyed it? (</a:t>
            </a:r>
            <a:r>
              <a:rPr lang="en-US" dirty="0" err="1"/>
              <a:t>Pg</a:t>
            </a:r>
            <a:r>
              <a:rPr lang="en-US" dirty="0"/>
              <a:t> 192)</a:t>
            </a:r>
          </a:p>
          <a:p>
            <a:r>
              <a:rPr lang="en-US" dirty="0"/>
              <a:t>“Well, that’s bureaucracy for you.” – A line that’s a theme for the whole book.</a:t>
            </a:r>
          </a:p>
          <a:p>
            <a:r>
              <a:rPr lang="en-US" dirty="0"/>
              <a:t>“The chances of finding out what is really going on are so absurdly remote that the only thing you can do is say hang the sense of it and just keep yourself occupied.” (</a:t>
            </a:r>
            <a:r>
              <a:rPr lang="en-US" dirty="0" err="1"/>
              <a:t>Pg</a:t>
            </a:r>
            <a:r>
              <a:rPr lang="en-US" dirty="0"/>
              <a:t> 193).</a:t>
            </a:r>
          </a:p>
          <a:p>
            <a:r>
              <a:rPr lang="en-US" dirty="0"/>
              <a:t>Another theme for the book.</a:t>
            </a:r>
          </a:p>
          <a:p>
            <a:r>
              <a:rPr lang="en-US" dirty="0"/>
              <a:t>What does that mean, exactly?</a:t>
            </a:r>
          </a:p>
          <a:p>
            <a:r>
              <a:rPr lang="en-US" dirty="0"/>
              <a:t>How does Douglas Adams’ plot support this?</a:t>
            </a:r>
          </a:p>
          <a:p>
            <a:r>
              <a:rPr lang="en-US" dirty="0"/>
              <a:t>Granted, Douglas Adams wouldn’t be consistent if he didn’t admit that he doesn’t know the answer, either:</a:t>
            </a:r>
          </a:p>
          <a:p>
            <a:r>
              <a:rPr lang="en-US" dirty="0"/>
              <a:t>“’I’d far rather be happy than right any day’…’And are you?’…’No.  That’s where it all falls down, of course.’” (</a:t>
            </a:r>
            <a:r>
              <a:rPr lang="en-US" dirty="0" err="1"/>
              <a:t>Pg</a:t>
            </a:r>
            <a:r>
              <a:rPr lang="en-US" dirty="0"/>
              <a:t> 193).</a:t>
            </a:r>
          </a:p>
          <a:p>
            <a:r>
              <a:rPr lang="en-US" dirty="0"/>
              <a:t>Next time…the meeting with the mice, and the book’s conclusion.</a:t>
            </a:r>
          </a:p>
        </p:txBody>
      </p:sp>
      <p:pic>
        <p:nvPicPr>
          <p:cNvPr id="10" name="Content Placeholder 9">
            <a:extLst>
              <a:ext uri="{FF2B5EF4-FFF2-40B4-BE49-F238E27FC236}">
                <a16:creationId xmlns:a16="http://schemas.microsoft.com/office/drawing/2014/main" id="{F5D647A7-06A1-4849-8F58-5BB0ACAE8C8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1399" y="2040835"/>
            <a:ext cx="4908013" cy="3776869"/>
          </a:xfrm>
        </p:spPr>
      </p:pic>
    </p:spTree>
    <p:extLst>
      <p:ext uri="{BB962C8B-B14F-4D97-AF65-F5344CB8AC3E}">
        <p14:creationId xmlns:p14="http://schemas.microsoft.com/office/powerpoint/2010/main" val="1254193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896</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Hitchhiker’s Guide to the Galaxy by Douglas Adams</vt:lpstr>
      <vt:lpstr>Chapter 25 (Pgs 166 – 174)</vt:lpstr>
      <vt:lpstr>Chapter 25 (Pgs 166 – 174)</vt:lpstr>
      <vt:lpstr>Chapter 26 (Pgs 175)</vt:lpstr>
      <vt:lpstr>Chapter 27 (Pgs 176 - 181)</vt:lpstr>
      <vt:lpstr>Chapter 28 (Pgs 182 - 184)</vt:lpstr>
      <vt:lpstr>Chapter 29 (Pgs 185 - 191)</vt:lpstr>
      <vt:lpstr>Chapter 30 (Pgs 192 - 194)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Hitchhiker’s Guide to the Galaxy by Douglas Adams</dc:title>
  <dc:creator>Lenny Valentine</dc:creator>
  <cp:lastModifiedBy>Lenny Valentine</cp:lastModifiedBy>
  <cp:revision>48</cp:revision>
  <dcterms:created xsi:type="dcterms:W3CDTF">2022-05-02T16:47:38Z</dcterms:created>
  <dcterms:modified xsi:type="dcterms:W3CDTF">2022-05-25T18:18:23Z</dcterms:modified>
</cp:coreProperties>
</file>