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png"/>
  <Override PartName="/ppt/media/image5.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42BE-B876-4430-A17E-0246CE5A52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7F53C-A4F3-4222-817F-9BC5B13E1D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833F14-2F88-417C-B9A4-7BFC52FECB7A}"/>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5" name="Footer Placeholder 4">
            <a:extLst>
              <a:ext uri="{FF2B5EF4-FFF2-40B4-BE49-F238E27FC236}">
                <a16:creationId xmlns:a16="http://schemas.microsoft.com/office/drawing/2014/main" id="{B50E983D-0341-4E7A-BEEB-7E4331D5CB9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BEA08F-AAB2-476B-A49E-1F82BDBB01FC}"/>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219881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CDC0A-4BB2-4A3B-82E8-D5875FD2A5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B39482-7B11-46E3-8345-D38FADC4F36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BF5D2-6F32-438A-B666-39DEC3FD2A50}"/>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5" name="Footer Placeholder 4">
            <a:extLst>
              <a:ext uri="{FF2B5EF4-FFF2-40B4-BE49-F238E27FC236}">
                <a16:creationId xmlns:a16="http://schemas.microsoft.com/office/drawing/2014/main" id="{09E9A2BA-19C2-4846-88B9-8B98876223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C59963-B63F-480A-94DC-1B74480F1722}"/>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1501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D7339B-F6EF-45FB-A100-2D00371C75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8B24E8-36EF-4BD9-A120-86A6DA3C28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5D017-7476-4F46-B00D-4CDD92FE2AD8}"/>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5" name="Footer Placeholder 4">
            <a:extLst>
              <a:ext uri="{FF2B5EF4-FFF2-40B4-BE49-F238E27FC236}">
                <a16:creationId xmlns:a16="http://schemas.microsoft.com/office/drawing/2014/main" id="{B320371D-4380-415D-804E-571B8E14234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E5AD40-5A6E-4256-9E96-445FD4152FE9}"/>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95317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093D-87FD-4568-8953-6E80DA54ED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570900-9979-44D9-92D5-1553703061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D9002-1C61-4B6E-8FD6-1CDF9599FB35}"/>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5" name="Footer Placeholder 4">
            <a:extLst>
              <a:ext uri="{FF2B5EF4-FFF2-40B4-BE49-F238E27FC236}">
                <a16:creationId xmlns:a16="http://schemas.microsoft.com/office/drawing/2014/main" id="{5D7ACFE3-2EE0-4146-9684-96D05236EA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CD0079-B827-44C5-88A2-D953DE7D6A8F}"/>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200065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A8FD-5CE4-4C82-B673-530BAFA59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3685EB-C566-4FDD-A899-84556146F2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7C8D3F-B037-4BBC-9F0D-FD1B69B384C8}"/>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5" name="Footer Placeholder 4">
            <a:extLst>
              <a:ext uri="{FF2B5EF4-FFF2-40B4-BE49-F238E27FC236}">
                <a16:creationId xmlns:a16="http://schemas.microsoft.com/office/drawing/2014/main" id="{EFCEAAAD-EDC4-47D3-BA84-FBEF297F03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4EB2AC-A2D2-4DD6-9196-A34DC29AD276}"/>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250240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64B4-6890-4562-ADAA-7F78B13DA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B4230-BF3F-465E-9A41-834FCBBFC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85CAE5-CD5C-4425-9573-73D2AAFB80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22DFC-4A54-4447-9FBE-E18A559ABB00}"/>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6" name="Footer Placeholder 5">
            <a:extLst>
              <a:ext uri="{FF2B5EF4-FFF2-40B4-BE49-F238E27FC236}">
                <a16:creationId xmlns:a16="http://schemas.microsoft.com/office/drawing/2014/main" id="{01A01543-159E-4B47-8F74-B1F400B3148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C3111A-2423-4BB2-8CDD-6A58B2638F05}"/>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31193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EA95-2E29-406D-898A-1BEB9E96A8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F7FA08-9021-4D17-B554-1A01B8CEBC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ED8DDA3-882C-4B7F-97B8-F7C96D1328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A948F4C-7237-4AF1-93E6-4ADD7DAB22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E77914-8432-4C05-8AFB-8246941C68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BCBB43-E86F-43ED-A355-6E414B5BC193}"/>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8" name="Footer Placeholder 7">
            <a:extLst>
              <a:ext uri="{FF2B5EF4-FFF2-40B4-BE49-F238E27FC236}">
                <a16:creationId xmlns:a16="http://schemas.microsoft.com/office/drawing/2014/main" id="{C008C73B-5073-4547-970C-E539C115AEF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58BC950-5D26-4335-A00A-E48514BE5C6A}"/>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177140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38AF-1C00-4C87-A3E8-25C22D906E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F96C09-64F4-494D-8E45-C28194877D82}"/>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4" name="Footer Placeholder 3">
            <a:extLst>
              <a:ext uri="{FF2B5EF4-FFF2-40B4-BE49-F238E27FC236}">
                <a16:creationId xmlns:a16="http://schemas.microsoft.com/office/drawing/2014/main" id="{6CCB25E4-24CB-4EA8-A173-A1734992F3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0AAAE72-CF35-492B-9F46-346554904491}"/>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36815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D3E324-D58A-4B0A-8B59-D3B47C6AFD78}"/>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3" name="Footer Placeholder 2">
            <a:extLst>
              <a:ext uri="{FF2B5EF4-FFF2-40B4-BE49-F238E27FC236}">
                <a16:creationId xmlns:a16="http://schemas.microsoft.com/office/drawing/2014/main" id="{83D44165-7145-462F-9DCC-9E334868EE2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4C4A3BD-8F0D-43A2-A96F-366B3550FF81}"/>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36944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A47BB-96DB-4215-8AF9-F7158E3C5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7C3B5C-F7BA-4565-A591-AB08AB031E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7660F7-2EDB-4E1A-AC57-AB5964E9C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FF602A-0196-43A5-8CA8-057B2AAE4567}"/>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6" name="Footer Placeholder 5">
            <a:extLst>
              <a:ext uri="{FF2B5EF4-FFF2-40B4-BE49-F238E27FC236}">
                <a16:creationId xmlns:a16="http://schemas.microsoft.com/office/drawing/2014/main" id="{1D860465-FC2C-4785-89E1-C2E3078416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3995EA-DC94-43EB-A9CD-E63869AFEBF6}"/>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73641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0CC9C-F922-4BA7-AF5E-90EE69A9BF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2D06AB-4758-4401-A13B-642EE8DAB4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B836F1D-51F3-4684-9700-013A5DA22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705BED-21D9-4290-8625-068E266264A4}"/>
              </a:ext>
            </a:extLst>
          </p:cNvPr>
          <p:cNvSpPr>
            <a:spLocks noGrp="1"/>
          </p:cNvSpPr>
          <p:nvPr>
            <p:ph type="dt" sz="half" idx="10"/>
          </p:nvPr>
        </p:nvSpPr>
        <p:spPr/>
        <p:txBody>
          <a:bodyPr/>
          <a:lstStyle/>
          <a:p>
            <a:fld id="{B8C55BC9-78AB-4047-B0FB-1E71C5A2EB70}" type="datetimeFigureOut">
              <a:rPr lang="en-US" smtClean="0"/>
              <a:pPr/>
              <a:t>5/11/2022</a:t>
            </a:fld>
            <a:endParaRPr lang="en-US" dirty="0"/>
          </a:p>
        </p:txBody>
      </p:sp>
      <p:sp>
        <p:nvSpPr>
          <p:cNvPr id="6" name="Footer Placeholder 5">
            <a:extLst>
              <a:ext uri="{FF2B5EF4-FFF2-40B4-BE49-F238E27FC236}">
                <a16:creationId xmlns:a16="http://schemas.microsoft.com/office/drawing/2014/main" id="{8C65ACC5-8F59-4BD0-8404-D0F61B6C1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21EB28D-7B7E-4F17-81AB-370B7D7AD97E}"/>
              </a:ext>
            </a:extLst>
          </p:cNvPr>
          <p:cNvSpPr>
            <a:spLocks noGrp="1"/>
          </p:cNvSpPr>
          <p:nvPr>
            <p:ph type="sldNum" sz="quarter" idx="12"/>
          </p:nvPr>
        </p:nvSpPr>
        <p:spPr/>
        <p:txBody>
          <a:body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5170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ECDEB5-09A1-464F-864F-398F4CEE9E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178B01-DCC2-4E4E-9693-242CA4C33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7FD53-4DB4-4316-9F9D-851E4687C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55BC9-78AB-4047-B0FB-1E71C5A2EB70}" type="datetimeFigureOut">
              <a:rPr lang="en-US" smtClean="0"/>
              <a:pPr/>
              <a:t>5/11/2022</a:t>
            </a:fld>
            <a:endParaRPr lang="en-US" dirty="0"/>
          </a:p>
        </p:txBody>
      </p:sp>
      <p:sp>
        <p:nvSpPr>
          <p:cNvPr id="5" name="Footer Placeholder 4">
            <a:extLst>
              <a:ext uri="{FF2B5EF4-FFF2-40B4-BE49-F238E27FC236}">
                <a16:creationId xmlns:a16="http://schemas.microsoft.com/office/drawing/2014/main" id="{E41F6802-54B0-43E1-876C-39708CB542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0CB8C47-6EA4-49D9-B72F-4FEE296FA7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EBA26-2E3E-44E7-95EC-E9112C3E4164}" type="slidenum">
              <a:rPr lang="en-US" smtClean="0"/>
              <a:pPr/>
              <a:t>‹#›</a:t>
            </a:fld>
            <a:endParaRPr lang="en-US" dirty="0"/>
          </a:p>
        </p:txBody>
      </p:sp>
    </p:spTree>
    <p:extLst>
      <p:ext uri="{BB962C8B-B14F-4D97-AF65-F5344CB8AC3E}">
        <p14:creationId xmlns:p14="http://schemas.microsoft.com/office/powerpoint/2010/main" val="229918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0784C-21AE-45A3-A846-A685D5F1E9A1}"/>
              </a:ext>
            </a:extLst>
          </p:cNvPr>
          <p:cNvSpPr>
            <a:spLocks noGrp="1"/>
          </p:cNvSpPr>
          <p:nvPr>
            <p:ph type="ctrTitle"/>
          </p:nvPr>
        </p:nvSpPr>
        <p:spPr/>
        <p:txBody>
          <a:bodyPr/>
          <a:lstStyle/>
          <a:p>
            <a:r>
              <a:rPr lang="en-US" dirty="0"/>
              <a:t>The Hitchhiker’s Guide to the Galaxy by Douglas Adams</a:t>
            </a:r>
          </a:p>
        </p:txBody>
      </p:sp>
      <p:sp>
        <p:nvSpPr>
          <p:cNvPr id="3" name="Subtitle 2">
            <a:extLst>
              <a:ext uri="{FF2B5EF4-FFF2-40B4-BE49-F238E27FC236}">
                <a16:creationId xmlns:a16="http://schemas.microsoft.com/office/drawing/2014/main" id="{84D15094-3FF9-4094-A810-B25031E3B93B}"/>
              </a:ext>
            </a:extLst>
          </p:cNvPr>
          <p:cNvSpPr>
            <a:spLocks noGrp="1"/>
          </p:cNvSpPr>
          <p:nvPr>
            <p:ph type="subTitle" idx="1"/>
          </p:nvPr>
        </p:nvSpPr>
        <p:spPr/>
        <p:txBody>
          <a:bodyPr/>
          <a:lstStyle/>
          <a:p>
            <a:r>
              <a:rPr lang="en-US" dirty="0"/>
              <a:t>Notes for Chapters 8 - 12 (</a:t>
            </a:r>
            <a:r>
              <a:rPr lang="en-US" dirty="0" err="1"/>
              <a:t>Pgs</a:t>
            </a:r>
            <a:r>
              <a:rPr lang="en-US" dirty="0"/>
              <a:t> 76 - 103)</a:t>
            </a:r>
          </a:p>
        </p:txBody>
      </p:sp>
    </p:spTree>
    <p:extLst>
      <p:ext uri="{BB962C8B-B14F-4D97-AF65-F5344CB8AC3E}">
        <p14:creationId xmlns:p14="http://schemas.microsoft.com/office/powerpoint/2010/main" val="1198717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A845D0-FC61-42BB-BB8F-08339ED706FC}"/>
              </a:ext>
            </a:extLst>
          </p:cNvPr>
          <p:cNvSpPr>
            <a:spLocks noGrp="1"/>
          </p:cNvSpPr>
          <p:nvPr>
            <p:ph type="title"/>
          </p:nvPr>
        </p:nvSpPr>
        <p:spPr/>
        <p:txBody>
          <a:bodyPr/>
          <a:lstStyle/>
          <a:p>
            <a:r>
              <a:rPr lang="en-US" dirty="0"/>
              <a:t>Chapter 8 (</a:t>
            </a:r>
            <a:r>
              <a:rPr lang="en-US" dirty="0" err="1"/>
              <a:t>Pgs</a:t>
            </a:r>
            <a:r>
              <a:rPr lang="en-US" dirty="0"/>
              <a:t> 76-78)</a:t>
            </a:r>
          </a:p>
        </p:txBody>
      </p:sp>
      <p:sp>
        <p:nvSpPr>
          <p:cNvPr id="5" name="Content Placeholder 4">
            <a:extLst>
              <a:ext uri="{FF2B5EF4-FFF2-40B4-BE49-F238E27FC236}">
                <a16:creationId xmlns:a16="http://schemas.microsoft.com/office/drawing/2014/main" id="{773D2D44-19F4-47B7-8C19-9EA7184B4005}"/>
              </a:ext>
            </a:extLst>
          </p:cNvPr>
          <p:cNvSpPr>
            <a:spLocks noGrp="1"/>
          </p:cNvSpPr>
          <p:nvPr>
            <p:ph sz="half" idx="1"/>
          </p:nvPr>
        </p:nvSpPr>
        <p:spPr/>
        <p:txBody>
          <a:bodyPr/>
          <a:lstStyle/>
          <a:p>
            <a:r>
              <a:rPr lang="en-US" dirty="0"/>
              <a:t>Space!</a:t>
            </a:r>
          </a:p>
          <a:p>
            <a:r>
              <a:rPr lang="en-US" dirty="0"/>
              <a:t>How big is space, according to The Guide?</a:t>
            </a:r>
          </a:p>
          <a:p>
            <a:r>
              <a:rPr lang="en-US" dirty="0"/>
              <a:t>What’s odd about the odds of being picked up in space? </a:t>
            </a:r>
          </a:p>
          <a:p>
            <a:r>
              <a:rPr lang="en-US" dirty="0"/>
              <a:t>Quite the coincidence.  Very improbable.  Then again, that’s how the Improbability Drive works.</a:t>
            </a:r>
          </a:p>
        </p:txBody>
      </p:sp>
      <p:pic>
        <p:nvPicPr>
          <p:cNvPr id="8" name="Content Placeholder 7">
            <a:extLst>
              <a:ext uri="{FF2B5EF4-FFF2-40B4-BE49-F238E27FC236}">
                <a16:creationId xmlns:a16="http://schemas.microsoft.com/office/drawing/2014/main" id="{5A59EC0D-0C82-4917-AB5D-E277A6356C6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1426533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204B5-DCFA-494A-998A-BFFF33CE9C29}"/>
              </a:ext>
            </a:extLst>
          </p:cNvPr>
          <p:cNvSpPr>
            <a:spLocks noGrp="1"/>
          </p:cNvSpPr>
          <p:nvPr>
            <p:ph type="title"/>
          </p:nvPr>
        </p:nvSpPr>
        <p:spPr/>
        <p:txBody>
          <a:bodyPr/>
          <a:lstStyle/>
          <a:p>
            <a:r>
              <a:rPr lang="en-US" dirty="0"/>
              <a:t>Chapter 9 (</a:t>
            </a:r>
            <a:r>
              <a:rPr lang="en-US" dirty="0" err="1"/>
              <a:t>Pgs</a:t>
            </a:r>
            <a:r>
              <a:rPr lang="en-US" dirty="0"/>
              <a:t> 79-85)</a:t>
            </a:r>
          </a:p>
        </p:txBody>
      </p:sp>
      <p:pic>
        <p:nvPicPr>
          <p:cNvPr id="6" name="Content Placeholder 5">
            <a:extLst>
              <a:ext uri="{FF2B5EF4-FFF2-40B4-BE49-F238E27FC236}">
                <a16:creationId xmlns:a16="http://schemas.microsoft.com/office/drawing/2014/main" id="{964BAB2C-3ED5-4BD2-9F00-8BC0F268179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19492" y="1825625"/>
            <a:ext cx="4219016" cy="4351338"/>
          </a:xfrm>
        </p:spPr>
      </p:pic>
      <p:sp>
        <p:nvSpPr>
          <p:cNvPr id="4" name="Content Placeholder 3">
            <a:extLst>
              <a:ext uri="{FF2B5EF4-FFF2-40B4-BE49-F238E27FC236}">
                <a16:creationId xmlns:a16="http://schemas.microsoft.com/office/drawing/2014/main" id="{C1B67F61-10A4-4203-BEB8-7142639E7D90}"/>
              </a:ext>
            </a:extLst>
          </p:cNvPr>
          <p:cNvSpPr>
            <a:spLocks noGrp="1"/>
          </p:cNvSpPr>
          <p:nvPr>
            <p:ph sz="half" idx="2"/>
          </p:nvPr>
        </p:nvSpPr>
        <p:spPr>
          <a:xfrm>
            <a:off x="6172200" y="238540"/>
            <a:ext cx="5900530" cy="6467060"/>
          </a:xfrm>
        </p:spPr>
        <p:txBody>
          <a:bodyPr>
            <a:normAutofit fontScale="92500" lnSpcReduction="20000"/>
          </a:bodyPr>
          <a:lstStyle/>
          <a:p>
            <a:r>
              <a:rPr lang="en-US" dirty="0"/>
              <a:t>According to </a:t>
            </a:r>
            <a:r>
              <a:rPr lang="en-US" dirty="0" err="1"/>
              <a:t>pg</a:t>
            </a:r>
            <a:r>
              <a:rPr lang="en-US" dirty="0"/>
              <a:t> 79 (as a joke), why do things happen for no reason?</a:t>
            </a:r>
          </a:p>
          <a:p>
            <a:r>
              <a:rPr lang="en-US" dirty="0"/>
              <a:t>For a few pages, increasingly improbable things happen to Ford and Arthur as reality tries to shift back to normal.</a:t>
            </a:r>
          </a:p>
          <a:p>
            <a:r>
              <a:rPr lang="en-US" dirty="0" err="1"/>
              <a:t>Pgs</a:t>
            </a:r>
            <a:r>
              <a:rPr lang="en-US" dirty="0"/>
              <a:t> 82-83 – Arthur and Ford start hearing numbers being spit out.  What is the significance of these numbers?  What do they mean?</a:t>
            </a:r>
          </a:p>
          <a:p>
            <a:r>
              <a:rPr lang="en-US" dirty="0"/>
              <a:t>What is probability?</a:t>
            </a:r>
          </a:p>
          <a:p>
            <a:r>
              <a:rPr lang="en-US" dirty="0"/>
              <a:t>What is the name of the ship? (</a:t>
            </a:r>
            <a:r>
              <a:rPr lang="en-US" dirty="0" err="1"/>
              <a:t>Pg</a:t>
            </a:r>
            <a:r>
              <a:rPr lang="en-US" dirty="0"/>
              <a:t> 84).</a:t>
            </a:r>
          </a:p>
          <a:p>
            <a:r>
              <a:rPr lang="en-US" dirty="0" err="1"/>
              <a:t>Pg</a:t>
            </a:r>
            <a:r>
              <a:rPr lang="en-US" dirty="0"/>
              <a:t> 85 – The monkeys / Hamlet line is a reference to a common statement about probability – that if you have monkeys pressing keys randomly and infinitely, you will eventually produce the complete works of Shakespeare as one of the possible outcomes.  However improbable, it’s technically possible.</a:t>
            </a:r>
          </a:p>
        </p:txBody>
      </p:sp>
    </p:spTree>
    <p:extLst>
      <p:ext uri="{BB962C8B-B14F-4D97-AF65-F5344CB8AC3E}">
        <p14:creationId xmlns:p14="http://schemas.microsoft.com/office/powerpoint/2010/main" val="252891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F820-4843-48CF-A3B5-D2C45E0CBED1}"/>
              </a:ext>
            </a:extLst>
          </p:cNvPr>
          <p:cNvSpPr>
            <a:spLocks noGrp="1"/>
          </p:cNvSpPr>
          <p:nvPr>
            <p:ph type="title"/>
          </p:nvPr>
        </p:nvSpPr>
        <p:spPr/>
        <p:txBody>
          <a:bodyPr/>
          <a:lstStyle/>
          <a:p>
            <a:r>
              <a:rPr lang="en-US" dirty="0"/>
              <a:t>Chapter 10 (</a:t>
            </a:r>
            <a:r>
              <a:rPr lang="en-US" dirty="0" err="1"/>
              <a:t>Pgs</a:t>
            </a:r>
            <a:r>
              <a:rPr lang="en-US" dirty="0"/>
              <a:t> 86-87)</a:t>
            </a:r>
          </a:p>
        </p:txBody>
      </p:sp>
      <p:sp>
        <p:nvSpPr>
          <p:cNvPr id="3" name="Content Placeholder 2">
            <a:extLst>
              <a:ext uri="{FF2B5EF4-FFF2-40B4-BE49-F238E27FC236}">
                <a16:creationId xmlns:a16="http://schemas.microsoft.com/office/drawing/2014/main" id="{68131DA8-8153-4719-B56E-B7002BB555C5}"/>
              </a:ext>
            </a:extLst>
          </p:cNvPr>
          <p:cNvSpPr>
            <a:spLocks noGrp="1"/>
          </p:cNvSpPr>
          <p:nvPr>
            <p:ph sz="half" idx="1"/>
          </p:nvPr>
        </p:nvSpPr>
        <p:spPr/>
        <p:txBody>
          <a:bodyPr>
            <a:normAutofit fontScale="85000" lnSpcReduction="20000"/>
          </a:bodyPr>
          <a:lstStyle/>
          <a:p>
            <a:r>
              <a:rPr lang="en-US" dirty="0"/>
              <a:t>This chapter is another brief one, and is The Guide / narrator explaining how the Improbability Drive works in the Heart of Gold ship.</a:t>
            </a:r>
          </a:p>
          <a:p>
            <a:r>
              <a:rPr lang="en-US" dirty="0"/>
              <a:t>Note the use of absurd humor.</a:t>
            </a:r>
          </a:p>
          <a:p>
            <a:r>
              <a:rPr lang="en-US" dirty="0"/>
              <a:t>How was finite probability used to break the ice at parties?  What’s absurd about that?</a:t>
            </a:r>
          </a:p>
          <a:p>
            <a:r>
              <a:rPr lang="en-US" dirty="0"/>
              <a:t>Why do respectable physicists complain about this?</a:t>
            </a:r>
          </a:p>
          <a:p>
            <a:r>
              <a:rPr lang="en-US" dirty="0"/>
              <a:t>What happens to the man that invents the golden infinite improbability generator?  Why? (</a:t>
            </a:r>
            <a:r>
              <a:rPr lang="en-US" dirty="0" err="1"/>
              <a:t>Pg</a:t>
            </a:r>
            <a:r>
              <a:rPr lang="en-US" dirty="0"/>
              <a:t> 87)</a:t>
            </a:r>
          </a:p>
        </p:txBody>
      </p:sp>
      <p:pic>
        <p:nvPicPr>
          <p:cNvPr id="6" name="Content Placeholder 5">
            <a:extLst>
              <a:ext uri="{FF2B5EF4-FFF2-40B4-BE49-F238E27FC236}">
                <a16:creationId xmlns:a16="http://schemas.microsoft.com/office/drawing/2014/main" id="{20538264-B6BC-47C1-BD82-932EAEBD804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14270" y="1825625"/>
            <a:ext cx="5181600" cy="4535418"/>
          </a:xfrm>
        </p:spPr>
      </p:pic>
    </p:spTree>
    <p:extLst>
      <p:ext uri="{BB962C8B-B14F-4D97-AF65-F5344CB8AC3E}">
        <p14:creationId xmlns:p14="http://schemas.microsoft.com/office/powerpoint/2010/main" val="409454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0B88-F34E-47E7-92AB-14C9A4C3E62E}"/>
              </a:ext>
            </a:extLst>
          </p:cNvPr>
          <p:cNvSpPr>
            <a:spLocks noGrp="1"/>
          </p:cNvSpPr>
          <p:nvPr>
            <p:ph type="title"/>
          </p:nvPr>
        </p:nvSpPr>
        <p:spPr/>
        <p:txBody>
          <a:bodyPr/>
          <a:lstStyle/>
          <a:p>
            <a:r>
              <a:rPr lang="en-US" dirty="0"/>
              <a:t>Chapter 11 (</a:t>
            </a:r>
            <a:r>
              <a:rPr lang="en-US" dirty="0" err="1"/>
              <a:t>Pgs</a:t>
            </a:r>
            <a:r>
              <a:rPr lang="en-US" dirty="0"/>
              <a:t> 88-96)</a:t>
            </a:r>
          </a:p>
        </p:txBody>
      </p:sp>
      <p:pic>
        <p:nvPicPr>
          <p:cNvPr id="6" name="Content Placeholder 5">
            <a:extLst>
              <a:ext uri="{FF2B5EF4-FFF2-40B4-BE49-F238E27FC236}">
                <a16:creationId xmlns:a16="http://schemas.microsoft.com/office/drawing/2014/main" id="{3437A2F2-4367-4357-8EF4-F429D093C89E}"/>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1" y="1825625"/>
            <a:ext cx="4943092" cy="4571938"/>
          </a:xfrm>
        </p:spPr>
      </p:pic>
      <p:sp>
        <p:nvSpPr>
          <p:cNvPr id="4" name="Content Placeholder 3">
            <a:extLst>
              <a:ext uri="{FF2B5EF4-FFF2-40B4-BE49-F238E27FC236}">
                <a16:creationId xmlns:a16="http://schemas.microsoft.com/office/drawing/2014/main" id="{5820F475-5AA4-4D61-9F36-4AA4A21F030B}"/>
              </a:ext>
            </a:extLst>
          </p:cNvPr>
          <p:cNvSpPr>
            <a:spLocks noGrp="1"/>
          </p:cNvSpPr>
          <p:nvPr>
            <p:ph sz="half" idx="2"/>
          </p:nvPr>
        </p:nvSpPr>
        <p:spPr/>
        <p:txBody>
          <a:bodyPr>
            <a:normAutofit fontScale="85000" lnSpcReduction="20000"/>
          </a:bodyPr>
          <a:lstStyle/>
          <a:p>
            <a:r>
              <a:rPr lang="en-US" dirty="0"/>
              <a:t>We come now to the cockpit of the Heart of Gold.</a:t>
            </a:r>
          </a:p>
          <a:p>
            <a:r>
              <a:rPr lang="en-US" dirty="0"/>
              <a:t>Therein, we meet </a:t>
            </a:r>
            <a:r>
              <a:rPr lang="en-US" dirty="0" err="1"/>
              <a:t>Zaphod</a:t>
            </a:r>
            <a:r>
              <a:rPr lang="en-US" dirty="0"/>
              <a:t> </a:t>
            </a:r>
            <a:r>
              <a:rPr lang="en-US" dirty="0" err="1"/>
              <a:t>Beeblebrox</a:t>
            </a:r>
            <a:r>
              <a:rPr lang="en-US" dirty="0"/>
              <a:t> again, and his companion, Trillian, for the first time (the voice that’s been reading off the probabilities).  </a:t>
            </a:r>
          </a:p>
          <a:p>
            <a:r>
              <a:rPr lang="en-US" dirty="0" err="1"/>
              <a:t>Zaphod</a:t>
            </a:r>
            <a:r>
              <a:rPr lang="en-US" dirty="0"/>
              <a:t> seems to also be less than thrilled about having picked up hitchhikers.  Why?</a:t>
            </a:r>
          </a:p>
          <a:p>
            <a:r>
              <a:rPr lang="en-US" dirty="0"/>
              <a:t>What is Trillian’s argument for picking them up?</a:t>
            </a:r>
          </a:p>
          <a:p>
            <a:r>
              <a:rPr lang="en-US" dirty="0"/>
              <a:t>What would </a:t>
            </a:r>
            <a:r>
              <a:rPr lang="en-US" dirty="0" err="1"/>
              <a:t>Zaphod</a:t>
            </a:r>
            <a:r>
              <a:rPr lang="en-US" dirty="0"/>
              <a:t> have rather she’d done?  Why?</a:t>
            </a:r>
          </a:p>
        </p:txBody>
      </p:sp>
    </p:spTree>
    <p:extLst>
      <p:ext uri="{BB962C8B-B14F-4D97-AF65-F5344CB8AC3E}">
        <p14:creationId xmlns:p14="http://schemas.microsoft.com/office/powerpoint/2010/main" val="4026276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0B88-F34E-47E7-92AB-14C9A4C3E62E}"/>
              </a:ext>
            </a:extLst>
          </p:cNvPr>
          <p:cNvSpPr>
            <a:spLocks noGrp="1"/>
          </p:cNvSpPr>
          <p:nvPr>
            <p:ph type="title"/>
          </p:nvPr>
        </p:nvSpPr>
        <p:spPr/>
        <p:txBody>
          <a:bodyPr/>
          <a:lstStyle/>
          <a:p>
            <a:r>
              <a:rPr lang="en-US" dirty="0"/>
              <a:t>Chapter 11 (</a:t>
            </a:r>
            <a:r>
              <a:rPr lang="en-US" dirty="0" err="1"/>
              <a:t>Pgs</a:t>
            </a:r>
            <a:r>
              <a:rPr lang="en-US" dirty="0"/>
              <a:t> 88-96)</a:t>
            </a:r>
          </a:p>
        </p:txBody>
      </p:sp>
      <p:sp>
        <p:nvSpPr>
          <p:cNvPr id="3" name="Content Placeholder 2">
            <a:extLst>
              <a:ext uri="{FF2B5EF4-FFF2-40B4-BE49-F238E27FC236}">
                <a16:creationId xmlns:a16="http://schemas.microsoft.com/office/drawing/2014/main" id="{76C7D42A-2E72-4E9C-A780-66FD309928CF}"/>
              </a:ext>
            </a:extLst>
          </p:cNvPr>
          <p:cNvSpPr>
            <a:spLocks noGrp="1"/>
          </p:cNvSpPr>
          <p:nvPr>
            <p:ph sz="half" idx="1"/>
          </p:nvPr>
        </p:nvSpPr>
        <p:spPr/>
        <p:txBody>
          <a:bodyPr>
            <a:normAutofit fontScale="92500" lnSpcReduction="20000"/>
          </a:bodyPr>
          <a:lstStyle/>
          <a:p>
            <a:r>
              <a:rPr lang="en-US" dirty="0"/>
              <a:t>Who do </a:t>
            </a:r>
            <a:r>
              <a:rPr lang="en-US" dirty="0" err="1"/>
              <a:t>Zaphod</a:t>
            </a:r>
            <a:r>
              <a:rPr lang="en-US" dirty="0"/>
              <a:t> and Trillian send to greet the hitchhikers?</a:t>
            </a:r>
          </a:p>
          <a:p>
            <a:r>
              <a:rPr lang="en-US" dirty="0"/>
              <a:t>What seems to be wrong with him?  Which of his words / dialogue are clues to this? (</a:t>
            </a:r>
            <a:r>
              <a:rPr lang="en-US" dirty="0" err="1"/>
              <a:t>Pg</a:t>
            </a:r>
            <a:r>
              <a:rPr lang="en-US" dirty="0"/>
              <a:t> 91-92).</a:t>
            </a:r>
          </a:p>
          <a:p>
            <a:r>
              <a:rPr lang="en-US" dirty="0"/>
              <a:t>The Guide / narrator gives us another instance of the Encyclopedia Galactica vs. the Guide.  </a:t>
            </a:r>
          </a:p>
          <a:p>
            <a:pPr lvl="1"/>
            <a:r>
              <a:rPr lang="en-US" dirty="0"/>
              <a:t>What does the Encyclopedia say about robots?</a:t>
            </a:r>
          </a:p>
          <a:p>
            <a:pPr lvl="1"/>
            <a:r>
              <a:rPr lang="en-US" dirty="0"/>
              <a:t>What does the Guide say, instead?</a:t>
            </a:r>
          </a:p>
          <a:p>
            <a:pPr lvl="1"/>
            <a:r>
              <a:rPr lang="en-US" dirty="0"/>
              <a:t>How are they different?</a:t>
            </a:r>
          </a:p>
          <a:p>
            <a:endParaRPr lang="en-US" dirty="0"/>
          </a:p>
          <a:p>
            <a:endParaRPr lang="en-US" dirty="0"/>
          </a:p>
          <a:p>
            <a:endParaRPr lang="en-US" dirty="0"/>
          </a:p>
          <a:p>
            <a:endParaRPr lang="en-US" dirty="0"/>
          </a:p>
        </p:txBody>
      </p:sp>
      <p:pic>
        <p:nvPicPr>
          <p:cNvPr id="6" name="Content Placeholder 5">
            <a:extLst>
              <a:ext uri="{FF2B5EF4-FFF2-40B4-BE49-F238E27FC236}">
                <a16:creationId xmlns:a16="http://schemas.microsoft.com/office/drawing/2014/main" id="{4F6556B1-DD4D-44A5-8481-4CF5EBB19F7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74779" y="1825625"/>
            <a:ext cx="3576442" cy="4351338"/>
          </a:xfrm>
        </p:spPr>
      </p:pic>
    </p:spTree>
    <p:extLst>
      <p:ext uri="{BB962C8B-B14F-4D97-AF65-F5344CB8AC3E}">
        <p14:creationId xmlns:p14="http://schemas.microsoft.com/office/powerpoint/2010/main" val="2456650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0B88-F34E-47E7-92AB-14C9A4C3E62E}"/>
              </a:ext>
            </a:extLst>
          </p:cNvPr>
          <p:cNvSpPr>
            <a:spLocks noGrp="1"/>
          </p:cNvSpPr>
          <p:nvPr>
            <p:ph type="title"/>
          </p:nvPr>
        </p:nvSpPr>
        <p:spPr/>
        <p:txBody>
          <a:bodyPr/>
          <a:lstStyle/>
          <a:p>
            <a:r>
              <a:rPr lang="en-US" dirty="0"/>
              <a:t>Chapter 11 (</a:t>
            </a:r>
            <a:r>
              <a:rPr lang="en-US" dirty="0" err="1"/>
              <a:t>Pgs</a:t>
            </a:r>
            <a:r>
              <a:rPr lang="en-US" dirty="0"/>
              <a:t> 88-96)</a:t>
            </a:r>
          </a:p>
        </p:txBody>
      </p:sp>
      <p:sp>
        <p:nvSpPr>
          <p:cNvPr id="3" name="Content Placeholder 2">
            <a:extLst>
              <a:ext uri="{FF2B5EF4-FFF2-40B4-BE49-F238E27FC236}">
                <a16:creationId xmlns:a16="http://schemas.microsoft.com/office/drawing/2014/main" id="{76C7D42A-2E72-4E9C-A780-66FD309928CF}"/>
              </a:ext>
            </a:extLst>
          </p:cNvPr>
          <p:cNvSpPr>
            <a:spLocks noGrp="1"/>
          </p:cNvSpPr>
          <p:nvPr>
            <p:ph sz="half" idx="1"/>
          </p:nvPr>
        </p:nvSpPr>
        <p:spPr/>
        <p:txBody>
          <a:bodyPr>
            <a:normAutofit fontScale="92500" lnSpcReduction="10000"/>
          </a:bodyPr>
          <a:lstStyle/>
          <a:p>
            <a:endParaRPr lang="en-US" dirty="0"/>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5820F475-5AA4-4D61-9F36-4AA4A21F030B}"/>
              </a:ext>
            </a:extLst>
          </p:cNvPr>
          <p:cNvSpPr>
            <a:spLocks noGrp="1"/>
          </p:cNvSpPr>
          <p:nvPr>
            <p:ph sz="half" idx="2"/>
          </p:nvPr>
        </p:nvSpPr>
        <p:spPr>
          <a:xfrm>
            <a:off x="6172200" y="1179443"/>
            <a:ext cx="5181600" cy="5313432"/>
          </a:xfrm>
        </p:spPr>
        <p:txBody>
          <a:bodyPr>
            <a:normAutofit fontScale="92500" lnSpcReduction="10000"/>
          </a:bodyPr>
          <a:lstStyle/>
          <a:p>
            <a:r>
              <a:rPr lang="en-US" dirty="0" err="1"/>
              <a:t>Pg</a:t>
            </a:r>
            <a:r>
              <a:rPr lang="en-US" dirty="0"/>
              <a:t> 93 – How can Ford tell that the ship is new?  What clue does he find?</a:t>
            </a:r>
          </a:p>
          <a:p>
            <a:r>
              <a:rPr lang="en-US" dirty="0" err="1"/>
              <a:t>Pg</a:t>
            </a:r>
            <a:r>
              <a:rPr lang="en-US" dirty="0"/>
              <a:t> 94 – What’s GPP?  </a:t>
            </a:r>
          </a:p>
          <a:p>
            <a:r>
              <a:rPr lang="en-US" dirty="0"/>
              <a:t>How does this apply to Marvin?</a:t>
            </a:r>
          </a:p>
          <a:p>
            <a:r>
              <a:rPr lang="en-US" dirty="0"/>
              <a:t>The doors?</a:t>
            </a:r>
          </a:p>
          <a:p>
            <a:r>
              <a:rPr lang="en-US" dirty="0"/>
              <a:t>What’s so awful about the doors?</a:t>
            </a:r>
          </a:p>
          <a:p>
            <a:r>
              <a:rPr lang="en-US" dirty="0"/>
              <a:t>How are Marvin and the doors’ personalities very different, foils even?</a:t>
            </a:r>
          </a:p>
          <a:p>
            <a:r>
              <a:rPr lang="en-US" dirty="0" err="1"/>
              <a:t>Pg</a:t>
            </a:r>
            <a:r>
              <a:rPr lang="en-US" dirty="0"/>
              <a:t> 96 - What does Ford do when he hears the name </a:t>
            </a:r>
            <a:r>
              <a:rPr lang="en-US" dirty="0" err="1"/>
              <a:t>Zaphod</a:t>
            </a:r>
            <a:r>
              <a:rPr lang="en-US" dirty="0"/>
              <a:t>?  What can you infer from this?</a:t>
            </a:r>
          </a:p>
        </p:txBody>
      </p:sp>
      <p:pic>
        <p:nvPicPr>
          <p:cNvPr id="5" name="Content Placeholder 5">
            <a:extLst>
              <a:ext uri="{FF2B5EF4-FFF2-40B4-BE49-F238E27FC236}">
                <a16:creationId xmlns:a16="http://schemas.microsoft.com/office/drawing/2014/main" id="{FFCC7001-11D4-447A-A2FB-BAB722D04B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0779" y="1660490"/>
            <a:ext cx="3576442" cy="4351338"/>
          </a:xfrm>
          <a:prstGeom prst="rect">
            <a:avLst/>
          </a:prstGeom>
        </p:spPr>
      </p:pic>
    </p:spTree>
    <p:extLst>
      <p:ext uri="{BB962C8B-B14F-4D97-AF65-F5344CB8AC3E}">
        <p14:creationId xmlns:p14="http://schemas.microsoft.com/office/powerpoint/2010/main" val="3802183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C24D-A96F-454D-A652-A1924270A676}"/>
              </a:ext>
            </a:extLst>
          </p:cNvPr>
          <p:cNvSpPr>
            <a:spLocks noGrp="1"/>
          </p:cNvSpPr>
          <p:nvPr>
            <p:ph type="title"/>
          </p:nvPr>
        </p:nvSpPr>
        <p:spPr/>
        <p:txBody>
          <a:bodyPr/>
          <a:lstStyle/>
          <a:p>
            <a:r>
              <a:rPr lang="en-US" dirty="0"/>
              <a:t>Chapter 12 (</a:t>
            </a:r>
            <a:r>
              <a:rPr lang="en-US" dirty="0" err="1"/>
              <a:t>Pgs</a:t>
            </a:r>
            <a:r>
              <a:rPr lang="en-US" dirty="0"/>
              <a:t> 97 – 103)</a:t>
            </a:r>
          </a:p>
        </p:txBody>
      </p:sp>
      <p:sp>
        <p:nvSpPr>
          <p:cNvPr id="3" name="Content Placeholder 2">
            <a:extLst>
              <a:ext uri="{FF2B5EF4-FFF2-40B4-BE49-F238E27FC236}">
                <a16:creationId xmlns:a16="http://schemas.microsoft.com/office/drawing/2014/main" id="{79FF7A30-92BA-4452-9051-28C2714B1CCF}"/>
              </a:ext>
            </a:extLst>
          </p:cNvPr>
          <p:cNvSpPr>
            <a:spLocks noGrp="1"/>
          </p:cNvSpPr>
          <p:nvPr>
            <p:ph sz="half" idx="1"/>
          </p:nvPr>
        </p:nvSpPr>
        <p:spPr/>
        <p:txBody>
          <a:bodyPr/>
          <a:lstStyle/>
          <a:p>
            <a:r>
              <a:rPr lang="en-US" dirty="0" err="1"/>
              <a:t>Pg</a:t>
            </a:r>
            <a:r>
              <a:rPr lang="en-US" dirty="0"/>
              <a:t> 97-98 - As we enter Chapter 12, </a:t>
            </a:r>
            <a:r>
              <a:rPr lang="en-US" dirty="0" err="1"/>
              <a:t>Zaphod</a:t>
            </a:r>
            <a:r>
              <a:rPr lang="en-US" dirty="0"/>
              <a:t> is listening to the news on the radio.  What is he listening to, exactly?</a:t>
            </a:r>
          </a:p>
          <a:p>
            <a:r>
              <a:rPr lang="en-US" dirty="0"/>
              <a:t>Why is he listening to it?  Infer.  </a:t>
            </a:r>
          </a:p>
          <a:p>
            <a:r>
              <a:rPr lang="en-US" dirty="0"/>
              <a:t>What does this say about </a:t>
            </a:r>
            <a:r>
              <a:rPr lang="en-US" dirty="0" err="1"/>
              <a:t>Zaphod’s</a:t>
            </a:r>
            <a:r>
              <a:rPr lang="en-US" dirty="0"/>
              <a:t> personality?</a:t>
            </a:r>
          </a:p>
          <a:p>
            <a:r>
              <a:rPr lang="en-US" dirty="0"/>
              <a:t>What does he find important, according to both him and Trillian?</a:t>
            </a:r>
          </a:p>
          <a:p>
            <a:endParaRPr lang="en-US" dirty="0"/>
          </a:p>
        </p:txBody>
      </p:sp>
      <p:pic>
        <p:nvPicPr>
          <p:cNvPr id="6" name="Content Placeholder 5">
            <a:extLst>
              <a:ext uri="{FF2B5EF4-FFF2-40B4-BE49-F238E27FC236}">
                <a16:creationId xmlns:a16="http://schemas.microsoft.com/office/drawing/2014/main" id="{5039D0E3-6B8E-4DBC-B8F5-40F12DC69E4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87196" y="1690688"/>
            <a:ext cx="5181600" cy="4590841"/>
          </a:xfrm>
        </p:spPr>
      </p:pic>
    </p:spTree>
    <p:extLst>
      <p:ext uri="{BB962C8B-B14F-4D97-AF65-F5344CB8AC3E}">
        <p14:creationId xmlns:p14="http://schemas.microsoft.com/office/powerpoint/2010/main" val="348918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C24D-A96F-454D-A652-A1924270A676}"/>
              </a:ext>
            </a:extLst>
          </p:cNvPr>
          <p:cNvSpPr>
            <a:spLocks noGrp="1"/>
          </p:cNvSpPr>
          <p:nvPr>
            <p:ph type="title"/>
          </p:nvPr>
        </p:nvSpPr>
        <p:spPr/>
        <p:txBody>
          <a:bodyPr/>
          <a:lstStyle/>
          <a:p>
            <a:r>
              <a:rPr lang="en-US" dirty="0"/>
              <a:t>Chapter 12 (</a:t>
            </a:r>
            <a:r>
              <a:rPr lang="en-US" dirty="0" err="1"/>
              <a:t>Pgs</a:t>
            </a:r>
            <a:r>
              <a:rPr lang="en-US" dirty="0"/>
              <a:t> 97 – 103)</a:t>
            </a:r>
          </a:p>
        </p:txBody>
      </p:sp>
      <p:pic>
        <p:nvPicPr>
          <p:cNvPr id="6" name="Content Placeholder 5">
            <a:extLst>
              <a:ext uri="{FF2B5EF4-FFF2-40B4-BE49-F238E27FC236}">
                <a16:creationId xmlns:a16="http://schemas.microsoft.com/office/drawing/2014/main" id="{E5A49B83-724B-40BC-92EA-D3B093A871A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26385" y="1690689"/>
            <a:ext cx="5411197" cy="4802186"/>
          </a:xfrm>
        </p:spPr>
      </p:pic>
      <p:sp>
        <p:nvSpPr>
          <p:cNvPr id="4" name="Content Placeholder 3">
            <a:extLst>
              <a:ext uri="{FF2B5EF4-FFF2-40B4-BE49-F238E27FC236}">
                <a16:creationId xmlns:a16="http://schemas.microsoft.com/office/drawing/2014/main" id="{793644AE-0D50-41C7-877F-275EE9DE41FE}"/>
              </a:ext>
            </a:extLst>
          </p:cNvPr>
          <p:cNvSpPr>
            <a:spLocks noGrp="1"/>
          </p:cNvSpPr>
          <p:nvPr>
            <p:ph sz="half" idx="2"/>
          </p:nvPr>
        </p:nvSpPr>
        <p:spPr>
          <a:xfrm>
            <a:off x="6172199" y="1537252"/>
            <a:ext cx="5516217" cy="4955623"/>
          </a:xfrm>
        </p:spPr>
        <p:txBody>
          <a:bodyPr>
            <a:normAutofit fontScale="85000" lnSpcReduction="20000"/>
          </a:bodyPr>
          <a:lstStyle/>
          <a:p>
            <a:r>
              <a:rPr lang="en-US" dirty="0" err="1"/>
              <a:t>Pg</a:t>
            </a:r>
            <a:r>
              <a:rPr lang="en-US" dirty="0"/>
              <a:t> 99 -100 - Trillian notices that the location of the hitchhikers was Sector ZZ 9 Plural Z Alpha.  This address is familiar to her.  Why?  </a:t>
            </a:r>
          </a:p>
          <a:p>
            <a:r>
              <a:rPr lang="en-US" dirty="0"/>
              <a:t>What did that address used to represent?</a:t>
            </a:r>
          </a:p>
          <a:p>
            <a:r>
              <a:rPr lang="en-US" dirty="0"/>
              <a:t>Why would it matter to her? </a:t>
            </a:r>
          </a:p>
          <a:p>
            <a:r>
              <a:rPr lang="en-US" dirty="0" err="1"/>
              <a:t>Pg</a:t>
            </a:r>
            <a:r>
              <a:rPr lang="en-US" dirty="0"/>
              <a:t> 102 – the Heart of Gold’s ship’s computer start’s talking about telephone numbers.  As we saw earlier, the exact probability of what just happened was not just low, but was also the telephone number of an apartment where Arthur went to a fancy party, flirted with a girl, and she left with someone else instead.</a:t>
            </a:r>
          </a:p>
          <a:p>
            <a:r>
              <a:rPr lang="en-US" dirty="0"/>
              <a:t>We’re about to find out the significance of that – but that’s in our next chapter.</a:t>
            </a:r>
          </a:p>
          <a:p>
            <a:endParaRPr lang="en-US" dirty="0"/>
          </a:p>
          <a:p>
            <a:endParaRPr lang="en-US" dirty="0"/>
          </a:p>
        </p:txBody>
      </p:sp>
    </p:spTree>
    <p:extLst>
      <p:ext uri="{BB962C8B-B14F-4D97-AF65-F5344CB8AC3E}">
        <p14:creationId xmlns:p14="http://schemas.microsoft.com/office/powerpoint/2010/main" val="70497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729</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Hitchhiker’s Guide to the Galaxy by Douglas Adams</vt:lpstr>
      <vt:lpstr>Chapter 8 (Pgs 76-78)</vt:lpstr>
      <vt:lpstr>Chapter 9 (Pgs 79-85)</vt:lpstr>
      <vt:lpstr>Chapter 10 (Pgs 86-87)</vt:lpstr>
      <vt:lpstr>Chapter 11 (Pgs 88-96)</vt:lpstr>
      <vt:lpstr>Chapter 11 (Pgs 88-96)</vt:lpstr>
      <vt:lpstr>Chapter 11 (Pgs 88-96)</vt:lpstr>
      <vt:lpstr>Chapter 12 (Pgs 97 – 103)</vt:lpstr>
      <vt:lpstr>Chapter 12 (Pgs 97 – 103)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Hitchhiker’s Guide to the Galaxy by Douglas Adams</dc:title>
  <dc:creator>Lenny Valentine</dc:creator>
  <cp:lastModifiedBy>Lenny Valentine</cp:lastModifiedBy>
  <cp:revision>35</cp:revision>
  <dcterms:created xsi:type="dcterms:W3CDTF">2022-05-02T16:47:38Z</dcterms:created>
  <dcterms:modified xsi:type="dcterms:W3CDTF">2022-05-11T18:50:20Z</dcterms:modified>
</cp:coreProperties>
</file>