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8" r:id="rId3"/>
    <p:sldId id="298" r:id="rId4"/>
    <p:sldId id="299" r:id="rId5"/>
    <p:sldId id="296" r:id="rId6"/>
    <p:sldId id="257" r:id="rId7"/>
    <p:sldId id="300" r:id="rId8"/>
    <p:sldId id="297" r:id="rId9"/>
    <p:sldId id="260" r:id="rId10"/>
    <p:sldId id="261" r:id="rId11"/>
    <p:sldId id="264" r:id="rId12"/>
    <p:sldId id="263"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D4F1F-E2D2-463A-8772-5F56D7DFC5E6}" type="datetimeFigureOut">
              <a:rPr lang="en-US" smtClean="0"/>
              <a:pPr/>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39E25-EFD6-45EF-96FE-99CFCA2498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book to be checked out to each of you in paperback form.  Please take care of these, read them at home (one chapter a night, four nights a week, until completion – chapter 7 is optional), and turn them back in on the last day of assigned reading (during Week 17, before finals). Remember that not turning the book back in during that week will result in fees owed.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no hurry, we have all the day before us!" - Bilbo</a:t>
            </a:r>
          </a:p>
          <a:p>
            <a:r>
              <a:rPr lang="en-US" dirty="0" smtClean="0"/>
              <a:t>"I have no time to blow smoke-rings this morning.  I am looking for someone to share in an adventure." - Gandalf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plain quiet folk and have no use for adventures.  Nasty disturbing uncomfortable things!  Make you late for dinner!" - Bilbo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 lot of things you do use </a:t>
            </a:r>
            <a:r>
              <a:rPr lang="en-US" i="1" dirty="0" smtClean="0"/>
              <a:t>Good morning </a:t>
            </a:r>
            <a:r>
              <a:rPr lang="en-US" dirty="0" smtClean="0"/>
              <a:t>for!" - Gandalf, pg 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am Gandalf, and Gandalf means 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Gandalf, chiasmus, a bit overdramatic.  Apparently, he's someone important.  Someone well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Notice how many of the things were marvels from his childhood, how he looks back on them fondly.</a:t>
            </a:r>
          </a:p>
          <a:p>
            <a:endParaRPr lang="en-US" dirty="0" smtClean="0"/>
          </a:p>
          <a:p>
            <a:r>
              <a:rPr lang="en-US" dirty="0" smtClean="0"/>
              <a:t>Think about Alice getting back into the garden - certain aspects of childhood remain alluring even in adulthood.</a:t>
            </a:r>
          </a:p>
          <a:p>
            <a:endParaRPr lang="en-US" dirty="0" smtClean="0"/>
          </a:p>
          <a:p>
            <a:r>
              <a:rPr lang="en-US" dirty="0" smtClean="0"/>
              <a:t>Tales.</a:t>
            </a:r>
          </a:p>
          <a:p>
            <a:endParaRPr lang="en-US" dirty="0" smtClean="0"/>
          </a:p>
          <a:p>
            <a:r>
              <a:rPr lang="en-US" dirty="0" smtClean="0"/>
              <a:t>Fireworks.</a:t>
            </a:r>
          </a:p>
          <a:p>
            <a:endParaRPr lang="en-US" dirty="0" smtClean="0"/>
          </a:p>
          <a:p>
            <a:r>
              <a:rPr lang="en-US" dirty="0" smtClean="0"/>
              <a:t>Midsummer's Eve - these types of celebrations are common in Europe.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the Gandalf who was responsible for so many quiet lads and lasses going off into the Blue for mad adventures?" - Bilbo, Pg 5-6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"Bless me, life used to be quite inter--I mean, you used to upset things badly in these parts" - Bilbo, Pg 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will give you what you asked for." - Gandalf, Pg 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practically help themselves to all the food and drink that Bilbo has in his home.  What does this scene tell you about </a:t>
            </a:r>
            <a:r>
              <a:rPr lang="en-US" dirty="0" err="1" smtClean="0"/>
              <a:t>dwarven</a:t>
            </a:r>
            <a:r>
              <a:rPr lang="en-US" dirty="0" smtClean="0"/>
              <a:t> manners / hospitality vs. hobbit hospitality?</a:t>
            </a:r>
          </a:p>
          <a:p>
            <a:pPr>
              <a:buNone/>
            </a:pPr>
            <a:endParaRPr lang="en-US" dirty="0" smtClean="0"/>
          </a:p>
          <a:p>
            <a:r>
              <a:rPr lang="en-US" dirty="0" smtClean="0"/>
              <a:t>Eventually, Gandalf shows up.  Pg 11.</a:t>
            </a:r>
          </a:p>
          <a:p>
            <a:endParaRPr lang="en-US" dirty="0" smtClean="0"/>
          </a:p>
          <a:p>
            <a:r>
              <a:rPr lang="en-US" dirty="0" smtClean="0"/>
              <a:t>A song / poem on page 12 helps characterize </a:t>
            </a:r>
            <a:r>
              <a:rPr lang="en-US" dirty="0" err="1" smtClean="0"/>
              <a:t>dwarven</a:t>
            </a:r>
            <a:r>
              <a:rPr lang="en-US" dirty="0" smtClean="0"/>
              <a:t> humor (digging at poor Bilbo, making him nervous for the sake of humor, all the while helping him do the dishes).</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that Tolkien uses poems / verse embedded in prose.  Think about how </a:t>
            </a:r>
            <a:r>
              <a:rPr lang="en-US" i="1" dirty="0" smtClean="0"/>
              <a:t>Alice </a:t>
            </a:r>
            <a:r>
              <a:rPr lang="en-US" dirty="0" smtClean="0"/>
              <a:t>did the same.  Most authors choose either prose or verse, but others blend them for various effects.</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for some music!" said </a:t>
            </a:r>
            <a:r>
              <a:rPr lang="en-US" dirty="0" err="1" smtClean="0"/>
              <a:t>Thorin</a:t>
            </a:r>
            <a:r>
              <a:rPr lang="en-US" dirty="0" smtClean="0"/>
              <a:t>.  Pg 13. (Discuss exposition, </a:t>
            </a:r>
            <a:r>
              <a:rPr lang="en-US" dirty="0" err="1" smtClean="0"/>
              <a:t>infodump</a:t>
            </a:r>
            <a:r>
              <a:rPr lang="en-US" dirty="0" smtClean="0"/>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they sang the hobbit felt the love of beautiful things made by hands and by cunning and by magic moving through him, a fierce and jealous love, the desire of the hearts of dwarves.  Then, something </a:t>
            </a:r>
            <a:r>
              <a:rPr lang="en-US" dirty="0" err="1" smtClean="0"/>
              <a:t>Tookish</a:t>
            </a:r>
            <a:r>
              <a:rPr lang="en-US" dirty="0" smtClean="0"/>
              <a:t> woke up inside him, and he wished to go see the mountains, and hear the pine-trees and the waterfalls, and explore the caves, and wear a sword instead of a walking stick." - Pg 15-16</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thought of plundering dragons" Pg 16</a:t>
            </a:r>
          </a:p>
          <a:p>
            <a:endParaRPr lang="en-US" dirty="0" smtClean="0"/>
          </a:p>
          <a:p>
            <a:r>
              <a:rPr lang="en-US" dirty="0" smtClean="0"/>
              <a:t>"He shuddered."</a:t>
            </a:r>
          </a:p>
          <a:p>
            <a:endParaRPr lang="en-US" dirty="0" smtClean="0"/>
          </a:p>
          <a:p>
            <a:r>
              <a:rPr lang="en-US" dirty="0" smtClean="0"/>
              <a:t>"The music and the singing had stopped, and they were looking at him with eyes shining in the dark."</a:t>
            </a:r>
          </a:p>
          <a:p>
            <a:r>
              <a:rPr lang="en-US" dirty="0" smtClean="0"/>
              <a:t>"'What about a little light' said Bilbo...'We like the dark,' said all the dwarves, 'Dark for dark business!  There are many hours before the dawn."</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a:t>
            </a:r>
            <a:r>
              <a:rPr lang="en-US" dirty="0" err="1" smtClean="0"/>
              <a:t>Thorin's</a:t>
            </a:r>
            <a:r>
              <a:rPr lang="en-US" dirty="0" smtClean="0"/>
              <a:t> style.  He was an important dwarf."  - What does this mean?  What does this tell us about </a:t>
            </a:r>
            <a:r>
              <a:rPr lang="en-US" dirty="0" err="1" smtClean="0"/>
              <a:t>Thorin</a:t>
            </a:r>
            <a:r>
              <a:rPr lang="en-US" dirty="0" smtClean="0"/>
              <a:t>?</a:t>
            </a:r>
          </a:p>
          <a:p>
            <a:endParaRPr lang="en-US" dirty="0" smtClean="0"/>
          </a:p>
          <a:p>
            <a:r>
              <a:rPr lang="en-US" dirty="0" smtClean="0"/>
              <a:t>What do they plan to do?  Why?</a:t>
            </a:r>
          </a:p>
          <a:p>
            <a:endParaRPr lang="en-US" dirty="0" smtClean="0"/>
          </a:p>
          <a:p>
            <a:r>
              <a:rPr lang="en-US" dirty="0" smtClean="0"/>
              <a:t>"At </a:t>
            </a:r>
            <a:r>
              <a:rPr lang="en-US" i="1" dirty="0" smtClean="0"/>
              <a:t>may never return</a:t>
            </a:r>
            <a:r>
              <a:rPr lang="en-US" dirty="0" smtClean="0"/>
              <a:t> he began to feel a shriek coming up inside"</a:t>
            </a:r>
          </a:p>
          <a:p>
            <a:endParaRPr lang="en-US" dirty="0" smtClean="0"/>
          </a:p>
          <a:p>
            <a:r>
              <a:rPr lang="en-US" dirty="0" smtClean="0"/>
              <a:t>"The poor little hobbit could be seen kneeling on the hearth-rug, shaking like a jelly that was melting."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"Excitable little fellow...Gets funny queer fits, but he is one </a:t>
            </a:r>
            <a:r>
              <a:rPr lang="en-US" dirty="0" err="1" smtClean="0"/>
              <a:t>fo</a:t>
            </a:r>
            <a:r>
              <a:rPr lang="en-US" dirty="0" smtClean="0"/>
              <a:t> the best, one of the best--as fierce as a dragon in a pinch." - Gandalf, pg 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How does he have two natures / how does he feel torn inside about this mission?</a:t>
            </a:r>
          </a:p>
          <a:p>
            <a:endParaRPr lang="en-US" dirty="0" smtClean="0"/>
          </a:p>
          <a:p>
            <a:r>
              <a:rPr lang="en-US" dirty="0" smtClean="0"/>
              <a:t>How is he different from some of our other protagonists?   Beowulf?  Gawain?  </a:t>
            </a:r>
          </a:p>
          <a:p>
            <a:endParaRPr lang="en-US" dirty="0" smtClean="0"/>
          </a:p>
          <a:p>
            <a:r>
              <a:rPr lang="en-US" dirty="0" smtClean="0"/>
              <a:t>How does this make him more relatable to a modern audience?</a:t>
            </a:r>
          </a:p>
          <a:p>
            <a:pPr>
              <a:buNone/>
            </a:pPr>
            <a:endParaRPr lang="en-US" dirty="0" smtClean="0"/>
          </a:p>
          <a:p>
            <a:r>
              <a:rPr lang="en-US" dirty="0" smtClean="0"/>
              <a:t>How convincing is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was only poetical exaggeration when applied to any hobbit." - Pg 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looks more like a grocer than a burglar!" - Pg 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relatable.  How many of you have worked at grocery stores or fast food restaurants or any other "normal" job from the "modern" world?  How many of us would be afraid to face dragons, to face the things that people like Beowulf and Gawain seemed all too happy to 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hole in the ground there lived a hobbit" - Pg 1</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"Pardon me...if I have overheard your words that you were saying.  I don't pretend to understand what you are talking about, or your references to burglars, but I think I am right in believing...that you think I am no good.  I will show you...Tell me what you want done, and I will try it, if I have to walk from here to the East of East and fight the wild Were-worms in the Last Desert." - Bilbo - Pg 18-19</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asked me for the fourteenth man for your expedition, and I chose Mr. Baggins.  Just let any one say I chose the wrong man or the wrong house, and you can stop at thirteen and have all the bad luck you like, or go back to digging coal." - Gandalf - Pg 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loved maps." - Pg 20</a:t>
            </a:r>
          </a:p>
          <a:p>
            <a:endParaRPr lang="en-US" dirty="0" smtClean="0"/>
          </a:p>
          <a:p>
            <a:r>
              <a:rPr lang="en-US" dirty="0" smtClean="0"/>
              <a:t>Note that Bilbo loves maps.  Yet what has he never done?  Ironic.</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would be no good,’ said the wizard, ‘not without a Warrior, even a Hero.  I tried to find one; but warriors are busy fighting one another in distant lands, and in this neighborhood heroes are scarce, or simply not to be found.’” - Pg 21-22</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about how can journeys be both literal and figurative.  External and internal.</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 would like to know a bit more about things.” – Bilbo</a:t>
            </a:r>
          </a:p>
          <a:p>
            <a:endParaRPr lang="en-US" dirty="0" smtClean="0"/>
          </a:p>
          <a:p>
            <a:r>
              <a:rPr lang="en-US" dirty="0" smtClean="0"/>
              <a:t>“’Bless me!...Haven’t you got the map? And didn’t you hear our song? And haven’t we been talking about this for hours?” – </a:t>
            </a:r>
            <a:r>
              <a:rPr lang="en-US" dirty="0" err="1" smtClean="0"/>
              <a:t>Thorin</a:t>
            </a:r>
            <a:endParaRPr lang="en-US" dirty="0" smtClean="0"/>
          </a:p>
          <a:p>
            <a:endParaRPr lang="en-US" dirty="0" smtClean="0"/>
          </a:p>
          <a:p>
            <a:r>
              <a:rPr lang="en-US" dirty="0" smtClean="0"/>
              <a:t>“All the same, I should like it all plan and clear.” – Bilbo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“Risks, out-of-pocket expenses, time required, </a:t>
            </a:r>
            <a:r>
              <a:rPr lang="en-US" dirty="0" err="1" smtClean="0"/>
              <a:t>renumeration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“Undoubtedly, that was what brought the dragon.”</a:t>
            </a:r>
          </a:p>
          <a:p>
            <a:r>
              <a:rPr lang="en-US" dirty="0" smtClean="0"/>
              <a:t>Notice how this is worded, as if it were common sense, something we ought to know.</a:t>
            </a:r>
          </a:p>
          <a:p>
            <a:r>
              <a:rPr lang="en-US" dirty="0" smtClean="0"/>
              <a:t>Think about how the old tales (i.e. </a:t>
            </a:r>
            <a:r>
              <a:rPr lang="en-US" i="1" dirty="0" smtClean="0"/>
              <a:t>Beowulf</a:t>
            </a:r>
            <a:r>
              <a:rPr lang="en-US" dirty="0" smtClean="0"/>
              <a:t>) have already taught us this.</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Gives new meaning to having more money than you can possibly use.  He doesn’t quite use it at all.  He just loves having it.  Greed to the ultimate degree.</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had to earn our living as best we could…often enough sinking as low as blacksmith-work or even coal mining.” – </a:t>
            </a:r>
            <a:r>
              <a:rPr lang="en-US" dirty="0" err="1" smtClean="0"/>
              <a:t>Thorin</a:t>
            </a:r>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found him a prisoner in the dungeons of a Necromancer.”</a:t>
            </a:r>
          </a:p>
          <a:p>
            <a:endParaRPr lang="en-US" dirty="0" smtClean="0"/>
          </a:p>
          <a:p>
            <a:r>
              <a:rPr lang="en-US" dirty="0" smtClean="0"/>
              <a:t>What is a necromancer?</a:t>
            </a:r>
          </a:p>
          <a:p>
            <a:endParaRPr lang="en-US" dirty="0" smtClean="0"/>
          </a:p>
          <a:p>
            <a:r>
              <a:rPr lang="en-US" dirty="0" smtClean="0"/>
              <a:t>What does “the” imply?</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was a hobbit hole, and that means comfort." - Pg 1</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I should say that you ought to go east and have a look around.  After all there is the Side-door, and dragons must sleep sometimes, I suppose.”</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story of how a Baggins had an adventure."</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only because most of them were rich, but also because they never had any adventures or did anything unexpected." - Pg 2</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a Hobbit?" - Pg 2</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Took ancestors must have taken a fairy wife.  That was, of course, absurd" - Pg 2</a:t>
            </a:r>
          </a:p>
          <a:p>
            <a:endParaRPr lang="en-US" dirty="0" smtClean="0"/>
          </a:p>
          <a:p>
            <a:r>
              <a:rPr lang="en-US" dirty="0" smtClean="0"/>
              <a:t>"Once in a while the Took-clan would go and have adventures" - Pg 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also the attention to ancestry - think back to how </a:t>
            </a:r>
            <a:r>
              <a:rPr lang="en-US" i="1" dirty="0" smtClean="0"/>
              <a:t>Beowulf</a:t>
            </a:r>
            <a:r>
              <a:rPr lang="en-US" dirty="0" smtClean="0"/>
              <a:t> paid close attention to ancestry.  Tolkien himself was a huge </a:t>
            </a:r>
            <a:r>
              <a:rPr lang="en-US" i="1" dirty="0" smtClean="0"/>
              <a:t>Beowulf</a:t>
            </a:r>
            <a:r>
              <a:rPr lang="en-US" dirty="0" smtClean="0"/>
              <a:t> scholar.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"Until Bilbo Baggins was grown up, being about fifty years old or so" - Pg 3</a:t>
            </a:r>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"Bilbo Baggins was standing at his door after breakfast smoking an enormous long wooden pipe that reached nearly down to his woolly toes (neatly brushed)--Gandalf came by." - Pg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This statement opens the initial, "basic situation."  One morning, a normal morning like any other, Gandalf intrudes upon Bilbo's life and intends to change it - to break him from the "normal."</a:t>
            </a:r>
          </a:p>
          <a:p>
            <a:pPr>
              <a:buNone/>
            </a:pPr>
            <a:endParaRPr lang="en-US" dirty="0" smtClean="0"/>
          </a:p>
          <a:p>
            <a:r>
              <a:rPr lang="en-US" dirty="0" smtClean="0"/>
              <a:t>If the magical element is entering into the normal life and setting of Bilbo's home (the Shire), what plot type are we dealing with at the moment?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C39E25-EFD6-45EF-96FE-99CFCA2498F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12/3/2019</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12/3/2019</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12/3/2019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12/3/2019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Discussion Notes for Chapter 1</a:t>
            </a:r>
            <a:endParaRPr lang="en-US" dirty="0"/>
          </a:p>
        </p:txBody>
      </p:sp>
      <p:sp>
        <p:nvSpPr>
          <p:cNvPr id="2" name="Title 1"/>
          <p:cNvSpPr>
            <a:spLocks noGrp="1"/>
          </p:cNvSpPr>
          <p:nvPr>
            <p:ph type="ctrTitle"/>
          </p:nvPr>
        </p:nvSpPr>
        <p:spPr/>
        <p:txBody>
          <a:bodyPr/>
          <a:lstStyle/>
          <a:p>
            <a:r>
              <a:rPr lang="en-US" i="1" dirty="0" smtClean="0"/>
              <a:t>The Hobbit</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a:t>
            </a:r>
            <a:endParaRPr lang="en-US" dirty="0"/>
          </a:p>
        </p:txBody>
      </p:sp>
      <p:sp>
        <p:nvSpPr>
          <p:cNvPr id="3" name="Content Placeholder 2"/>
          <p:cNvSpPr>
            <a:spLocks noGrp="1"/>
          </p:cNvSpPr>
          <p:nvPr>
            <p:ph sz="half" idx="1"/>
          </p:nvPr>
        </p:nvSpPr>
        <p:spPr/>
        <p:txBody>
          <a:bodyPr/>
          <a:lstStyle/>
          <a:p>
            <a:endParaRPr lang="en-US" dirty="0" smtClean="0"/>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What do Hobbits like?</a:t>
            </a:r>
          </a:p>
          <a:p>
            <a:endParaRPr lang="en-US" dirty="0" smtClean="0"/>
          </a:p>
          <a:p>
            <a:endParaRPr lang="en-US" dirty="0" smtClean="0"/>
          </a:p>
          <a:p>
            <a:pPr>
              <a:buNone/>
            </a:pPr>
            <a:endParaRPr lang="en-US" dirty="0" smtClean="0"/>
          </a:p>
          <a:p>
            <a:r>
              <a:rPr lang="en-US" dirty="0" smtClean="0"/>
              <a:t>  What do they value?</a:t>
            </a:r>
          </a:p>
          <a:p>
            <a:endParaRPr lang="en-US" dirty="0"/>
          </a:p>
        </p:txBody>
      </p:sp>
      <p:pic>
        <p:nvPicPr>
          <p:cNvPr id="8" name="Content Placeholder 4" descr="hobbithole.jpg"/>
          <p:cNvPicPr>
            <a:picLocks noChangeAspect="1"/>
          </p:cNvPicPr>
          <p:nvPr/>
        </p:nvPicPr>
        <p:blipFill>
          <a:blip r:embed="rId3" cstate="print"/>
          <a:stretch>
            <a:fillRect/>
          </a:stretch>
        </p:blipFill>
        <p:spPr>
          <a:xfrm>
            <a:off x="457200" y="1600200"/>
            <a:ext cx="4059238" cy="45719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a:t>
            </a:r>
            <a:endParaRPr lang="en-US" dirty="0"/>
          </a:p>
        </p:txBody>
      </p:sp>
      <p:sp>
        <p:nvSpPr>
          <p:cNvPr id="3" name="Content Placeholder 2"/>
          <p:cNvSpPr>
            <a:spLocks noGrp="1"/>
          </p:cNvSpPr>
          <p:nvPr>
            <p:ph sz="half" idx="1"/>
          </p:nvPr>
        </p:nvSpPr>
        <p:spPr/>
        <p:txBody>
          <a:bodyPr>
            <a:normAutofit/>
          </a:bodyPr>
          <a:lstStyle/>
          <a:p>
            <a:endParaRPr lang="en-US" dirty="0" smtClean="0"/>
          </a:p>
          <a:p>
            <a:r>
              <a:rPr lang="en-US" dirty="0" smtClean="0"/>
              <a:t>Why would the author tell us this?</a:t>
            </a:r>
          </a:p>
          <a:p>
            <a:pPr>
              <a:buNone/>
            </a:pPr>
            <a:endParaRPr lang="en-US" dirty="0" smtClean="0"/>
          </a:p>
          <a:p>
            <a:pPr>
              <a:buNone/>
            </a:pPr>
            <a:endParaRPr lang="en-US" dirty="0" smtClean="0"/>
          </a:p>
          <a:p>
            <a:r>
              <a:rPr lang="en-US" dirty="0" smtClean="0"/>
              <a:t>To show how Bilbo is strange - different - stands out from the rest.</a:t>
            </a:r>
          </a:p>
          <a:p>
            <a:endParaRPr lang="en-US" dirty="0"/>
          </a:p>
        </p:txBody>
      </p:sp>
      <p:pic>
        <p:nvPicPr>
          <p:cNvPr id="5" name="Content Placeholder 4" descr="adventurehobbit.jpg"/>
          <p:cNvPicPr>
            <a:picLocks noGrp="1" noChangeAspect="1"/>
          </p:cNvPicPr>
          <p:nvPr>
            <p:ph sz="half" idx="2"/>
          </p:nvPr>
        </p:nvPicPr>
        <p:blipFill>
          <a:blip r:embed="rId3" cstate="print"/>
          <a:stretch>
            <a:fillRect/>
          </a:stretch>
        </p:blipFill>
        <p:spPr>
          <a:xfrm>
            <a:off x="4648200" y="990600"/>
            <a:ext cx="4059238" cy="50291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a:t>
            </a:r>
            <a:endParaRPr lang="en-US" dirty="0"/>
          </a:p>
        </p:txBody>
      </p:sp>
      <p:sp>
        <p:nvSpPr>
          <p:cNvPr id="3" name="Content Placeholder 2"/>
          <p:cNvSpPr>
            <a:spLocks noGrp="1"/>
          </p:cNvSpPr>
          <p:nvPr>
            <p:ph sz="half" idx="1"/>
          </p:nvPr>
        </p:nvSpPr>
        <p:spPr/>
        <p:txBody>
          <a:bodyPr>
            <a:normAutofit/>
          </a:bodyPr>
          <a:lstStyle/>
          <a:p>
            <a:r>
              <a:rPr lang="en-US" dirty="0" smtClean="0"/>
              <a:t>Other Hobbits respect Bilbo </a:t>
            </a:r>
            <a:r>
              <a:rPr lang="en-US" dirty="0" err="1" smtClean="0"/>
              <a:t>Baggins's</a:t>
            </a:r>
            <a:r>
              <a:rPr lang="en-US" dirty="0" smtClean="0"/>
              <a:t> family because </a:t>
            </a:r>
          </a:p>
          <a:p>
            <a:endParaRPr lang="en-US" dirty="0" smtClean="0"/>
          </a:p>
          <a:p>
            <a:pPr>
              <a:buNone/>
            </a:pPr>
            <a:endParaRPr lang="en-US" dirty="0" smtClean="0"/>
          </a:p>
          <a:p>
            <a:r>
              <a:rPr lang="en-US" dirty="0" smtClean="0"/>
              <a:t>From this statement, what do Hobbits value in their culture?  What do they dislike?</a:t>
            </a:r>
          </a:p>
          <a:p>
            <a:endParaRPr lang="en-US" dirty="0"/>
          </a:p>
        </p:txBody>
      </p:sp>
      <p:pic>
        <p:nvPicPr>
          <p:cNvPr id="5" name="Content Placeholder 4" descr="goandlikeit.jpg"/>
          <p:cNvPicPr>
            <a:picLocks noGrp="1" noChangeAspect="1"/>
          </p:cNvPicPr>
          <p:nvPr>
            <p:ph sz="half" idx="2"/>
          </p:nvPr>
        </p:nvPicPr>
        <p:blipFill>
          <a:blip r:embed="rId3" cstate="print"/>
          <a:stretch>
            <a:fillRect/>
          </a:stretch>
        </p:blipFill>
        <p:spPr>
          <a:xfrm>
            <a:off x="4648200" y="1143000"/>
            <a:ext cx="4059238" cy="5105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a:t>
            </a:r>
            <a:endParaRPr lang="en-US" dirty="0"/>
          </a:p>
        </p:txBody>
      </p:sp>
      <p:pic>
        <p:nvPicPr>
          <p:cNvPr id="5" name="Content Placeholder 4" descr="andwhatisahobbit.jpg"/>
          <p:cNvPicPr>
            <a:picLocks noGrp="1" noChangeAspect="1"/>
          </p:cNvPicPr>
          <p:nvPr>
            <p:ph sz="half" idx="1"/>
          </p:nvPr>
        </p:nvPicPr>
        <p:blipFill>
          <a:blip r:embed="rId3" cstate="print"/>
          <a:stretch>
            <a:fillRect/>
          </a:stretch>
        </p:blipFill>
        <p:spPr>
          <a:xfrm>
            <a:off x="457200" y="1780381"/>
            <a:ext cx="4059238" cy="4059238"/>
          </a:xfrm>
        </p:spPr>
      </p:pic>
      <p:sp>
        <p:nvSpPr>
          <p:cNvPr id="4" name="Content Placeholder 3"/>
          <p:cNvSpPr>
            <a:spLocks noGrp="1"/>
          </p:cNvSpPr>
          <p:nvPr>
            <p:ph sz="half" idx="2"/>
          </p:nvPr>
        </p:nvSpPr>
        <p:spPr/>
        <p:txBody>
          <a:bodyPr>
            <a:normAutofit fontScale="55000" lnSpcReduction="20000"/>
          </a:bodyPr>
          <a:lstStyle/>
          <a:p>
            <a:r>
              <a:rPr lang="en-US" dirty="0" smtClean="0"/>
              <a:t>Traits of a Hobbit:</a:t>
            </a:r>
          </a:p>
          <a:p>
            <a:r>
              <a:rPr lang="en-US" dirty="0" smtClean="0"/>
              <a:t>	Short (half the size of an average 	human)</a:t>
            </a:r>
          </a:p>
          <a:p>
            <a:r>
              <a:rPr lang="en-US" dirty="0" smtClean="0"/>
              <a:t>	Smaller than dwarves</a:t>
            </a:r>
          </a:p>
          <a:p>
            <a:r>
              <a:rPr lang="en-US" dirty="0" smtClean="0"/>
              <a:t>	No beards</a:t>
            </a:r>
          </a:p>
          <a:p>
            <a:r>
              <a:rPr lang="en-US" dirty="0" smtClean="0"/>
              <a:t>               Handy with tools</a:t>
            </a:r>
          </a:p>
          <a:p>
            <a:r>
              <a:rPr lang="en-US" dirty="0" smtClean="0"/>
              <a:t>               Love laughter</a:t>
            </a:r>
          </a:p>
          <a:p>
            <a:r>
              <a:rPr lang="en-US" dirty="0" smtClean="0"/>
              <a:t>	Little to no magic</a:t>
            </a:r>
          </a:p>
          <a:p>
            <a:pPr marL="914400" indent="-914400"/>
            <a:r>
              <a:rPr lang="en-US" dirty="0" smtClean="0"/>
              <a:t>Extraordinary talent (magical ability?) to become unseen /unnoticed by larger creatures.  Not literally invisible, just unnoticed.</a:t>
            </a:r>
          </a:p>
          <a:p>
            <a:r>
              <a:rPr lang="en-US" dirty="0" smtClean="0"/>
              <a:t>	"Well fed" in the stomach area.</a:t>
            </a:r>
          </a:p>
          <a:p>
            <a:r>
              <a:rPr lang="en-US" dirty="0" smtClean="0"/>
              <a:t>	Dress in bright colors.</a:t>
            </a:r>
          </a:p>
          <a:p>
            <a:r>
              <a:rPr lang="en-US" dirty="0" smtClean="0"/>
              <a:t>	No shoes</a:t>
            </a:r>
          </a:p>
          <a:p>
            <a:r>
              <a:rPr lang="en-US" dirty="0" smtClean="0"/>
              <a:t>	Leathery bottoms to their feet, 	hair on top.</a:t>
            </a:r>
          </a:p>
          <a:p>
            <a:r>
              <a:rPr lang="en-US" dirty="0" smtClean="0"/>
              <a:t>               They eat about six times a day (second     	breakfasts, etc)</a:t>
            </a:r>
          </a:p>
          <a:p>
            <a:r>
              <a:rPr lang="en-US" dirty="0" smtClean="0"/>
              <a:t>               Love giving and receiving presents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a:t>
            </a:r>
            <a:endParaRPr lang="en-US" dirty="0"/>
          </a:p>
        </p:txBody>
      </p:sp>
      <p:sp>
        <p:nvSpPr>
          <p:cNvPr id="3" name="Content Placeholder 2"/>
          <p:cNvSpPr>
            <a:spLocks noGrp="1"/>
          </p:cNvSpPr>
          <p:nvPr>
            <p:ph sz="half" idx="1"/>
          </p:nvPr>
        </p:nvSpPr>
        <p:spPr/>
        <p:txBody>
          <a:bodyPr>
            <a:normAutofit fontScale="92500"/>
          </a:bodyPr>
          <a:lstStyle/>
          <a:p>
            <a:r>
              <a:rPr lang="en-US" dirty="0" smtClean="0"/>
              <a:t>Bilbo's mother, Belladonna Took, and her family, came from "across the water" - a vague wording for farther away than normal.</a:t>
            </a:r>
          </a:p>
          <a:p>
            <a:endParaRPr lang="en-US" dirty="0" smtClean="0"/>
          </a:p>
          <a:p>
            <a:endParaRPr lang="en-US" dirty="0" smtClean="0"/>
          </a:p>
          <a:p>
            <a:r>
              <a:rPr lang="en-US" dirty="0" smtClean="0"/>
              <a:t>Bilbo might be tempted into an adventure because, unlike other hobbits, his ancestors liked adventures.</a:t>
            </a:r>
          </a:p>
          <a:p>
            <a:endParaRPr lang="en-US" dirty="0" smtClean="0"/>
          </a:p>
          <a:p>
            <a:endParaRPr lang="en-US" dirty="0" smtClean="0"/>
          </a:p>
          <a:p>
            <a:endParaRPr lang="en-US" dirty="0"/>
          </a:p>
        </p:txBody>
      </p:sp>
      <p:pic>
        <p:nvPicPr>
          <p:cNvPr id="5" name="Content Placeholder 4" descr="somethingtookish.jpg"/>
          <p:cNvPicPr>
            <a:picLocks noGrp="1" noChangeAspect="1"/>
          </p:cNvPicPr>
          <p:nvPr>
            <p:ph sz="half" idx="2"/>
          </p:nvPr>
        </p:nvPicPr>
        <p:blipFill>
          <a:blip r:embed="rId3" cstate="print"/>
          <a:stretch>
            <a:fillRect/>
          </a:stretch>
        </p:blipFill>
        <p:spPr>
          <a:xfrm>
            <a:off x="4648200" y="1143000"/>
            <a:ext cx="4059238" cy="5105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a:t>
            </a:r>
            <a:endParaRPr lang="en-US" dirty="0"/>
          </a:p>
        </p:txBody>
      </p:sp>
      <p:pic>
        <p:nvPicPr>
          <p:cNvPr id="5" name="Content Placeholder 4" descr="racesofmiddleearth.jpg"/>
          <p:cNvPicPr>
            <a:picLocks noGrp="1" noChangeAspect="1"/>
          </p:cNvPicPr>
          <p:nvPr>
            <p:ph sz="half" idx="1"/>
          </p:nvPr>
        </p:nvPicPr>
        <p:blipFill>
          <a:blip r:embed="rId3" cstate="print"/>
          <a:stretch>
            <a:fillRect/>
          </a:stretch>
        </p:blipFill>
        <p:spPr>
          <a:xfrm>
            <a:off x="457200" y="1676400"/>
            <a:ext cx="4059238" cy="4495799"/>
          </a:xfrm>
        </p:spPr>
      </p:pic>
      <p:sp>
        <p:nvSpPr>
          <p:cNvPr id="4" name="Content Placeholder 3"/>
          <p:cNvSpPr>
            <a:spLocks noGrp="1"/>
          </p:cNvSpPr>
          <p:nvPr>
            <p:ph sz="half" idx="2"/>
          </p:nvPr>
        </p:nvSpPr>
        <p:spPr/>
        <p:txBody>
          <a:bodyPr>
            <a:normAutofit/>
          </a:bodyPr>
          <a:lstStyle/>
          <a:p>
            <a:pPr>
              <a:buNone/>
            </a:pPr>
            <a:endParaRPr lang="en-US" dirty="0" smtClean="0"/>
          </a:p>
          <a:p>
            <a:r>
              <a:rPr lang="en-US" dirty="0" smtClean="0"/>
              <a:t>We get the idea here that the different races have different typical </a:t>
            </a:r>
            <a:r>
              <a:rPr lang="en-US" dirty="0" err="1" smtClean="0"/>
              <a:t>lifespans</a:t>
            </a:r>
            <a:r>
              <a:rPr lang="en-US" dirty="0" smtClean="0"/>
              <a:t>.</a:t>
            </a:r>
          </a:p>
          <a:p>
            <a:endParaRPr lang="en-US" dirty="0" smtClean="0"/>
          </a:p>
          <a:p>
            <a:r>
              <a:rPr lang="en-US" dirty="0" smtClean="0"/>
              <a:t>Fifty is middle-aged for us, but it would seem younger for Hobbits.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Bottom of Page 3 - The story leaves off explaining Hobbits and Bilbo to actually start the events of the story.  Here we are also introduced to our second important character, Gandalf the Wizard.  </a:t>
            </a:r>
          </a:p>
          <a:p>
            <a:pPr>
              <a:buNone/>
            </a:pPr>
            <a:endParaRPr lang="en-US" dirty="0" smtClean="0"/>
          </a:p>
          <a:p>
            <a:r>
              <a:rPr lang="en-US" dirty="0" smtClean="0"/>
              <a:t>Let's read together starting at "By some curious chance" - Pg 3 and ending at the very top line of page 7.  Look at what these pages tell you about Bilbo's personality, Gandalf's personality, etc. </a:t>
            </a:r>
          </a:p>
          <a:p>
            <a:endParaRPr lang="en-US" dirty="0" smtClean="0"/>
          </a:p>
          <a:p>
            <a:pPr>
              <a:buNone/>
            </a:pPr>
            <a:endParaRPr lang="en-US" dirty="0" smtClean="0"/>
          </a:p>
          <a:p>
            <a:endParaRPr lang="en-US" dirty="0"/>
          </a:p>
        </p:txBody>
      </p:sp>
      <p:pic>
        <p:nvPicPr>
          <p:cNvPr id="5" name="Content Placeholder 4" descr="bilbomeetsgandalf.jpg"/>
          <p:cNvPicPr>
            <a:picLocks noGrp="1" noChangeAspect="1"/>
          </p:cNvPicPr>
          <p:nvPr>
            <p:ph sz="half" idx="2"/>
          </p:nvPr>
        </p:nvPicPr>
        <p:blipFill>
          <a:blip r:embed="rId3" cstate="print"/>
          <a:stretch>
            <a:fillRect/>
          </a:stretch>
        </p:blipFill>
        <p:spPr>
          <a:xfrm>
            <a:off x="4648200" y="685800"/>
            <a:ext cx="4059238" cy="55625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a:t>
            </a:r>
            <a:endParaRPr lang="en-US" dirty="0"/>
          </a:p>
        </p:txBody>
      </p:sp>
      <p:pic>
        <p:nvPicPr>
          <p:cNvPr id="5" name="Content Placeholder 4" descr="smokerings.jpg"/>
          <p:cNvPicPr>
            <a:picLocks noGrp="1" noChangeAspect="1"/>
          </p:cNvPicPr>
          <p:nvPr>
            <p:ph sz="half" idx="1"/>
          </p:nvPr>
        </p:nvPicPr>
        <p:blipFill>
          <a:blip r:embed="rId3" cstate="print"/>
          <a:stretch>
            <a:fillRect/>
          </a:stretch>
        </p:blipFill>
        <p:spPr>
          <a:xfrm>
            <a:off x="457200" y="1447800"/>
            <a:ext cx="4059238" cy="4800600"/>
          </a:xfrm>
        </p:spPr>
      </p:pic>
      <p:sp>
        <p:nvSpPr>
          <p:cNvPr id="4" name="Content Placeholder 3"/>
          <p:cNvSpPr>
            <a:spLocks noGrp="1"/>
          </p:cNvSpPr>
          <p:nvPr>
            <p:ph sz="half" idx="2"/>
          </p:nvPr>
        </p:nvSpPr>
        <p:spPr/>
        <p:txBody>
          <a:bodyPr>
            <a:normAutofit/>
          </a:bodyPr>
          <a:lstStyle/>
          <a:p>
            <a:r>
              <a:rPr lang="en-US" dirty="0" smtClean="0"/>
              <a:t>Notice the wordplay in Gandalf's analysis of "Good morning" - pg 4.</a:t>
            </a:r>
          </a:p>
          <a:p>
            <a:pPr>
              <a:buNone/>
            </a:pPr>
            <a:endParaRPr lang="en-US" dirty="0" smtClean="0"/>
          </a:p>
          <a:p>
            <a:r>
              <a:rPr lang="en-US" dirty="0" smtClean="0"/>
              <a:t>Characterization - priorities.  What are Bilbo's priorities this morning?  What are Gandalf's?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5</a:t>
            </a:r>
            <a:endParaRPr lang="en-US" dirty="0"/>
          </a:p>
        </p:txBody>
      </p:sp>
      <p:sp>
        <p:nvSpPr>
          <p:cNvPr id="3" name="Content Placeholder 2"/>
          <p:cNvSpPr>
            <a:spLocks noGrp="1"/>
          </p:cNvSpPr>
          <p:nvPr>
            <p:ph sz="half" idx="1"/>
          </p:nvPr>
        </p:nvSpPr>
        <p:spPr>
          <a:xfrm>
            <a:off x="228600" y="1524000"/>
            <a:ext cx="4288536" cy="5105400"/>
          </a:xfrm>
        </p:spPr>
        <p:txBody>
          <a:bodyPr>
            <a:normAutofit fontScale="92500" lnSpcReduction="20000"/>
          </a:bodyPr>
          <a:lstStyle/>
          <a:p>
            <a:pPr>
              <a:buNone/>
            </a:pPr>
            <a:endParaRPr lang="en-US" dirty="0" smtClean="0"/>
          </a:p>
          <a:p>
            <a:r>
              <a:rPr lang="en-US" dirty="0" smtClean="0"/>
              <a:t>How is Bilbo using it now, in a new way?  How is this breaking with his usual courtesy / manners?</a:t>
            </a:r>
          </a:p>
          <a:p>
            <a:pPr>
              <a:buNone/>
            </a:pPr>
            <a:r>
              <a:rPr lang="en-US" dirty="0" smtClean="0"/>
              <a:t> </a:t>
            </a:r>
          </a:p>
          <a:p>
            <a:endParaRPr lang="en-US" dirty="0" smtClean="0"/>
          </a:p>
          <a:p>
            <a:r>
              <a:rPr lang="en-US" dirty="0" smtClean="0"/>
              <a:t>"</a:t>
            </a:r>
            <a:r>
              <a:rPr lang="en-US" dirty="0" err="1" smtClean="0"/>
              <a:t>Goodmorninged</a:t>
            </a:r>
            <a:r>
              <a:rPr lang="en-US" dirty="0" smtClean="0"/>
              <a:t>" - ironic, as good morning is usually wishing someone well.</a:t>
            </a:r>
          </a:p>
          <a:p>
            <a:endParaRPr lang="en-US" dirty="0" smtClean="0"/>
          </a:p>
          <a:p>
            <a:endParaRPr lang="en-US" dirty="0" smtClean="0"/>
          </a:p>
          <a:p>
            <a:r>
              <a:rPr lang="en-US" dirty="0" smtClean="0"/>
              <a:t>Notice the change in Bilbo now that he knows who he's talking to.</a:t>
            </a:r>
          </a:p>
          <a:p>
            <a:endParaRPr lang="en-US" dirty="0" smtClean="0"/>
          </a:p>
        </p:txBody>
      </p:sp>
      <p:pic>
        <p:nvPicPr>
          <p:cNvPr id="5" name="Content Placeholder 4" descr="gandalfsfireworks.jpg"/>
          <p:cNvPicPr>
            <a:picLocks noGrp="1" noChangeAspect="1"/>
          </p:cNvPicPr>
          <p:nvPr>
            <p:ph sz="half" idx="2"/>
          </p:nvPr>
        </p:nvPicPr>
        <p:blipFill>
          <a:blip r:embed="rId3" cstate="print"/>
          <a:stretch>
            <a:fillRect/>
          </a:stretch>
        </p:blipFill>
        <p:spPr>
          <a:xfrm>
            <a:off x="4648200" y="990600"/>
            <a:ext cx="4059238"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6</a:t>
            </a:r>
            <a:endParaRPr lang="en-US" dirty="0"/>
          </a:p>
        </p:txBody>
      </p:sp>
      <p:pic>
        <p:nvPicPr>
          <p:cNvPr id="5" name="Content Placeholder 4" descr="gandalfscratchesdoor.jpg"/>
          <p:cNvPicPr>
            <a:picLocks noGrp="1" noChangeAspect="1"/>
          </p:cNvPicPr>
          <p:nvPr>
            <p:ph sz="half" idx="1"/>
          </p:nvPr>
        </p:nvPicPr>
        <p:blipFill>
          <a:blip r:embed="rId3" cstate="print"/>
          <a:stretch>
            <a:fillRect/>
          </a:stretch>
        </p:blipFill>
        <p:spPr>
          <a:xfrm>
            <a:off x="381000" y="1447800"/>
            <a:ext cx="4114800" cy="4419600"/>
          </a:xfrm>
        </p:spPr>
      </p:pic>
      <p:sp>
        <p:nvSpPr>
          <p:cNvPr id="4" name="Content Placeholder 3"/>
          <p:cNvSpPr>
            <a:spLocks noGrp="1"/>
          </p:cNvSpPr>
          <p:nvPr>
            <p:ph sz="half" idx="2"/>
          </p:nvPr>
        </p:nvSpPr>
        <p:spPr/>
        <p:txBody>
          <a:bodyPr>
            <a:normAutofit fontScale="85000" lnSpcReduction="20000"/>
          </a:bodyPr>
          <a:lstStyle/>
          <a:p>
            <a:pPr>
              <a:buNone/>
            </a:pPr>
            <a:endParaRPr lang="en-US" dirty="0" smtClean="0"/>
          </a:p>
          <a:p>
            <a:r>
              <a:rPr lang="en-US" dirty="0" smtClean="0"/>
              <a:t>What does this foreshadow for Bilbo?</a:t>
            </a:r>
          </a:p>
          <a:p>
            <a:pPr>
              <a:buNone/>
            </a:pPr>
            <a:endParaRPr lang="en-US" dirty="0" smtClean="0"/>
          </a:p>
          <a:p>
            <a:endParaRPr lang="en-US" dirty="0" smtClean="0"/>
          </a:p>
          <a:p>
            <a:r>
              <a:rPr lang="en-US" dirty="0" smtClean="0"/>
              <a:t>How is Bilbo show ambivalence (mixed feelings) about Gandalf, here?</a:t>
            </a:r>
          </a:p>
          <a:p>
            <a:endParaRPr lang="en-US" dirty="0" smtClean="0"/>
          </a:p>
          <a:p>
            <a:endParaRPr lang="en-US" dirty="0" smtClean="0"/>
          </a:p>
          <a:p>
            <a:r>
              <a:rPr lang="en-US" dirty="0" smtClean="0"/>
              <a:t>How does this mean two things?  What did he literally ask for?  What does Gandalf think he needs?</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 R. R. Tolkien - Life of the Author</a:t>
            </a:r>
            <a:br>
              <a:rPr lang="en-US" dirty="0" smtClean="0"/>
            </a:br>
            <a:endParaRPr lang="en-US" dirty="0"/>
          </a:p>
        </p:txBody>
      </p:sp>
      <p:sp>
        <p:nvSpPr>
          <p:cNvPr id="3" name="Content Placeholder 2"/>
          <p:cNvSpPr>
            <a:spLocks noGrp="1"/>
          </p:cNvSpPr>
          <p:nvPr>
            <p:ph sz="half" idx="1"/>
          </p:nvPr>
        </p:nvSpPr>
        <p:spPr>
          <a:xfrm>
            <a:off x="152400" y="1524000"/>
            <a:ext cx="4364736" cy="5029200"/>
          </a:xfrm>
        </p:spPr>
        <p:txBody>
          <a:bodyPr>
            <a:normAutofit/>
          </a:bodyPr>
          <a:lstStyle/>
          <a:p>
            <a:r>
              <a:rPr lang="en-US" dirty="0" smtClean="0"/>
              <a:t>J. R. R. Tolkien was British by ethnicity, but born in South Africa.  By religion, he was Roman Catholic.</a:t>
            </a:r>
          </a:p>
          <a:p>
            <a:endParaRPr lang="en-US" dirty="0" smtClean="0"/>
          </a:p>
          <a:p>
            <a:r>
              <a:rPr lang="en-US" dirty="0" smtClean="0"/>
              <a:t>He participated in World War I, but also lived to see the ravages of World War II.</a:t>
            </a:r>
          </a:p>
          <a:p>
            <a:endParaRPr lang="en-US" dirty="0" smtClean="0"/>
          </a:p>
          <a:p>
            <a:endParaRPr lang="en-US" dirty="0" smtClean="0"/>
          </a:p>
          <a:p>
            <a:endParaRPr lang="en-US" dirty="0"/>
          </a:p>
        </p:txBody>
      </p:sp>
      <p:pic>
        <p:nvPicPr>
          <p:cNvPr id="5" name="Content Placeholder 4" descr="JRRtolkien.jpg"/>
          <p:cNvPicPr>
            <a:picLocks noGrp="1" noChangeAspect="1"/>
          </p:cNvPicPr>
          <p:nvPr>
            <p:ph sz="half" idx="2"/>
          </p:nvPr>
        </p:nvPicPr>
        <p:blipFill>
          <a:blip r:embed="rId2" cstate="print"/>
          <a:stretch>
            <a:fillRect/>
          </a:stretch>
        </p:blipFill>
        <p:spPr>
          <a:xfrm>
            <a:off x="5063994" y="1524000"/>
            <a:ext cx="322765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7-11</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Meanwhile, dwarves show up, unannounced.  Many dwarves.  Pgs 7-11</a:t>
            </a:r>
          </a:p>
          <a:p>
            <a:endParaRPr lang="en-US" dirty="0" smtClean="0"/>
          </a:p>
          <a:p>
            <a:r>
              <a:rPr lang="en-US" dirty="0" err="1" smtClean="0"/>
              <a:t>Dwalin</a:t>
            </a:r>
            <a:r>
              <a:rPr lang="en-US" dirty="0" smtClean="0"/>
              <a:t>, </a:t>
            </a:r>
            <a:r>
              <a:rPr lang="en-US" dirty="0" err="1" smtClean="0"/>
              <a:t>Balin</a:t>
            </a:r>
            <a:r>
              <a:rPr lang="en-US" dirty="0" smtClean="0"/>
              <a:t>, </a:t>
            </a:r>
            <a:r>
              <a:rPr lang="en-US" dirty="0" err="1" smtClean="0"/>
              <a:t>Kili</a:t>
            </a:r>
            <a:r>
              <a:rPr lang="en-US" dirty="0" smtClean="0"/>
              <a:t>, </a:t>
            </a:r>
            <a:r>
              <a:rPr lang="en-US" dirty="0" err="1" smtClean="0"/>
              <a:t>Fili</a:t>
            </a:r>
            <a:r>
              <a:rPr lang="en-US" dirty="0" smtClean="0"/>
              <a:t>, </a:t>
            </a:r>
            <a:r>
              <a:rPr lang="en-US" dirty="0" err="1" smtClean="0"/>
              <a:t>Dori</a:t>
            </a:r>
            <a:r>
              <a:rPr lang="en-US" dirty="0" smtClean="0"/>
              <a:t>, </a:t>
            </a:r>
            <a:r>
              <a:rPr lang="en-US" dirty="0" err="1" smtClean="0"/>
              <a:t>Nori</a:t>
            </a:r>
            <a:r>
              <a:rPr lang="en-US" dirty="0" smtClean="0"/>
              <a:t>, </a:t>
            </a:r>
            <a:r>
              <a:rPr lang="en-US" dirty="0" err="1" smtClean="0"/>
              <a:t>Ori</a:t>
            </a:r>
            <a:r>
              <a:rPr lang="en-US" dirty="0" smtClean="0"/>
              <a:t>, </a:t>
            </a:r>
            <a:r>
              <a:rPr lang="en-US" dirty="0" err="1" smtClean="0"/>
              <a:t>Oin</a:t>
            </a:r>
            <a:r>
              <a:rPr lang="en-US" dirty="0" smtClean="0"/>
              <a:t>, </a:t>
            </a:r>
            <a:r>
              <a:rPr lang="en-US" dirty="0" err="1" smtClean="0"/>
              <a:t>Gloin</a:t>
            </a:r>
            <a:r>
              <a:rPr lang="en-US" dirty="0" smtClean="0"/>
              <a:t>, </a:t>
            </a:r>
            <a:r>
              <a:rPr lang="en-US" dirty="0" err="1" smtClean="0"/>
              <a:t>Bifur</a:t>
            </a:r>
            <a:r>
              <a:rPr lang="en-US" dirty="0" smtClean="0"/>
              <a:t>, </a:t>
            </a:r>
            <a:r>
              <a:rPr lang="en-US" dirty="0" err="1" smtClean="0"/>
              <a:t>Bofur</a:t>
            </a:r>
            <a:r>
              <a:rPr lang="en-US" dirty="0" smtClean="0"/>
              <a:t>, </a:t>
            </a:r>
            <a:r>
              <a:rPr lang="en-US" dirty="0" err="1" smtClean="0"/>
              <a:t>Bombur</a:t>
            </a:r>
            <a:r>
              <a:rPr lang="en-US" dirty="0" smtClean="0"/>
              <a:t>, and </a:t>
            </a:r>
            <a:r>
              <a:rPr lang="en-US" dirty="0" err="1" smtClean="0"/>
              <a:t>Thorin</a:t>
            </a:r>
            <a:r>
              <a:rPr lang="en-US" dirty="0" smtClean="0"/>
              <a:t> </a:t>
            </a:r>
            <a:r>
              <a:rPr lang="en-US" dirty="0" err="1" smtClean="0"/>
              <a:t>Oakenshield</a:t>
            </a:r>
            <a:r>
              <a:rPr lang="en-US" dirty="0" smtClean="0"/>
              <a:t>.</a:t>
            </a:r>
          </a:p>
          <a:p>
            <a:pPr>
              <a:buNone/>
            </a:pPr>
            <a:endParaRPr lang="en-US" dirty="0" smtClean="0"/>
          </a:p>
          <a:p>
            <a:r>
              <a:rPr lang="en-US" dirty="0" smtClean="0"/>
              <a:t>Which one do you think is the most significant?  How can you tell?</a:t>
            </a:r>
          </a:p>
          <a:p>
            <a:endParaRPr lang="en-US" dirty="0" smtClean="0"/>
          </a:p>
          <a:p>
            <a:endParaRPr lang="en-US" dirty="0"/>
          </a:p>
        </p:txBody>
      </p:sp>
      <p:pic>
        <p:nvPicPr>
          <p:cNvPr id="5" name="Content Placeholder 4" descr="uninvitedguests.jpg"/>
          <p:cNvPicPr>
            <a:picLocks noGrp="1" noChangeAspect="1"/>
          </p:cNvPicPr>
          <p:nvPr>
            <p:ph sz="half" idx="2"/>
          </p:nvPr>
        </p:nvPicPr>
        <p:blipFill>
          <a:blip r:embed="rId3" cstate="print"/>
          <a:stretch>
            <a:fillRect/>
          </a:stretch>
        </p:blipFill>
        <p:spPr>
          <a:xfrm>
            <a:off x="4648200" y="1066800"/>
            <a:ext cx="4059238" cy="5029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What Bilbo Baggins Hates</a:t>
            </a:r>
            <a:endParaRPr lang="en-US" dirty="0"/>
          </a:p>
        </p:txBody>
      </p:sp>
      <p:pic>
        <p:nvPicPr>
          <p:cNvPr id="5" name="Content Placeholder 4" descr="thatswhatbilbobagginshates.jpg"/>
          <p:cNvPicPr>
            <a:picLocks noGrp="1" noChangeAspect="1"/>
          </p:cNvPicPr>
          <p:nvPr>
            <p:ph sz="half" idx="1"/>
          </p:nvPr>
        </p:nvPicPr>
        <p:blipFill>
          <a:blip r:embed="rId3" cstate="print"/>
          <a:stretch>
            <a:fillRect/>
          </a:stretch>
        </p:blipFill>
        <p:spPr>
          <a:xfrm>
            <a:off x="457200" y="1524000"/>
            <a:ext cx="4059238" cy="4724399"/>
          </a:xfrm>
        </p:spPr>
      </p:pic>
      <p:sp>
        <p:nvSpPr>
          <p:cNvPr id="4" name="Content Placeholder 3"/>
          <p:cNvSpPr>
            <a:spLocks noGrp="1"/>
          </p:cNvSpPr>
          <p:nvPr>
            <p:ph sz="half" idx="2"/>
          </p:nvPr>
        </p:nvSpPr>
        <p:spPr/>
        <p:txBody>
          <a:bodyPr>
            <a:normAutofit fontScale="62500" lnSpcReduction="20000"/>
          </a:bodyPr>
          <a:lstStyle/>
          <a:p>
            <a:r>
              <a:rPr lang="en-US" dirty="0" smtClean="0"/>
              <a:t>Chip the glasses and crack the plates!                                                                                 Blunt the knives and bend the forks!                                                                                      That's what Bilbo Baggins hates--                                                                                          Smash the bottles and burn the corks!</a:t>
            </a:r>
          </a:p>
          <a:p>
            <a:pPr>
              <a:buNone/>
            </a:pPr>
            <a:r>
              <a:rPr lang="en-US" dirty="0" smtClean="0"/>
              <a:t> </a:t>
            </a:r>
          </a:p>
          <a:p>
            <a:r>
              <a:rPr lang="en-US" dirty="0" smtClean="0"/>
              <a:t>Cut the cloth and tread on the fat!                                                                                       Pour the milk on the pantry floor!                                                                                      Leave the bones on the bedroom mat!                                                                              Splash the wine on every door!</a:t>
            </a:r>
          </a:p>
          <a:p>
            <a:endParaRPr lang="en-US" dirty="0" smtClean="0"/>
          </a:p>
          <a:p>
            <a:r>
              <a:rPr lang="en-US" dirty="0" smtClean="0"/>
              <a:t>Dump the crocks in a boiling bowl;                                                                 Pound them up with a thumping pole;                                                                And when you've finished, if any are whole,                                                       Send them down the hall to roll!</a:t>
            </a:r>
          </a:p>
          <a:p>
            <a:endParaRPr lang="en-US" dirty="0" smtClean="0"/>
          </a:p>
          <a:p>
            <a:r>
              <a:rPr lang="en-US" dirty="0" smtClean="0"/>
              <a:t>That's what Bilbo Baggins hates!                                                                            So, carefully!  carefully with the plates!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13</a:t>
            </a:r>
            <a:endParaRPr lang="en-US" dirty="0"/>
          </a:p>
        </p:txBody>
      </p:sp>
      <p:pic>
        <p:nvPicPr>
          <p:cNvPr id="5" name="Content Placeholder 4" descr="dwarvesquest.png"/>
          <p:cNvPicPr>
            <a:picLocks noGrp="1" noChangeAspect="1"/>
          </p:cNvPicPr>
          <p:nvPr>
            <p:ph sz="half" idx="1"/>
          </p:nvPr>
        </p:nvPicPr>
        <p:blipFill>
          <a:blip r:embed="rId3" cstate="print"/>
          <a:stretch>
            <a:fillRect/>
          </a:stretch>
        </p:blipFill>
        <p:spPr>
          <a:xfrm>
            <a:off x="457200" y="1524000"/>
            <a:ext cx="4059238" cy="4495800"/>
          </a:xfrm>
        </p:spPr>
      </p:pic>
      <p:sp>
        <p:nvSpPr>
          <p:cNvPr id="4" name="Content Placeholder 3"/>
          <p:cNvSpPr>
            <a:spLocks noGrp="1"/>
          </p:cNvSpPr>
          <p:nvPr>
            <p:ph sz="half" idx="2"/>
          </p:nvPr>
        </p:nvSpPr>
        <p:spPr/>
        <p:txBody>
          <a:bodyPr>
            <a:normAutofit fontScale="92500" lnSpcReduction="20000"/>
          </a:bodyPr>
          <a:lstStyle/>
          <a:p>
            <a:endParaRPr lang="en-US" dirty="0" smtClean="0"/>
          </a:p>
          <a:p>
            <a:r>
              <a:rPr lang="en-US" dirty="0" smtClean="0"/>
              <a:t>They leave off one song and dive into another.  Dwarves are apparently very musical people.</a:t>
            </a:r>
          </a:p>
          <a:p>
            <a:endParaRPr lang="en-US" dirty="0" smtClean="0"/>
          </a:p>
          <a:p>
            <a:r>
              <a:rPr lang="en-US" dirty="0" smtClean="0"/>
              <a:t>Let's read pages 14 - 15 together.  We'll listen to various musical versions of this song, later.  It serves to lay out the basic situation of the dwarves' quest, the main plotline of the novel, itself.</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dirty="0" smtClean="0"/>
              <a:t>Far over the misty mountains cold</a:t>
            </a:r>
            <a:br>
              <a:rPr lang="en-US" dirty="0" smtClean="0"/>
            </a:br>
            <a:r>
              <a:rPr lang="en-US" dirty="0" smtClean="0"/>
              <a:t>To dungeons deep and caverns old</a:t>
            </a:r>
            <a:br>
              <a:rPr lang="en-US" dirty="0" smtClean="0"/>
            </a:br>
            <a:r>
              <a:rPr lang="en-US" dirty="0" smtClean="0"/>
              <a:t>We must away ere break of day</a:t>
            </a:r>
            <a:br>
              <a:rPr lang="en-US" dirty="0" smtClean="0"/>
            </a:br>
            <a:r>
              <a:rPr lang="en-US" dirty="0" smtClean="0"/>
              <a:t>To seek the pale enchanted gold.</a:t>
            </a:r>
            <a:br>
              <a:rPr lang="en-US" dirty="0" smtClean="0"/>
            </a:br>
            <a:endParaRPr lang="en-US" dirty="0" smtClean="0"/>
          </a:p>
          <a:p>
            <a:r>
              <a:rPr lang="en-US" dirty="0" smtClean="0"/>
              <a:t>The dwarves of yore made mighty spells,</a:t>
            </a:r>
            <a:br>
              <a:rPr lang="en-US" dirty="0" smtClean="0"/>
            </a:br>
            <a:r>
              <a:rPr lang="en-US" dirty="0" smtClean="0"/>
              <a:t>While hammers fell like ringing bells</a:t>
            </a:r>
            <a:br>
              <a:rPr lang="en-US" dirty="0" smtClean="0"/>
            </a:br>
            <a:r>
              <a:rPr lang="en-US" dirty="0" smtClean="0"/>
              <a:t>In places deep, where dark things sleep,</a:t>
            </a:r>
            <a:br>
              <a:rPr lang="en-US" dirty="0" smtClean="0"/>
            </a:br>
            <a:r>
              <a:rPr lang="en-US" dirty="0" smtClean="0"/>
              <a:t>In hollow halls beneath the fells.</a:t>
            </a:r>
            <a:br>
              <a:rPr lang="en-US" dirty="0" smtClean="0"/>
            </a:br>
            <a:endParaRPr lang="en-US" dirty="0" smtClean="0"/>
          </a:p>
          <a:p>
            <a:r>
              <a:rPr lang="en-US" dirty="0" smtClean="0"/>
              <a:t>For ancient king and </a:t>
            </a:r>
            <a:r>
              <a:rPr lang="en-US" dirty="0" err="1" smtClean="0"/>
              <a:t>elvish</a:t>
            </a:r>
            <a:r>
              <a:rPr lang="en-US" dirty="0" smtClean="0"/>
              <a:t> lord</a:t>
            </a:r>
            <a:br>
              <a:rPr lang="en-US" dirty="0" smtClean="0"/>
            </a:br>
            <a:r>
              <a:rPr lang="en-US" dirty="0" smtClean="0"/>
              <a:t>There many a gleaming golden hoard</a:t>
            </a:r>
            <a:br>
              <a:rPr lang="en-US" dirty="0" smtClean="0"/>
            </a:br>
            <a:r>
              <a:rPr lang="en-US" dirty="0" smtClean="0"/>
              <a:t>They shaped and wrought, and light they caught</a:t>
            </a:r>
            <a:br>
              <a:rPr lang="en-US" dirty="0" smtClean="0"/>
            </a:br>
            <a:r>
              <a:rPr lang="en-US" dirty="0" smtClean="0"/>
              <a:t>To hide in gems on hilt of sword.</a:t>
            </a:r>
            <a:br>
              <a:rPr lang="en-US" dirty="0" smtClean="0"/>
            </a:br>
            <a:endParaRPr lang="en-US" dirty="0" smtClean="0"/>
          </a:p>
          <a:p>
            <a:r>
              <a:rPr lang="en-US" dirty="0" smtClean="0"/>
              <a:t>On silver necklaces they strung</a:t>
            </a:r>
            <a:br>
              <a:rPr lang="en-US" dirty="0" smtClean="0"/>
            </a:br>
            <a:r>
              <a:rPr lang="en-US" dirty="0" smtClean="0"/>
              <a:t>The flowering stars, on crowns they hung</a:t>
            </a:r>
            <a:br>
              <a:rPr lang="en-US" dirty="0" smtClean="0"/>
            </a:br>
            <a:r>
              <a:rPr lang="en-US" dirty="0" smtClean="0"/>
              <a:t>The dragon-fire, in twisted wire</a:t>
            </a:r>
            <a:br>
              <a:rPr lang="en-US" dirty="0" smtClean="0"/>
            </a:br>
            <a:r>
              <a:rPr lang="en-US" dirty="0" smtClean="0"/>
              <a:t>They meshed the light of moon and sun.</a:t>
            </a:r>
            <a:br>
              <a:rPr lang="en-US" dirty="0" smtClean="0"/>
            </a:br>
            <a:endParaRPr lang="en-US" dirty="0" smtClean="0"/>
          </a:p>
          <a:p>
            <a:r>
              <a:rPr lang="en-US" dirty="0" smtClean="0"/>
              <a:t>Far over the misty mountains cold</a:t>
            </a:r>
            <a:br>
              <a:rPr lang="en-US" dirty="0" smtClean="0"/>
            </a:br>
            <a:r>
              <a:rPr lang="en-US" dirty="0" smtClean="0"/>
              <a:t>To dungeons deep and caverns old</a:t>
            </a:r>
            <a:br>
              <a:rPr lang="en-US" dirty="0" smtClean="0"/>
            </a:br>
            <a:r>
              <a:rPr lang="en-US" dirty="0" smtClean="0"/>
              <a:t>We must away, ere break of day,</a:t>
            </a:r>
            <a:br>
              <a:rPr lang="en-US" dirty="0" smtClean="0"/>
            </a:br>
            <a:r>
              <a:rPr lang="en-US" dirty="0" smtClean="0"/>
              <a:t>To claim our long-forgotten gold.</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Far Over the Misty Mountains Cold</a:t>
            </a:r>
            <a:endParaRPr lang="en-US" dirty="0"/>
          </a:p>
        </p:txBody>
      </p:sp>
      <p:pic>
        <p:nvPicPr>
          <p:cNvPr id="4" name="Picture 3" descr="arkenstone.jpg"/>
          <p:cNvPicPr>
            <a:picLocks noChangeAspect="1"/>
          </p:cNvPicPr>
          <p:nvPr/>
        </p:nvPicPr>
        <p:blipFill>
          <a:blip r:embed="rId2" cstate="print"/>
          <a:stretch>
            <a:fillRect/>
          </a:stretch>
        </p:blipFill>
        <p:spPr>
          <a:xfrm>
            <a:off x="4114800" y="1447800"/>
            <a:ext cx="4876799"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half" idx="1"/>
          </p:nvPr>
        </p:nvSpPr>
        <p:spPr/>
        <p:txBody>
          <a:bodyPr>
            <a:normAutofit fontScale="55000" lnSpcReduction="20000"/>
          </a:bodyPr>
          <a:lstStyle/>
          <a:p>
            <a:endParaRPr lang="en-US" dirty="0" smtClean="0"/>
          </a:p>
          <a:p>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Goblets they carved there for themselves</a:t>
            </a:r>
            <a:br>
              <a:rPr lang="en-US" dirty="0" smtClean="0"/>
            </a:br>
            <a:r>
              <a:rPr lang="en-US" dirty="0" smtClean="0"/>
              <a:t>And harps of gold; where no man delves</a:t>
            </a:r>
            <a:br>
              <a:rPr lang="en-US" dirty="0" smtClean="0"/>
            </a:br>
            <a:r>
              <a:rPr lang="en-US" dirty="0" smtClean="0"/>
              <a:t>There lay they long, and many a song</a:t>
            </a:r>
            <a:br>
              <a:rPr lang="en-US" dirty="0" smtClean="0"/>
            </a:br>
            <a:r>
              <a:rPr lang="en-US" dirty="0" smtClean="0"/>
              <a:t>Was sung unheard by men or elves.</a:t>
            </a:r>
            <a:br>
              <a:rPr lang="en-US" dirty="0" smtClean="0"/>
            </a:br>
            <a:endParaRPr lang="en-US" dirty="0" smtClean="0"/>
          </a:p>
          <a:p>
            <a:r>
              <a:rPr lang="en-US" dirty="0" smtClean="0"/>
              <a:t>The pines were roaring on the height,</a:t>
            </a:r>
            <a:br>
              <a:rPr lang="en-US" dirty="0" smtClean="0"/>
            </a:br>
            <a:r>
              <a:rPr lang="en-US" dirty="0" smtClean="0"/>
              <a:t>The winds were moaning in the night.</a:t>
            </a:r>
            <a:br>
              <a:rPr lang="en-US" dirty="0" smtClean="0"/>
            </a:br>
            <a:r>
              <a:rPr lang="en-US" dirty="0" smtClean="0"/>
              <a:t>The fire was red, it flaming spread;</a:t>
            </a:r>
            <a:br>
              <a:rPr lang="en-US" dirty="0" smtClean="0"/>
            </a:br>
            <a:r>
              <a:rPr lang="en-US" dirty="0" smtClean="0"/>
              <a:t>The trees like torches blazed with light.</a:t>
            </a:r>
            <a:br>
              <a:rPr lang="en-US" dirty="0" smtClean="0"/>
            </a:br>
            <a:endParaRPr lang="en-US" dirty="0" smtClean="0"/>
          </a:p>
          <a:p>
            <a:r>
              <a:rPr lang="en-US" dirty="0" smtClean="0"/>
              <a:t>The bells were ringing in the dale</a:t>
            </a:r>
            <a:br>
              <a:rPr lang="en-US" dirty="0" smtClean="0"/>
            </a:br>
            <a:r>
              <a:rPr lang="en-US" dirty="0" smtClean="0"/>
              <a:t>And men they looked up with faces pale;</a:t>
            </a:r>
            <a:br>
              <a:rPr lang="en-US" dirty="0" smtClean="0"/>
            </a:br>
            <a:r>
              <a:rPr lang="en-US" dirty="0" smtClean="0"/>
              <a:t>The dragon’s ire more fierce than fire</a:t>
            </a:r>
            <a:br>
              <a:rPr lang="en-US" dirty="0" smtClean="0"/>
            </a:br>
            <a:r>
              <a:rPr lang="en-US" dirty="0" smtClean="0"/>
              <a:t>Laid low their towers and houses frail.</a:t>
            </a:r>
            <a:br>
              <a:rPr lang="en-US" dirty="0" smtClean="0"/>
            </a:br>
            <a:endParaRPr lang="en-US" dirty="0" smtClean="0"/>
          </a:p>
          <a:p>
            <a:r>
              <a:rPr lang="en-US" dirty="0" smtClean="0"/>
              <a:t>The mountain smoked beneath the moon;</a:t>
            </a:r>
            <a:br>
              <a:rPr lang="en-US" dirty="0" smtClean="0"/>
            </a:br>
            <a:r>
              <a:rPr lang="en-US" dirty="0" smtClean="0"/>
              <a:t>The dwarves they heard the tramp of doom.</a:t>
            </a:r>
            <a:br>
              <a:rPr lang="en-US" dirty="0" smtClean="0"/>
            </a:br>
            <a:r>
              <a:rPr lang="en-US" dirty="0" smtClean="0"/>
              <a:t>They fled their hall to dying fall</a:t>
            </a:r>
            <a:br>
              <a:rPr lang="en-US" dirty="0" smtClean="0"/>
            </a:br>
            <a:r>
              <a:rPr lang="en-US" dirty="0" smtClean="0"/>
              <a:t>Beneath his feet, beneath the moon.</a:t>
            </a:r>
            <a:br>
              <a:rPr lang="en-US" dirty="0" smtClean="0"/>
            </a:br>
            <a:endParaRPr lang="en-US" dirty="0" smtClean="0"/>
          </a:p>
          <a:p>
            <a:r>
              <a:rPr lang="en-US" dirty="0" smtClean="0"/>
              <a:t>Far over the misty mountains grim</a:t>
            </a:r>
            <a:br>
              <a:rPr lang="en-US" dirty="0" smtClean="0"/>
            </a:br>
            <a:r>
              <a:rPr lang="en-US" dirty="0" smtClean="0"/>
              <a:t>To dungeons deep and caverns dim</a:t>
            </a:r>
            <a:br>
              <a:rPr lang="en-US" dirty="0" smtClean="0"/>
            </a:br>
            <a:r>
              <a:rPr lang="en-US" dirty="0" smtClean="0"/>
              <a:t>We must away, ere break of day,</a:t>
            </a:r>
            <a:br>
              <a:rPr lang="en-US" dirty="0" smtClean="0"/>
            </a:br>
            <a:r>
              <a:rPr lang="en-US" dirty="0" smtClean="0"/>
              <a:t>To win our harps and gold from him!</a:t>
            </a:r>
          </a:p>
          <a:p>
            <a:endParaRPr lang="en-US" dirty="0"/>
          </a:p>
        </p:txBody>
      </p:sp>
      <p:pic>
        <p:nvPicPr>
          <p:cNvPr id="5" name="Picture 4" descr="lonelymountain1.jpg"/>
          <p:cNvPicPr>
            <a:picLocks noChangeAspect="1"/>
          </p:cNvPicPr>
          <p:nvPr/>
        </p:nvPicPr>
        <p:blipFill>
          <a:blip r:embed="rId2" cstate="print"/>
          <a:stretch>
            <a:fillRect/>
          </a:stretch>
        </p:blipFill>
        <p:spPr>
          <a:xfrm>
            <a:off x="609600" y="1371600"/>
            <a:ext cx="4262427" cy="4267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15-16</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smtClean="0"/>
          </a:p>
          <a:p>
            <a:r>
              <a:rPr lang="en-US" dirty="0" smtClean="0"/>
              <a:t>What is this desire that the dwarves' song has stirred in Bilbo?</a:t>
            </a:r>
          </a:p>
          <a:p>
            <a:endParaRPr lang="en-US" dirty="0" smtClean="0"/>
          </a:p>
          <a:p>
            <a:r>
              <a:rPr lang="en-US" dirty="0" smtClean="0"/>
              <a:t>Have you ever felt anything like this?  </a:t>
            </a:r>
          </a:p>
          <a:p>
            <a:endParaRPr lang="en-US" dirty="0" smtClean="0"/>
          </a:p>
          <a:p>
            <a:r>
              <a:rPr lang="en-US" dirty="0" smtClean="0"/>
              <a:t>Note the imagery in this paragraph - how vivid and visual the descriptions are of the things Bilbo imagines.</a:t>
            </a:r>
          </a:p>
          <a:p>
            <a:endParaRPr lang="en-US" dirty="0"/>
          </a:p>
        </p:txBody>
      </p:sp>
      <p:pic>
        <p:nvPicPr>
          <p:cNvPr id="5" name="Content Placeholder 4" descr="bilbowitharkenstone.jpg"/>
          <p:cNvPicPr>
            <a:picLocks noGrp="1" noChangeAspect="1"/>
          </p:cNvPicPr>
          <p:nvPr>
            <p:ph sz="half" idx="2"/>
          </p:nvPr>
        </p:nvPicPr>
        <p:blipFill>
          <a:blip r:embed="rId3" cstate="print"/>
          <a:stretch>
            <a:fillRect/>
          </a:stretch>
        </p:blipFill>
        <p:spPr>
          <a:xfrm>
            <a:off x="4648200" y="990600"/>
            <a:ext cx="4059238"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16</a:t>
            </a:r>
            <a:endParaRPr lang="en-US" dirty="0"/>
          </a:p>
        </p:txBody>
      </p:sp>
      <p:pic>
        <p:nvPicPr>
          <p:cNvPr id="5" name="Content Placeholder 4" descr="smaug5.jpg"/>
          <p:cNvPicPr>
            <a:picLocks noGrp="1" noChangeAspect="1"/>
          </p:cNvPicPr>
          <p:nvPr>
            <p:ph sz="half" idx="1"/>
          </p:nvPr>
        </p:nvPicPr>
        <p:blipFill>
          <a:blip r:embed="rId3" cstate="print"/>
          <a:stretch>
            <a:fillRect/>
          </a:stretch>
        </p:blipFill>
        <p:spPr>
          <a:xfrm>
            <a:off x="457200" y="1600200"/>
            <a:ext cx="4059238" cy="4724400"/>
          </a:xfrm>
        </p:spPr>
      </p:pic>
      <p:sp>
        <p:nvSpPr>
          <p:cNvPr id="4" name="Content Placeholder 3"/>
          <p:cNvSpPr>
            <a:spLocks noGrp="1"/>
          </p:cNvSpPr>
          <p:nvPr>
            <p:ph sz="half" idx="2"/>
          </p:nvPr>
        </p:nvSpPr>
        <p:spPr/>
        <p:txBody>
          <a:bodyPr>
            <a:normAutofit fontScale="70000" lnSpcReduction="20000"/>
          </a:bodyPr>
          <a:lstStyle/>
          <a:p>
            <a:r>
              <a:rPr lang="en-US" dirty="0" smtClean="0"/>
              <a:t>Notice how immediately after Bilbo is filled with wonder, he starts to worry.  He starts to fear the dark.</a:t>
            </a:r>
          </a:p>
          <a:p>
            <a:endParaRPr lang="en-US" dirty="0" smtClean="0"/>
          </a:p>
          <a:p>
            <a:endParaRPr lang="en-US" dirty="0" smtClean="0"/>
          </a:p>
          <a:p>
            <a:r>
              <a:rPr lang="en-US" dirty="0" smtClean="0"/>
              <a:t>Why might dwarves like the dark more than hobbits?</a:t>
            </a:r>
          </a:p>
          <a:p>
            <a:endParaRPr lang="en-US" dirty="0" smtClean="0"/>
          </a:p>
          <a:p>
            <a:r>
              <a:rPr lang="en-US" dirty="0" smtClean="0"/>
              <a:t>How is "dark" used figuratively, here?</a:t>
            </a:r>
          </a:p>
          <a:p>
            <a:endParaRPr lang="en-US" dirty="0" smtClean="0"/>
          </a:p>
          <a:p>
            <a:r>
              <a:rPr lang="en-US" dirty="0" smtClean="0"/>
              <a:t>What other meaning could there be for "There are many hours before the dawn," especially when stated so near the beginning of the book?</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16-17</a:t>
            </a:r>
            <a:endParaRPr lang="en-US" dirty="0"/>
          </a:p>
        </p:txBody>
      </p:sp>
      <p:sp>
        <p:nvSpPr>
          <p:cNvPr id="3" name="Content Placeholder 2"/>
          <p:cNvSpPr>
            <a:spLocks noGrp="1"/>
          </p:cNvSpPr>
          <p:nvPr>
            <p:ph sz="half" idx="1"/>
          </p:nvPr>
        </p:nvSpPr>
        <p:spPr>
          <a:xfrm>
            <a:off x="228600" y="1524000"/>
            <a:ext cx="4288536" cy="5105400"/>
          </a:xfrm>
        </p:spPr>
        <p:txBody>
          <a:bodyPr>
            <a:normAutofit/>
          </a:bodyPr>
          <a:lstStyle/>
          <a:p>
            <a:r>
              <a:rPr lang="en-US" dirty="0" smtClean="0"/>
              <a:t>Notice that on pages 16 and 17, the same plans discussed in song are now discussed more plainly.  </a:t>
            </a:r>
          </a:p>
          <a:p>
            <a:endParaRPr lang="en-US" dirty="0" smtClean="0"/>
          </a:p>
          <a:p>
            <a:r>
              <a:rPr lang="en-US" dirty="0" smtClean="0"/>
              <a:t>What are </a:t>
            </a:r>
            <a:r>
              <a:rPr lang="en-US" dirty="0" err="1" smtClean="0"/>
              <a:t>Thorin</a:t>
            </a:r>
            <a:r>
              <a:rPr lang="en-US" dirty="0" smtClean="0"/>
              <a:t> and company's main objectives?  </a:t>
            </a:r>
          </a:p>
          <a:p>
            <a:pPr>
              <a:buNone/>
            </a:pPr>
            <a:endParaRPr lang="en-US" dirty="0" smtClean="0"/>
          </a:p>
          <a:p>
            <a:r>
              <a:rPr lang="en-US" dirty="0" smtClean="0"/>
              <a:t>What do Bilbo's reactions tell us about him?  </a:t>
            </a:r>
          </a:p>
          <a:p>
            <a:endParaRPr lang="en-US" dirty="0"/>
          </a:p>
        </p:txBody>
      </p:sp>
      <p:pic>
        <p:nvPicPr>
          <p:cNvPr id="5" name="Content Placeholder 4" descr="bilbopanics.jpg"/>
          <p:cNvPicPr>
            <a:picLocks noGrp="1" noChangeAspect="1"/>
          </p:cNvPicPr>
          <p:nvPr>
            <p:ph sz="half" idx="2"/>
          </p:nvPr>
        </p:nvPicPr>
        <p:blipFill>
          <a:blip r:embed="rId3" cstate="print"/>
          <a:stretch>
            <a:fillRect/>
          </a:stretch>
        </p:blipFill>
        <p:spPr>
          <a:xfrm>
            <a:off x="4648200" y="914400"/>
            <a:ext cx="4059238" cy="548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18</a:t>
            </a:r>
            <a:endParaRPr lang="en-US" dirty="0"/>
          </a:p>
        </p:txBody>
      </p:sp>
      <p:pic>
        <p:nvPicPr>
          <p:cNvPr id="5" name="Content Placeholder 4" descr="Bullroarer.jpg"/>
          <p:cNvPicPr>
            <a:picLocks noGrp="1" noChangeAspect="1"/>
          </p:cNvPicPr>
          <p:nvPr>
            <p:ph sz="half" idx="1"/>
          </p:nvPr>
        </p:nvPicPr>
        <p:blipFill>
          <a:blip r:embed="rId3" cstate="print"/>
          <a:stretch>
            <a:fillRect/>
          </a:stretch>
        </p:blipFill>
        <p:spPr>
          <a:xfrm>
            <a:off x="470492" y="1524000"/>
            <a:ext cx="4032653" cy="4572000"/>
          </a:xfrm>
        </p:spPr>
      </p:pic>
      <p:sp>
        <p:nvSpPr>
          <p:cNvPr id="4" name="Content Placeholder 3"/>
          <p:cNvSpPr>
            <a:spLocks noGrp="1"/>
          </p:cNvSpPr>
          <p:nvPr>
            <p:ph sz="half" idx="2"/>
          </p:nvPr>
        </p:nvSpPr>
        <p:spPr>
          <a:xfrm>
            <a:off x="4648200" y="1524000"/>
            <a:ext cx="4267200" cy="5105400"/>
          </a:xfrm>
        </p:spPr>
        <p:txBody>
          <a:bodyPr>
            <a:normAutofit fontScale="77500" lnSpcReduction="20000"/>
          </a:bodyPr>
          <a:lstStyle/>
          <a:p>
            <a:endParaRPr lang="en-US" dirty="0" smtClean="0"/>
          </a:p>
          <a:p>
            <a:r>
              <a:rPr lang="en-US" dirty="0" smtClean="0"/>
              <a:t>What does this tell us about hobbits?</a:t>
            </a:r>
          </a:p>
          <a:p>
            <a:pPr>
              <a:buNone/>
            </a:pPr>
            <a:endParaRPr lang="en-US" dirty="0" smtClean="0"/>
          </a:p>
          <a:p>
            <a:r>
              <a:rPr lang="en-US" dirty="0" smtClean="0"/>
              <a:t>How is Bullroarer Took an exception to this rule?</a:t>
            </a:r>
          </a:p>
          <a:p>
            <a:pPr>
              <a:buNone/>
            </a:pPr>
            <a:endParaRPr lang="en-US" dirty="0" smtClean="0"/>
          </a:p>
          <a:p>
            <a:r>
              <a:rPr lang="en-US" dirty="0" smtClean="0"/>
              <a:t>What's important about him being a Took, to our current situation?</a:t>
            </a:r>
          </a:p>
          <a:p>
            <a:endParaRPr lang="en-US" dirty="0" smtClean="0"/>
          </a:p>
          <a:p>
            <a:endParaRPr lang="en-US" dirty="0" smtClean="0"/>
          </a:p>
          <a:p>
            <a:r>
              <a:rPr lang="en-US" dirty="0" smtClean="0"/>
              <a:t>Did they have many grocery stores in medieval times (or medieval themed fantasy worlds)?</a:t>
            </a:r>
          </a:p>
          <a:p>
            <a:endParaRPr lang="en-US" dirty="0" smtClean="0"/>
          </a:p>
          <a:p>
            <a:r>
              <a:rPr lang="en-US" dirty="0" smtClean="0"/>
              <a:t>Why the use of modern language?</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Pages 18-19</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Bottom of 18 / Top of 19 - Notice the change in Bilbo when he hears their doubts.</a:t>
            </a:r>
          </a:p>
          <a:p>
            <a:pPr>
              <a:buNone/>
            </a:pPr>
            <a:endParaRPr lang="en-US" dirty="0" smtClean="0"/>
          </a:p>
          <a:p>
            <a:pPr>
              <a:buNone/>
            </a:pPr>
            <a:endParaRPr lang="en-US" dirty="0" smtClean="0"/>
          </a:p>
          <a:p>
            <a:r>
              <a:rPr lang="en-US" dirty="0" smtClean="0"/>
              <a:t>How many times in movies have people been called coward, yellow, chicken, etc, only to turn right around?</a:t>
            </a:r>
          </a:p>
          <a:p>
            <a:endParaRPr lang="en-US" dirty="0" smtClean="0"/>
          </a:p>
          <a:p>
            <a:endParaRPr lang="en-US" dirty="0" smtClean="0"/>
          </a:p>
          <a:p>
            <a:r>
              <a:rPr lang="en-US" dirty="0" smtClean="0"/>
              <a:t>Think about Marty </a:t>
            </a:r>
            <a:r>
              <a:rPr lang="en-US" dirty="0" err="1" smtClean="0"/>
              <a:t>McFly</a:t>
            </a:r>
            <a:r>
              <a:rPr lang="en-US" dirty="0" smtClean="0"/>
              <a:t> in </a:t>
            </a:r>
            <a:r>
              <a:rPr lang="en-US" i="1" dirty="0" smtClean="0"/>
              <a:t>Back to the Future</a:t>
            </a:r>
            <a:r>
              <a:rPr lang="en-US" dirty="0" smtClean="0"/>
              <a:t>, if you're familiar.  This was a running theme in the films.</a:t>
            </a:r>
          </a:p>
          <a:p>
            <a:endParaRPr lang="en-US" dirty="0"/>
          </a:p>
        </p:txBody>
      </p:sp>
      <p:pic>
        <p:nvPicPr>
          <p:cNvPr id="5" name="Content Placeholder 4" descr="Are_you_chicken.png"/>
          <p:cNvPicPr>
            <a:picLocks noGrp="1" noChangeAspect="1"/>
          </p:cNvPicPr>
          <p:nvPr>
            <p:ph sz="half" idx="2"/>
          </p:nvPr>
        </p:nvPicPr>
        <p:blipFill>
          <a:blip r:embed="rId3" cstate="print"/>
          <a:stretch>
            <a:fillRect/>
          </a:stretch>
        </p:blipFill>
        <p:spPr>
          <a:xfrm>
            <a:off x="4648200" y="990600"/>
            <a:ext cx="4059238" cy="5257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He studied literature (especially medieval European literature) and linguistics, became a very prominent scholar and professor in both fields, and began writing both fantasy novels and scholarly defenses of the study of fantasy.  His most prominent works are </a:t>
            </a:r>
            <a:r>
              <a:rPr lang="en-US" dirty="0" err="1" smtClean="0"/>
              <a:t>Roverandom</a:t>
            </a:r>
            <a:r>
              <a:rPr lang="en-US" dirty="0" smtClean="0"/>
              <a:t> (written for his son when he was still a small child), </a:t>
            </a:r>
            <a:r>
              <a:rPr lang="en-US" i="1" dirty="0" smtClean="0"/>
              <a:t>The Hobbit</a:t>
            </a:r>
            <a:r>
              <a:rPr lang="en-US" dirty="0" smtClean="0"/>
              <a:t>, </a:t>
            </a:r>
            <a:r>
              <a:rPr lang="en-US" i="1" dirty="0" smtClean="0"/>
              <a:t>The Lord of the Rings</a:t>
            </a:r>
            <a:r>
              <a:rPr lang="en-US" dirty="0" smtClean="0"/>
              <a:t>, </a:t>
            </a:r>
            <a:r>
              <a:rPr lang="en-US" i="1" dirty="0" smtClean="0"/>
              <a:t>The </a:t>
            </a:r>
            <a:r>
              <a:rPr lang="en-US" i="1" dirty="0" err="1" smtClean="0"/>
              <a:t>Silmarillion</a:t>
            </a:r>
            <a:r>
              <a:rPr lang="en-US" dirty="0" smtClean="0"/>
              <a:t>, and many others.</a:t>
            </a:r>
          </a:p>
          <a:p>
            <a:endParaRPr lang="en-US" dirty="0"/>
          </a:p>
        </p:txBody>
      </p:sp>
      <p:sp>
        <p:nvSpPr>
          <p:cNvPr id="5" name="Title 4"/>
          <p:cNvSpPr>
            <a:spLocks noGrp="1"/>
          </p:cNvSpPr>
          <p:nvPr>
            <p:ph type="title"/>
          </p:nvPr>
        </p:nvSpPr>
        <p:spPr/>
        <p:txBody>
          <a:bodyPr>
            <a:normAutofit fontScale="90000"/>
          </a:bodyPr>
          <a:lstStyle/>
          <a:p>
            <a:r>
              <a:rPr lang="en-US" dirty="0" smtClean="0"/>
              <a:t>J. R. R. Tolkien - Life of the Author</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19</a:t>
            </a:r>
            <a:endParaRPr lang="en-US" dirty="0"/>
          </a:p>
        </p:txBody>
      </p:sp>
      <p:pic>
        <p:nvPicPr>
          <p:cNvPr id="5" name="Content Placeholder 4" descr="Thorin_and_Company.png"/>
          <p:cNvPicPr>
            <a:picLocks noGrp="1" noChangeAspect="1"/>
          </p:cNvPicPr>
          <p:nvPr>
            <p:ph sz="half" idx="1"/>
          </p:nvPr>
        </p:nvPicPr>
        <p:blipFill>
          <a:blip r:embed="rId3" cstate="print"/>
          <a:stretch>
            <a:fillRect/>
          </a:stretch>
        </p:blipFill>
        <p:spPr>
          <a:xfrm>
            <a:off x="457200" y="1524000"/>
            <a:ext cx="4059238" cy="4419600"/>
          </a:xfrm>
        </p:spPr>
      </p:pic>
      <p:sp>
        <p:nvSpPr>
          <p:cNvPr id="4" name="Content Placeholder 3"/>
          <p:cNvSpPr>
            <a:spLocks noGrp="1"/>
          </p:cNvSpPr>
          <p:nvPr>
            <p:ph sz="half" idx="2"/>
          </p:nvPr>
        </p:nvSpPr>
        <p:spPr/>
        <p:txBody>
          <a:bodyPr>
            <a:normAutofit fontScale="77500" lnSpcReduction="20000"/>
          </a:bodyPr>
          <a:lstStyle/>
          <a:p>
            <a:endParaRPr lang="en-US" dirty="0" smtClean="0"/>
          </a:p>
          <a:p>
            <a:r>
              <a:rPr lang="en-US" dirty="0" smtClean="0"/>
              <a:t>Why did they want a fourteenth man?</a:t>
            </a:r>
          </a:p>
          <a:p>
            <a:endParaRPr lang="en-US" dirty="0" smtClean="0"/>
          </a:p>
          <a:p>
            <a:r>
              <a:rPr lang="en-US" dirty="0" smtClean="0"/>
              <a:t>What have the dwarves been doing all this time, since leaving the Lonely Mountain?</a:t>
            </a:r>
          </a:p>
          <a:p>
            <a:endParaRPr lang="en-US" dirty="0" smtClean="0"/>
          </a:p>
          <a:p>
            <a:r>
              <a:rPr lang="en-US" dirty="0" smtClean="0"/>
              <a:t>What title(s) are they using to refer to Bilbo's role in the upcoming adventure?</a:t>
            </a:r>
          </a:p>
          <a:p>
            <a:endParaRPr lang="en-US" dirty="0" smtClean="0"/>
          </a:p>
          <a:p>
            <a:r>
              <a:rPr lang="en-US" dirty="0" smtClean="0"/>
              <a:t>Who else "burgled" or stole from a dragon's treasure mound?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Page 20</a:t>
            </a:r>
            <a:endParaRPr lang="en-US"/>
          </a:p>
        </p:txBody>
      </p:sp>
      <p:sp>
        <p:nvSpPr>
          <p:cNvPr id="3" name="Content Placeholder 2"/>
          <p:cNvSpPr>
            <a:spLocks noGrp="1"/>
          </p:cNvSpPr>
          <p:nvPr>
            <p:ph sz="half" idx="1"/>
          </p:nvPr>
        </p:nvSpPr>
        <p:spPr/>
        <p:txBody>
          <a:bodyPr>
            <a:normAutofit fontScale="77500" lnSpcReduction="20000"/>
          </a:bodyPr>
          <a:lstStyle/>
          <a:p>
            <a:r>
              <a:rPr lang="en-US" dirty="0" smtClean="0"/>
              <a:t>As we reach page 20, Gandalf produces a map he's been holding onto for quite some time.  </a:t>
            </a:r>
          </a:p>
          <a:p>
            <a:endParaRPr lang="en-US" dirty="0" smtClean="0"/>
          </a:p>
          <a:p>
            <a:r>
              <a:rPr lang="en-US" dirty="0" smtClean="0"/>
              <a:t>What does the map show?</a:t>
            </a:r>
          </a:p>
          <a:p>
            <a:endParaRPr lang="en-US" dirty="0" smtClean="0"/>
          </a:p>
          <a:p>
            <a:r>
              <a:rPr lang="en-US" dirty="0" smtClean="0"/>
              <a:t>What's hidden?</a:t>
            </a:r>
          </a:p>
          <a:p>
            <a:endParaRPr lang="en-US" dirty="0" smtClean="0"/>
          </a:p>
          <a:p>
            <a:r>
              <a:rPr lang="en-US" dirty="0" smtClean="0"/>
              <a:t>Why do they believe </a:t>
            </a:r>
            <a:r>
              <a:rPr lang="en-US" dirty="0" err="1" smtClean="0"/>
              <a:t>Smaug</a:t>
            </a:r>
            <a:r>
              <a:rPr lang="en-US" dirty="0" smtClean="0"/>
              <a:t>, the dragon, has not seen it yet?</a:t>
            </a:r>
          </a:p>
          <a:p>
            <a:endParaRPr lang="en-US" dirty="0" smtClean="0"/>
          </a:p>
          <a:p>
            <a:r>
              <a:rPr lang="en-US" dirty="0" smtClean="0"/>
              <a:t>This relates to Bilbo in some ways, and to hobbits in general.  What are they known for?</a:t>
            </a:r>
          </a:p>
        </p:txBody>
      </p:sp>
      <p:pic>
        <p:nvPicPr>
          <p:cNvPr id="5" name="Content Placeholder 4" descr="artworks-000052667391-wa9kus-crop.jpg"/>
          <p:cNvPicPr>
            <a:picLocks noGrp="1" noChangeAspect="1"/>
          </p:cNvPicPr>
          <p:nvPr>
            <p:ph sz="half" idx="2"/>
          </p:nvPr>
        </p:nvPicPr>
        <p:blipFill>
          <a:blip r:embed="rId3" cstate="print"/>
          <a:stretch>
            <a:fillRect/>
          </a:stretch>
        </p:blipFill>
        <p:spPr>
          <a:xfrm>
            <a:off x="4648200" y="762000"/>
            <a:ext cx="4059238" cy="5562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21</a:t>
            </a:r>
            <a:endParaRPr lang="en-US" dirty="0"/>
          </a:p>
        </p:txBody>
      </p:sp>
      <p:pic>
        <p:nvPicPr>
          <p:cNvPr id="5" name="Content Placeholder 4" descr="Matching-Couple-Necklaces-2303.jpg"/>
          <p:cNvPicPr>
            <a:picLocks noGrp="1" noChangeAspect="1"/>
          </p:cNvPicPr>
          <p:nvPr>
            <p:ph sz="half" idx="1"/>
          </p:nvPr>
        </p:nvPicPr>
        <p:blipFill>
          <a:blip r:embed="rId2" cstate="print"/>
          <a:stretch>
            <a:fillRect/>
          </a:stretch>
        </p:blipFill>
        <p:spPr>
          <a:xfrm>
            <a:off x="795337" y="2504281"/>
            <a:ext cx="3362325" cy="3162300"/>
          </a:xfrm>
        </p:spPr>
      </p:pic>
      <p:sp>
        <p:nvSpPr>
          <p:cNvPr id="4" name="Content Placeholder 3"/>
          <p:cNvSpPr>
            <a:spLocks noGrp="1"/>
          </p:cNvSpPr>
          <p:nvPr>
            <p:ph sz="half" idx="2"/>
          </p:nvPr>
        </p:nvSpPr>
        <p:spPr/>
        <p:txBody>
          <a:bodyPr>
            <a:normAutofit/>
          </a:bodyPr>
          <a:lstStyle/>
          <a:p>
            <a:r>
              <a:rPr lang="en-US" dirty="0" smtClean="0"/>
              <a:t>Here, Gandalf gives </a:t>
            </a:r>
            <a:r>
              <a:rPr lang="en-US" dirty="0" err="1" smtClean="0"/>
              <a:t>Thorin</a:t>
            </a:r>
            <a:r>
              <a:rPr lang="en-US" dirty="0" smtClean="0"/>
              <a:t> a silver key.</a:t>
            </a:r>
          </a:p>
          <a:p>
            <a:endParaRPr lang="en-US" dirty="0" smtClean="0"/>
          </a:p>
          <a:p>
            <a:r>
              <a:rPr lang="en-US" dirty="0" smtClean="0"/>
              <a:t>Where else have we seen a shiny key, in fantasy?</a:t>
            </a:r>
          </a:p>
          <a:p>
            <a:endParaRPr lang="en-US" dirty="0" smtClean="0"/>
          </a:p>
          <a:p>
            <a:r>
              <a:rPr lang="en-US" dirty="0" smtClean="0"/>
              <a:t>This is a motif in fantasy works - special keys, hidden doors, etc.</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21-22</a:t>
            </a:r>
            <a:endParaRPr lang="en-US" dirty="0"/>
          </a:p>
        </p:txBody>
      </p:sp>
      <p:sp>
        <p:nvSpPr>
          <p:cNvPr id="3" name="Content Placeholder 2"/>
          <p:cNvSpPr>
            <a:spLocks noGrp="1"/>
          </p:cNvSpPr>
          <p:nvPr>
            <p:ph sz="half" idx="1"/>
          </p:nvPr>
        </p:nvSpPr>
        <p:spPr/>
        <p:txBody>
          <a:bodyPr>
            <a:normAutofit/>
          </a:bodyPr>
          <a:lstStyle/>
          <a:p>
            <a:r>
              <a:rPr lang="en-US" dirty="0" smtClean="0"/>
              <a:t>Who would we usually expect to take on a quest like this?</a:t>
            </a:r>
          </a:p>
          <a:p>
            <a:endParaRPr lang="en-US" dirty="0" smtClean="0"/>
          </a:p>
          <a:p>
            <a:r>
              <a:rPr lang="en-US" dirty="0" smtClean="0"/>
              <a:t>How many of </a:t>
            </a:r>
            <a:r>
              <a:rPr lang="en-US" i="1" dirty="0" smtClean="0"/>
              <a:t>your</a:t>
            </a:r>
            <a:r>
              <a:rPr lang="en-US" dirty="0" smtClean="0"/>
              <a:t> neighbors or friends could you imagine going off to slay dragons?  Normal people?</a:t>
            </a:r>
          </a:p>
          <a:p>
            <a:endParaRPr lang="en-US" dirty="0"/>
          </a:p>
        </p:txBody>
      </p:sp>
      <p:pic>
        <p:nvPicPr>
          <p:cNvPr id="5" name="Content Placeholder 4" descr="beowulf_sketch___painting_wip_by_brittmartin-d72s6iq.jpg"/>
          <p:cNvPicPr>
            <a:picLocks noGrp="1" noChangeAspect="1"/>
          </p:cNvPicPr>
          <p:nvPr>
            <p:ph sz="half" idx="2"/>
          </p:nvPr>
        </p:nvPicPr>
        <p:blipFill>
          <a:blip r:embed="rId3" cstate="print"/>
          <a:stretch>
            <a:fillRect/>
          </a:stretch>
        </p:blipFill>
        <p:spPr>
          <a:xfrm>
            <a:off x="4932138" y="1773238"/>
            <a:ext cx="3470724" cy="46243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22</a:t>
            </a:r>
            <a:endParaRPr lang="en-US" dirty="0"/>
          </a:p>
        </p:txBody>
      </p:sp>
      <p:pic>
        <p:nvPicPr>
          <p:cNvPr id="5" name="Content Placeholder 4" descr="F27c_thorins_map_from_the_hobbit.jpg"/>
          <p:cNvPicPr>
            <a:picLocks noGrp="1" noChangeAspect="1"/>
          </p:cNvPicPr>
          <p:nvPr>
            <p:ph sz="half" idx="1"/>
          </p:nvPr>
        </p:nvPicPr>
        <p:blipFill>
          <a:blip r:embed="rId3" cstate="print"/>
          <a:stretch>
            <a:fillRect/>
          </a:stretch>
        </p:blipFill>
        <p:spPr>
          <a:xfrm>
            <a:off x="457200" y="2496915"/>
            <a:ext cx="4038600" cy="3177032"/>
          </a:xfrm>
        </p:spPr>
      </p:pic>
      <p:sp>
        <p:nvSpPr>
          <p:cNvPr id="4" name="Content Placeholder 3"/>
          <p:cNvSpPr>
            <a:spLocks noGrp="1"/>
          </p:cNvSpPr>
          <p:nvPr>
            <p:ph sz="half" idx="2"/>
          </p:nvPr>
        </p:nvSpPr>
        <p:spPr/>
        <p:txBody>
          <a:bodyPr/>
          <a:lstStyle/>
          <a:p>
            <a:r>
              <a:rPr lang="en-US" dirty="0" smtClean="0"/>
              <a:t>Herein, Gandalf shows Bilbo and the dwarves a map.</a:t>
            </a:r>
          </a:p>
          <a:p>
            <a:endParaRPr lang="en-US" dirty="0" smtClean="0"/>
          </a:p>
          <a:p>
            <a:r>
              <a:rPr lang="en-US" dirty="0" smtClean="0"/>
              <a:t>What do maps imply in a 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22</a:t>
            </a:r>
            <a:endParaRPr lang="en-US" dirty="0"/>
          </a:p>
        </p:txBody>
      </p:sp>
      <p:pic>
        <p:nvPicPr>
          <p:cNvPr id="5" name="Content Placeholder 4" descr="tumblr_nk95dwuDKG1szey5xo1_500.jpg"/>
          <p:cNvPicPr>
            <a:picLocks noGrp="1" noChangeAspect="1"/>
          </p:cNvPicPr>
          <p:nvPr>
            <p:ph sz="half" idx="1"/>
          </p:nvPr>
        </p:nvPicPr>
        <p:blipFill>
          <a:blip r:embed="rId3" cstate="print"/>
          <a:stretch>
            <a:fillRect/>
          </a:stretch>
        </p:blipFill>
        <p:spPr>
          <a:xfrm>
            <a:off x="457200" y="1676400"/>
            <a:ext cx="4038600" cy="4724400"/>
          </a:xfrm>
        </p:spPr>
      </p:pic>
      <p:sp>
        <p:nvSpPr>
          <p:cNvPr id="4" name="Content Placeholder 3"/>
          <p:cNvSpPr>
            <a:spLocks noGrp="1"/>
          </p:cNvSpPr>
          <p:nvPr>
            <p:ph sz="half" idx="2"/>
          </p:nvPr>
        </p:nvSpPr>
        <p:spPr/>
        <p:txBody>
          <a:bodyPr>
            <a:normAutofit/>
          </a:bodyPr>
          <a:lstStyle/>
          <a:p>
            <a:r>
              <a:rPr lang="en-US" dirty="0" smtClean="0"/>
              <a:t>Bilbo wants it down to earth and down to business.</a:t>
            </a:r>
          </a:p>
          <a:p>
            <a:endParaRPr lang="en-US" dirty="0" smtClean="0"/>
          </a:p>
          <a:p>
            <a:endParaRPr lang="en-US" dirty="0" smtClean="0"/>
          </a:p>
          <a:p>
            <a:r>
              <a:rPr lang="en-US" dirty="0" smtClean="0"/>
              <a:t>A very business-like approach to heroic and fantastical deeds.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Pgs 22-25 – The </a:t>
            </a:r>
            <a:r>
              <a:rPr lang="en-US" dirty="0" err="1" smtClean="0"/>
              <a:t>InfoDump</a:t>
            </a:r>
            <a:endParaRPr lang="en-US" dirty="0"/>
          </a:p>
        </p:txBody>
      </p:sp>
      <p:pic>
        <p:nvPicPr>
          <p:cNvPr id="5" name="Content Placeholder 4" descr="1387183002000-HTDOS-SMAUG-0071.jpg"/>
          <p:cNvPicPr>
            <a:picLocks noGrp="1" noChangeAspect="1"/>
          </p:cNvPicPr>
          <p:nvPr>
            <p:ph sz="half" idx="1"/>
          </p:nvPr>
        </p:nvPicPr>
        <p:blipFill>
          <a:blip r:embed="rId3" cstate="print"/>
          <a:stretch>
            <a:fillRect/>
          </a:stretch>
        </p:blipFill>
        <p:spPr>
          <a:xfrm>
            <a:off x="457200" y="1905000"/>
            <a:ext cx="4038600" cy="4495800"/>
          </a:xfrm>
        </p:spPr>
      </p:pic>
      <p:sp>
        <p:nvSpPr>
          <p:cNvPr id="4" name="Content Placeholder 3"/>
          <p:cNvSpPr>
            <a:spLocks noGrp="1"/>
          </p:cNvSpPr>
          <p:nvPr>
            <p:ph sz="half" idx="2"/>
          </p:nvPr>
        </p:nvSpPr>
        <p:spPr/>
        <p:txBody>
          <a:bodyPr>
            <a:normAutofit fontScale="85000" lnSpcReduction="20000"/>
          </a:bodyPr>
          <a:lstStyle/>
          <a:p>
            <a:r>
              <a:rPr lang="en-US" dirty="0" smtClean="0"/>
              <a:t>Herein, </a:t>
            </a:r>
            <a:r>
              <a:rPr lang="en-US" dirty="0" err="1" smtClean="0"/>
              <a:t>Thorin</a:t>
            </a:r>
            <a:r>
              <a:rPr lang="en-US" dirty="0" smtClean="0"/>
              <a:t> plops the entire tale, in one lengthy block of prose, into the book.</a:t>
            </a:r>
          </a:p>
          <a:p>
            <a:endParaRPr lang="en-US" dirty="0" smtClean="0"/>
          </a:p>
          <a:p>
            <a:r>
              <a:rPr lang="en-US" dirty="0" smtClean="0"/>
              <a:t>What did the dwarves do when they lived “under the mountain?”</a:t>
            </a:r>
          </a:p>
          <a:p>
            <a:endParaRPr lang="en-US" dirty="0" smtClean="0"/>
          </a:p>
          <a:p>
            <a:r>
              <a:rPr lang="en-US" dirty="0" smtClean="0"/>
              <a:t>How successful were they?</a:t>
            </a:r>
          </a:p>
          <a:p>
            <a:endParaRPr lang="en-US" dirty="0" smtClean="0"/>
          </a:p>
          <a:p>
            <a:r>
              <a:rPr lang="en-US" dirty="0" smtClean="0"/>
              <a:t>What was their relationship with elves and humans?</a:t>
            </a:r>
          </a:p>
          <a:p>
            <a:endParaRPr lang="en-US" dirty="0" smtClean="0"/>
          </a:p>
          <a:p>
            <a:r>
              <a:rPr lang="en-US" dirty="0" smtClean="0"/>
              <a:t>What changed all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Smaug</a:t>
            </a:r>
            <a:r>
              <a:rPr lang="en-US" dirty="0" smtClean="0"/>
              <a:t>, Greatest and Most Terrible of Calamities</a:t>
            </a:r>
            <a:endParaRPr lang="en-US" dirty="0"/>
          </a:p>
        </p:txBody>
      </p:sp>
      <p:sp>
        <p:nvSpPr>
          <p:cNvPr id="3" name="Content Placeholder 2"/>
          <p:cNvSpPr>
            <a:spLocks noGrp="1"/>
          </p:cNvSpPr>
          <p:nvPr>
            <p:ph sz="half" idx="1"/>
          </p:nvPr>
        </p:nvSpPr>
        <p:spPr/>
        <p:txBody>
          <a:bodyPr>
            <a:normAutofit/>
          </a:bodyPr>
          <a:lstStyle/>
          <a:p>
            <a:r>
              <a:rPr lang="en-US" dirty="0" smtClean="0"/>
              <a:t>What does </a:t>
            </a:r>
            <a:r>
              <a:rPr lang="en-US" dirty="0" err="1" smtClean="0"/>
              <a:t>Smaug</a:t>
            </a:r>
            <a:r>
              <a:rPr lang="en-US" dirty="0" smtClean="0"/>
              <a:t> the dragon “do” with all that gold?</a:t>
            </a:r>
          </a:p>
          <a:p>
            <a:endParaRPr lang="en-US" dirty="0" smtClean="0"/>
          </a:p>
        </p:txBody>
      </p:sp>
      <p:pic>
        <p:nvPicPr>
          <p:cNvPr id="5" name="Content Placeholder 4" descr="SMAUG.jpg"/>
          <p:cNvPicPr>
            <a:picLocks noGrp="1" noChangeAspect="1"/>
          </p:cNvPicPr>
          <p:nvPr>
            <p:ph sz="half" idx="2"/>
          </p:nvPr>
        </p:nvPicPr>
        <p:blipFill>
          <a:blip r:embed="rId3" cstate="print"/>
          <a:stretch>
            <a:fillRect/>
          </a:stretch>
        </p:blipFill>
        <p:spPr>
          <a:xfrm>
            <a:off x="4648200" y="1600200"/>
            <a:ext cx="4038600" cy="50291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25</a:t>
            </a:r>
            <a:endParaRPr lang="en-US" dirty="0"/>
          </a:p>
        </p:txBody>
      </p:sp>
      <p:pic>
        <p:nvPicPr>
          <p:cNvPr id="5" name="Content Placeholder 4" descr="250px-David_T._Wenzel_-_Thrór.jpg"/>
          <p:cNvPicPr>
            <a:picLocks noGrp="1" noChangeAspect="1"/>
          </p:cNvPicPr>
          <p:nvPr>
            <p:ph sz="half" idx="1"/>
          </p:nvPr>
        </p:nvPicPr>
        <p:blipFill>
          <a:blip r:embed="rId3" cstate="print"/>
          <a:stretch>
            <a:fillRect/>
          </a:stretch>
        </p:blipFill>
        <p:spPr>
          <a:xfrm>
            <a:off x="381000" y="1676400"/>
            <a:ext cx="3962400" cy="4648199"/>
          </a:xfrm>
        </p:spPr>
      </p:pic>
      <p:sp>
        <p:nvSpPr>
          <p:cNvPr id="4" name="Content Placeholder 3"/>
          <p:cNvSpPr>
            <a:spLocks noGrp="1"/>
          </p:cNvSpPr>
          <p:nvPr>
            <p:ph sz="half" idx="2"/>
          </p:nvPr>
        </p:nvSpPr>
        <p:spPr/>
        <p:txBody>
          <a:bodyPr>
            <a:normAutofit/>
          </a:bodyPr>
          <a:lstStyle/>
          <a:p>
            <a:r>
              <a:rPr lang="en-US" dirty="0" smtClean="0"/>
              <a:t>Who is </a:t>
            </a:r>
            <a:r>
              <a:rPr lang="en-US" dirty="0" err="1" smtClean="0"/>
              <a:t>Thorin</a:t>
            </a:r>
            <a:r>
              <a:rPr lang="en-US" dirty="0" smtClean="0"/>
              <a:t> to the late King Under the Mountain?</a:t>
            </a:r>
          </a:p>
          <a:p>
            <a:r>
              <a:rPr lang="en-US" dirty="0" smtClean="0"/>
              <a:t>.</a:t>
            </a:r>
          </a:p>
          <a:p>
            <a:r>
              <a:rPr lang="en-US" dirty="0" smtClean="0"/>
              <a:t>What does </a:t>
            </a:r>
            <a:r>
              <a:rPr lang="en-US" dirty="0" err="1" smtClean="0"/>
              <a:t>Thorin</a:t>
            </a:r>
            <a:r>
              <a:rPr lang="en-US" dirty="0" smtClean="0"/>
              <a:t> think of hard work, </a:t>
            </a:r>
            <a:r>
              <a:rPr lang="en-US" dirty="0" err="1" smtClean="0"/>
              <a:t>tradework</a:t>
            </a:r>
            <a:r>
              <a:rPr lang="en-US" dirty="0" smtClean="0"/>
              <a:t>?</a:t>
            </a:r>
          </a:p>
          <a:p>
            <a:endParaRPr lang="en-US" dirty="0" smtClean="0"/>
          </a:p>
          <a:p>
            <a:r>
              <a:rPr lang="en-US" dirty="0" smtClean="0"/>
              <a:t>What does he believe he </a:t>
            </a:r>
            <a:r>
              <a:rPr lang="en-US" i="1" dirty="0" smtClean="0"/>
              <a:t>should</a:t>
            </a:r>
            <a:r>
              <a:rPr lang="en-US" dirty="0" smtClean="0"/>
              <a:t> be doing?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25-26</a:t>
            </a:r>
            <a:endParaRPr lang="en-US" dirty="0"/>
          </a:p>
        </p:txBody>
      </p:sp>
      <p:sp>
        <p:nvSpPr>
          <p:cNvPr id="3" name="Content Placeholder 2"/>
          <p:cNvSpPr>
            <a:spLocks noGrp="1"/>
          </p:cNvSpPr>
          <p:nvPr>
            <p:ph sz="half" idx="1"/>
          </p:nvPr>
        </p:nvSpPr>
        <p:spPr/>
        <p:txBody>
          <a:bodyPr>
            <a:normAutofit/>
          </a:bodyPr>
          <a:lstStyle/>
          <a:p>
            <a:r>
              <a:rPr lang="en-US" dirty="0" smtClean="0"/>
              <a:t>What happened to </a:t>
            </a:r>
            <a:r>
              <a:rPr lang="en-US" dirty="0" err="1" smtClean="0"/>
              <a:t>Thror</a:t>
            </a:r>
            <a:r>
              <a:rPr lang="en-US" dirty="0" smtClean="0"/>
              <a:t>, King Under the Mountain?</a:t>
            </a:r>
          </a:p>
          <a:p>
            <a:endParaRPr lang="en-US" dirty="0" smtClean="0"/>
          </a:p>
          <a:p>
            <a:endParaRPr lang="en-US" dirty="0" smtClean="0"/>
          </a:p>
          <a:p>
            <a:endParaRPr lang="en-US" dirty="0" smtClean="0"/>
          </a:p>
          <a:p>
            <a:r>
              <a:rPr lang="en-US" dirty="0" smtClean="0"/>
              <a:t>What happened to </a:t>
            </a:r>
            <a:r>
              <a:rPr lang="en-US" dirty="0" err="1" smtClean="0"/>
              <a:t>Thorin’s</a:t>
            </a:r>
            <a:r>
              <a:rPr lang="en-US" dirty="0" smtClean="0"/>
              <a:t> father, </a:t>
            </a:r>
            <a:r>
              <a:rPr lang="en-US" dirty="0" err="1" smtClean="0"/>
              <a:t>Thrain</a:t>
            </a:r>
            <a:r>
              <a:rPr lang="en-US" dirty="0" smtClean="0"/>
              <a:t>?</a:t>
            </a:r>
          </a:p>
          <a:p>
            <a:endParaRPr lang="en-US" dirty="0" smtClean="0"/>
          </a:p>
        </p:txBody>
      </p:sp>
      <p:pic>
        <p:nvPicPr>
          <p:cNvPr id="5" name="Content Placeholder 4" descr="Thrain1.jpg"/>
          <p:cNvPicPr>
            <a:picLocks noGrp="1" noChangeAspect="1"/>
          </p:cNvPicPr>
          <p:nvPr>
            <p:ph sz="half" idx="2"/>
          </p:nvPr>
        </p:nvPicPr>
        <p:blipFill>
          <a:blip r:embed="rId3" cstate="print"/>
          <a:stretch>
            <a:fillRect/>
          </a:stretch>
        </p:blipFill>
        <p:spPr>
          <a:xfrm>
            <a:off x="4648200" y="1905000"/>
            <a:ext cx="4038600" cy="4343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latter three take place in one massive and highly detailed fictional world, the most famous part of which is called Middle Earth.  Many of the peoples, places, names, stories, traditions, etc, used in Tolkien's mythos are pulled from or inspired by European literature and mythology and blended with his original creations.</a:t>
            </a:r>
          </a:p>
          <a:p>
            <a:endParaRPr lang="en-US" dirty="0"/>
          </a:p>
        </p:txBody>
      </p:sp>
      <p:sp>
        <p:nvSpPr>
          <p:cNvPr id="3" name="Title 2"/>
          <p:cNvSpPr>
            <a:spLocks noGrp="1"/>
          </p:cNvSpPr>
          <p:nvPr>
            <p:ph type="title"/>
          </p:nvPr>
        </p:nvSpPr>
        <p:spPr/>
        <p:txBody>
          <a:bodyPr>
            <a:normAutofit fontScale="90000"/>
          </a:bodyPr>
          <a:lstStyle/>
          <a:p>
            <a:r>
              <a:rPr lang="en-US" dirty="0" smtClean="0"/>
              <a:t>J. R. R. Tolkien - Life of the Author</a:t>
            </a:r>
            <a:br>
              <a:rPr lang="en-US" dirty="0" smtClean="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 26-27</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Bilbo interrupts their discussions of goblins and necromancers and other such things.</a:t>
            </a:r>
          </a:p>
          <a:p>
            <a:endParaRPr lang="en-US" dirty="0" smtClean="0"/>
          </a:p>
          <a:p>
            <a:r>
              <a:rPr lang="en-US" dirty="0" smtClean="0"/>
              <a:t>Notice that Bilbo is now pressing the matter forward, where before he was shrieking. </a:t>
            </a:r>
          </a:p>
          <a:p>
            <a:endParaRPr lang="en-US" dirty="0" smtClean="0"/>
          </a:p>
          <a:p>
            <a:r>
              <a:rPr lang="en-US" dirty="0" smtClean="0"/>
              <a:t>Also, notice how </a:t>
            </a:r>
            <a:r>
              <a:rPr lang="en-US" dirty="0" err="1" smtClean="0"/>
              <a:t>Thorin</a:t>
            </a:r>
            <a:r>
              <a:rPr lang="en-US" dirty="0" smtClean="0"/>
              <a:t> treats Bilbo.</a:t>
            </a:r>
          </a:p>
          <a:p>
            <a:pPr>
              <a:buNone/>
            </a:pPr>
            <a:r>
              <a:rPr lang="en-US" dirty="0" smtClean="0"/>
              <a:t> </a:t>
            </a:r>
          </a:p>
        </p:txBody>
      </p:sp>
      <p:pic>
        <p:nvPicPr>
          <p:cNvPr id="7" name="Content Placeholder 4" descr="3image1.jpg"/>
          <p:cNvPicPr>
            <a:picLocks noGrp="1" noChangeAspect="1"/>
          </p:cNvPicPr>
          <p:nvPr>
            <p:ph sz="half" idx="1"/>
          </p:nvPr>
        </p:nvPicPr>
        <p:blipFill>
          <a:blip r:embed="rId3" cstate="print"/>
          <a:stretch>
            <a:fillRect/>
          </a:stretch>
        </p:blipFill>
        <p:spPr>
          <a:xfrm>
            <a:off x="457200" y="1600200"/>
            <a:ext cx="4059238"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Focus 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There’s a lot going on in </a:t>
            </a:r>
            <a:r>
              <a:rPr lang="en-US" i="1" dirty="0" smtClean="0"/>
              <a:t>The Hobbit</a:t>
            </a:r>
            <a:r>
              <a:rPr lang="en-US" dirty="0" smtClean="0"/>
              <a:t>, and there are many different things to focus on / discuss.</a:t>
            </a:r>
          </a:p>
          <a:p>
            <a:r>
              <a:rPr lang="en-US" dirty="0" smtClean="0"/>
              <a:t>However, let’s focus on a few main things as we go along:</a:t>
            </a:r>
          </a:p>
          <a:p>
            <a:pPr lvl="1"/>
            <a:r>
              <a:rPr lang="en-US" dirty="0" smtClean="0"/>
              <a:t>Surface Level – What’s the basic situation?  Who are the important characters?  What are their traits?</a:t>
            </a:r>
          </a:p>
          <a:p>
            <a:pPr lvl="1"/>
            <a:endParaRPr lang="en-US" dirty="0" smtClean="0"/>
          </a:p>
          <a:p>
            <a:pPr lvl="1"/>
            <a:r>
              <a:rPr lang="en-US" dirty="0" smtClean="0"/>
              <a:t>Language – What does the author’s word choice say about a character or situation?  How might we find beauty in the songs, poetry, and word choice?</a:t>
            </a:r>
          </a:p>
          <a:p>
            <a:pPr lvl="1"/>
            <a:endParaRPr lang="en-US" dirty="0" smtClean="0"/>
          </a:p>
          <a:p>
            <a:pPr lvl="1"/>
            <a:r>
              <a:rPr lang="en-US" dirty="0" smtClean="0"/>
              <a:t>Fantasy Genre – How does a work of fantasy use “the journey,” fantasy races, etc, to talk about aspects of real life?</a:t>
            </a:r>
          </a:p>
          <a:p>
            <a:pPr lvl="1"/>
            <a:endParaRPr lang="en-US" dirty="0" smtClean="0"/>
          </a:p>
          <a:p>
            <a:pPr lvl="1"/>
            <a:r>
              <a:rPr lang="en-US" dirty="0" err="1" smtClean="0"/>
              <a:t>Intertextuality</a:t>
            </a:r>
            <a:r>
              <a:rPr lang="en-US" dirty="0" smtClean="0"/>
              <a:t> – How does </a:t>
            </a:r>
            <a:r>
              <a:rPr lang="en-US" i="1" dirty="0" smtClean="0"/>
              <a:t>The Hobbit</a:t>
            </a:r>
            <a:r>
              <a:rPr lang="en-US" dirty="0" smtClean="0"/>
              <a:t> pull ideas from older works, such as </a:t>
            </a:r>
            <a:r>
              <a:rPr lang="en-US" i="1" dirty="0" smtClean="0"/>
              <a:t>Beowulf</a:t>
            </a:r>
            <a:r>
              <a:rPr lang="en-US" dirty="0"/>
              <a:t> </a:t>
            </a:r>
            <a:r>
              <a:rPr lang="en-US" dirty="0" smtClean="0"/>
              <a:t>and mythology, and puts a new spin on them?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fontScale="85000" lnSpcReduction="20000"/>
          </a:bodyPr>
          <a:lstStyle/>
          <a:p>
            <a:r>
              <a:rPr lang="en-US" dirty="0" smtClean="0"/>
              <a:t>Fantasy – literature that is unrealistic and often magical in nature, dealing with fictional places, creatures, etc.</a:t>
            </a:r>
          </a:p>
          <a:p>
            <a:endParaRPr lang="en-US" dirty="0" smtClean="0"/>
          </a:p>
          <a:p>
            <a:r>
              <a:rPr lang="en-US" dirty="0" smtClean="0"/>
              <a:t>Mythos – The fictional universe in which a work of fantasy takes place, including all races and creatures, rules, histories, maps, etc)</a:t>
            </a:r>
          </a:p>
          <a:p>
            <a:endParaRPr lang="en-US" dirty="0" smtClean="0"/>
          </a:p>
          <a:p>
            <a:r>
              <a:rPr lang="en-US" dirty="0" smtClean="0"/>
              <a:t>Characterization – The methods a writer uses to develop a character.  Characters can be developed directly (the author telling us how the character is,” through dialogue,  or through actions.</a:t>
            </a:r>
          </a:p>
          <a:p>
            <a:endParaRPr lang="en-US" dirty="0" smtClean="0"/>
          </a:p>
          <a:p>
            <a:r>
              <a:rPr lang="en-US" dirty="0" smtClean="0"/>
              <a:t>Exposition – A portion of writing that explains the basic situation of the story, the problem, introduces the main characters, etc. </a:t>
            </a:r>
          </a:p>
          <a:p>
            <a:endParaRPr lang="en-US" dirty="0" smtClean="0"/>
          </a:p>
          <a:p>
            <a:r>
              <a:rPr lang="en-US" dirty="0" err="1" smtClean="0"/>
              <a:t>Infodump</a:t>
            </a:r>
            <a:r>
              <a:rPr lang="en-US" dirty="0" smtClean="0"/>
              <a:t> – A common term for when a work of </a:t>
            </a:r>
            <a:r>
              <a:rPr lang="en-US" dirty="0" err="1" smtClean="0"/>
              <a:t>scifi</a:t>
            </a:r>
            <a:r>
              <a:rPr lang="en-US" dirty="0" smtClean="0"/>
              <a:t>/fantasy gives a large block of information that explains how the fictional world works.  It feels more like an encyclopedia entry or tour-guide speech than actually flowing with the story naturally.</a:t>
            </a:r>
          </a:p>
        </p:txBody>
      </p:sp>
      <p:sp>
        <p:nvSpPr>
          <p:cNvPr id="2" name="Title 1"/>
          <p:cNvSpPr>
            <a:spLocks noGrp="1"/>
          </p:cNvSpPr>
          <p:nvPr>
            <p:ph type="title"/>
          </p:nvPr>
        </p:nvSpPr>
        <p:spPr>
          <a:xfrm>
            <a:off x="609600" y="0"/>
            <a:ext cx="8229600" cy="1219200"/>
          </a:xfrm>
        </p:spPr>
        <p:txBody>
          <a:bodyPr/>
          <a:lstStyle/>
          <a:p>
            <a:r>
              <a:rPr lang="en-US" dirty="0" smtClean="0"/>
              <a:t>Literary Concepts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Fantasy Plot-Types</a:t>
            </a:r>
          </a:p>
          <a:p>
            <a:pPr lvl="1"/>
            <a:r>
              <a:rPr lang="en-US" b="1" u="sng" dirty="0" smtClean="0"/>
              <a:t>Portal-Quest – Wherein the protagonist leaves a normal / mundane world through a portal or portal-like opening to get to the fantastical world beyond.</a:t>
            </a:r>
          </a:p>
          <a:p>
            <a:pPr lvl="1"/>
            <a:r>
              <a:rPr lang="en-US" b="1" dirty="0" smtClean="0"/>
              <a:t>Immersive</a:t>
            </a:r>
            <a:r>
              <a:rPr lang="en-US" dirty="0" smtClean="0"/>
              <a:t> – Wherein the protagonist is a native of the fantasy world.</a:t>
            </a:r>
          </a:p>
          <a:p>
            <a:pPr lvl="1"/>
            <a:r>
              <a:rPr lang="en-US" b="1" dirty="0" smtClean="0"/>
              <a:t>Intrusion </a:t>
            </a:r>
            <a:r>
              <a:rPr lang="en-US" dirty="0" smtClean="0"/>
              <a:t>– Wherein the fantasy world “intrudes” into the normal world to reach the protagonist.</a:t>
            </a:r>
          </a:p>
          <a:p>
            <a:pPr lvl="1"/>
            <a:r>
              <a:rPr lang="en-US" b="1" dirty="0" err="1" smtClean="0"/>
              <a:t>Liminal</a:t>
            </a:r>
            <a:r>
              <a:rPr lang="en-US" b="1" dirty="0" smtClean="0"/>
              <a:t> </a:t>
            </a:r>
            <a:r>
              <a:rPr lang="en-US" dirty="0" smtClean="0"/>
              <a:t>– Wherein the fantasy world stays at the edges of the normal and is only hinted at or suggested.</a:t>
            </a:r>
          </a:p>
          <a:p>
            <a:pPr lvl="1"/>
            <a:r>
              <a:rPr lang="en-US" dirty="0" smtClean="0"/>
              <a:t>(Not rigid categories, but helpful concepts)</a:t>
            </a:r>
          </a:p>
          <a:p>
            <a:endParaRPr lang="en-US" dirty="0"/>
          </a:p>
        </p:txBody>
      </p:sp>
      <p:sp>
        <p:nvSpPr>
          <p:cNvPr id="3" name="Title 2"/>
          <p:cNvSpPr>
            <a:spLocks noGrp="1"/>
          </p:cNvSpPr>
          <p:nvPr>
            <p:ph type="title"/>
          </p:nvPr>
        </p:nvSpPr>
        <p:spPr/>
        <p:txBody>
          <a:bodyPr/>
          <a:lstStyle/>
          <a:p>
            <a:r>
              <a:rPr lang="en-US" dirty="0" smtClean="0"/>
              <a:t>Literary Concepts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this is a fantasy story, we’re dealing with fantasy races.</a:t>
            </a:r>
          </a:p>
          <a:p>
            <a:endParaRPr lang="en-US" dirty="0" smtClean="0"/>
          </a:p>
          <a:p>
            <a:r>
              <a:rPr lang="en-US" dirty="0" smtClean="0"/>
              <a:t>The first few pages deal primarily with introducing our first fictional race, Hobbits, and our main character /protagonist, Bilbo Baggins.</a:t>
            </a:r>
          </a:p>
          <a:p>
            <a:endParaRPr lang="en-US" dirty="0" smtClean="0"/>
          </a:p>
          <a:p>
            <a:r>
              <a:rPr lang="en-US" dirty="0" smtClean="0"/>
              <a:t>As we go along, take note of the traits Tolkien uses to characterize each fantasy race – Hobbits, dwarves, goblins, elves, trolls, dragons, humans, etc.</a:t>
            </a:r>
            <a:endParaRPr lang="en-US" dirty="0"/>
          </a:p>
        </p:txBody>
      </p:sp>
      <p:sp>
        <p:nvSpPr>
          <p:cNvPr id="3" name="Title 2"/>
          <p:cNvSpPr>
            <a:spLocks noGrp="1"/>
          </p:cNvSpPr>
          <p:nvPr>
            <p:ph type="title"/>
          </p:nvPr>
        </p:nvSpPr>
        <p:spPr/>
        <p:txBody>
          <a:bodyPr/>
          <a:lstStyle/>
          <a:p>
            <a:r>
              <a:rPr lang="en-US" dirty="0" smtClean="0"/>
              <a:t>What are Hobbits?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lines are always important:</a:t>
            </a:r>
            <a:br>
              <a:rPr lang="en-US" dirty="0" smtClean="0"/>
            </a:br>
            <a:endParaRPr lang="en-US" dirty="0"/>
          </a:p>
        </p:txBody>
      </p:sp>
      <p:sp>
        <p:nvSpPr>
          <p:cNvPr id="3" name="Content Placeholder 2"/>
          <p:cNvSpPr>
            <a:spLocks noGrp="1"/>
          </p:cNvSpPr>
          <p:nvPr>
            <p:ph sz="half" idx="1"/>
          </p:nvPr>
        </p:nvSpPr>
        <p:spPr/>
        <p:txBody>
          <a:bodyPr>
            <a:normAutofit/>
          </a:bodyPr>
          <a:lstStyle/>
          <a:p>
            <a:pPr>
              <a:buNone/>
            </a:pPr>
            <a:endParaRPr lang="en-US" dirty="0" smtClean="0"/>
          </a:p>
          <a:p>
            <a:r>
              <a:rPr lang="en-US" dirty="0" smtClean="0"/>
              <a:t>Hobbits vs. Rabbits.  What do they have in common?</a:t>
            </a:r>
          </a:p>
          <a:p>
            <a:endParaRPr lang="en-US" dirty="0" smtClean="0"/>
          </a:p>
          <a:p>
            <a:endParaRPr lang="en-US" dirty="0" smtClean="0"/>
          </a:p>
          <a:p>
            <a:r>
              <a:rPr lang="en-US" dirty="0" smtClean="0"/>
              <a:t>Look for this as we continue.</a:t>
            </a:r>
          </a:p>
          <a:p>
            <a:endParaRPr lang="en-US" dirty="0"/>
          </a:p>
        </p:txBody>
      </p:sp>
      <p:pic>
        <p:nvPicPr>
          <p:cNvPr id="5" name="Content Placeholder 4" descr="Rabbit.jpg"/>
          <p:cNvPicPr>
            <a:picLocks noGrp="1" noChangeAspect="1"/>
          </p:cNvPicPr>
          <p:nvPr>
            <p:ph sz="half" idx="2"/>
          </p:nvPr>
        </p:nvPicPr>
        <p:blipFill>
          <a:blip r:embed="rId3" cstate="print"/>
          <a:stretch>
            <a:fillRect/>
          </a:stretch>
        </p:blipFill>
        <p:spPr>
          <a:xfrm>
            <a:off x="4772819" y="1600200"/>
            <a:ext cx="3810000" cy="4419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2256</TotalTime>
  <Words>3459</Words>
  <Application>Microsoft Office PowerPoint</Application>
  <PresentationFormat>On-screen Show (4:3)</PresentationFormat>
  <Paragraphs>404</Paragraphs>
  <Slides>40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Constantia</vt:lpstr>
      <vt:lpstr>Wingdings 2</vt:lpstr>
      <vt:lpstr>Paper</vt:lpstr>
      <vt:lpstr>The Hobbit</vt:lpstr>
      <vt:lpstr>J. R. R. Tolkien - Life of the Author </vt:lpstr>
      <vt:lpstr>J. R. R. Tolkien - Life of the Author </vt:lpstr>
      <vt:lpstr>J. R. R. Tolkien - Life of the Author </vt:lpstr>
      <vt:lpstr>Things to Focus On</vt:lpstr>
      <vt:lpstr>Literary Concepts</vt:lpstr>
      <vt:lpstr>Literary Concepts</vt:lpstr>
      <vt:lpstr>What are Hobbits?</vt:lpstr>
      <vt:lpstr>First lines are always important: </vt:lpstr>
      <vt:lpstr>Page 1</vt:lpstr>
      <vt:lpstr>Page 1</vt:lpstr>
      <vt:lpstr>Page 2</vt:lpstr>
      <vt:lpstr>Page 2</vt:lpstr>
      <vt:lpstr>Page 3</vt:lpstr>
      <vt:lpstr>Page 3</vt:lpstr>
      <vt:lpstr>Page 3</vt:lpstr>
      <vt:lpstr>Page 4</vt:lpstr>
      <vt:lpstr>Page 5</vt:lpstr>
      <vt:lpstr>Page 6</vt:lpstr>
      <vt:lpstr>Page 7-11</vt:lpstr>
      <vt:lpstr>That’s What Bilbo Baggins Hates</vt:lpstr>
      <vt:lpstr>Page 13</vt:lpstr>
      <vt:lpstr>Far Over the Misty Mountains Cold</vt:lpstr>
      <vt:lpstr>Continued</vt:lpstr>
      <vt:lpstr>Pages 15-16</vt:lpstr>
      <vt:lpstr>Page 16</vt:lpstr>
      <vt:lpstr>Pages 16-17</vt:lpstr>
      <vt:lpstr>Page 18</vt:lpstr>
      <vt:lpstr>Pages 18-19</vt:lpstr>
      <vt:lpstr>Page 19</vt:lpstr>
      <vt:lpstr>Page 20</vt:lpstr>
      <vt:lpstr>Pg 21</vt:lpstr>
      <vt:lpstr>Pg 21-22</vt:lpstr>
      <vt:lpstr>Pg 22</vt:lpstr>
      <vt:lpstr>Pg 22</vt:lpstr>
      <vt:lpstr>Pgs 22-25 – The InfoDump</vt:lpstr>
      <vt:lpstr>Smaug, Greatest and Most Terrible of Calamities</vt:lpstr>
      <vt:lpstr>Pg 25</vt:lpstr>
      <vt:lpstr>Pg 25-26</vt:lpstr>
      <vt:lpstr>Pg 26-27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Hobbit</dc:title>
  <dc:creator>Lenny Valentine</dc:creator>
  <cp:lastModifiedBy>Windows User</cp:lastModifiedBy>
  <cp:revision>96</cp:revision>
  <dcterms:created xsi:type="dcterms:W3CDTF">2006-08-16T00:00:00Z</dcterms:created>
  <dcterms:modified xsi:type="dcterms:W3CDTF">2019-12-04T14:55:00Z</dcterms:modified>
</cp:coreProperties>
</file>