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28123-1466-410E-9B6E-B7210986600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90661-F6FB-4AB9-8D7C-9443ED27A3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“Bilbo could never remember how he found himself outside, without a hat, a walking-stick or any money…leaving his second breakfast half-finished.”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“You will have to manage without…a good many things, before you get to they journey’s end.”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0661-F6FB-4AB9-8D7C-9443ED27A3B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“The night’s getting’ on, and dawn comes early.”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“Dawn take you all, and be stone to you!” – Gandalf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0661-F6FB-4AB9-8D7C-9443ED27A3B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“William never spoke for he stood turned to stone as he stooped; and Bert and Tom were stuck like rocks as they looked at him.  And there they stand to this day…for trolls, as you probably know, must be underground before dawn”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0661-F6FB-4AB9-8D7C-9443ED27A3B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(Notice this scene is mirrored in the Lord of the Rings, for those who are familiar with it).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0661-F6FB-4AB9-8D7C-9443ED27A3B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Beowulf</a:t>
            </a:r>
            <a:r>
              <a:rPr lang="en-US" dirty="0" smtClean="0"/>
              <a:t>, and many fantasy novels, play with this motif – set in ancient times, yet still digging through ruins of times more ancient still.  It adds history / depth to the fictional universe.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0661-F6FB-4AB9-8D7C-9443ED27A3B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they have enough waiting for them at the Lonely Mountain?</a:t>
            </a:r>
          </a:p>
          <a:p>
            <a:r>
              <a:rPr lang="en-US" dirty="0" smtClean="0"/>
              <a:t>What might this say about dwarves?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0661-F6FB-4AB9-8D7C-9443ED27A3B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“Where did you go, if I may ask?” – </a:t>
            </a:r>
            <a:r>
              <a:rPr lang="en-US" dirty="0" err="1" smtClean="0"/>
              <a:t>Thorin</a:t>
            </a:r>
            <a:endParaRPr lang="en-US" dirty="0" smtClean="0"/>
          </a:p>
          <a:p>
            <a:r>
              <a:rPr lang="en-US" dirty="0" smtClean="0"/>
              <a:t>“To look ahead.” – Gandalf</a:t>
            </a:r>
          </a:p>
          <a:p>
            <a:r>
              <a:rPr lang="en-US" dirty="0" smtClean="0"/>
              <a:t>“And what brought you back?” – </a:t>
            </a:r>
            <a:r>
              <a:rPr lang="en-US" dirty="0" err="1" smtClean="0"/>
              <a:t>Thorin</a:t>
            </a:r>
            <a:endParaRPr lang="en-US" dirty="0" smtClean="0"/>
          </a:p>
          <a:p>
            <a:r>
              <a:rPr lang="en-US" dirty="0" smtClean="0"/>
              <a:t>“Looking behind.” – Gandalf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0661-F6FB-4AB9-8D7C-9443ED27A3B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“He began to feel that adventures were not so bad after all.”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Think “calm before the storm” clichés and what not. </a:t>
            </a:r>
          </a:p>
          <a:p>
            <a:endParaRPr lang="en-US" dirty="0" smtClean="0"/>
          </a:p>
          <a:p>
            <a:r>
              <a:rPr lang="en-US" dirty="0" smtClean="0"/>
              <a:t>Practically begging for something to happen.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0661-F6FB-4AB9-8D7C-9443ED27A3B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“Bother burgling and everything to do with it!  I wish I was back at home in my nice hole by the fire”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Think about going off to college, for just a moment.  Leaving little old Pikeville or Goldsboro.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0661-F6FB-4AB9-8D7C-9443ED27A3B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“Where has Gandalf got to?”</a:t>
            </a:r>
          </a:p>
          <a:p>
            <a:endParaRPr lang="en-US" dirty="0" smtClean="0"/>
          </a:p>
          <a:p>
            <a:r>
              <a:rPr lang="en-US" dirty="0" smtClean="0"/>
              <a:t>“After all we have got a burglar with us.”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0661-F6FB-4AB9-8D7C-9443ED27A3B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 how their speech patterns are different – English, but more broken, more slang, as if to tell us that these creatures are less educated or less intelligent in some way.</a:t>
            </a:r>
          </a:p>
          <a:p>
            <a:endParaRPr lang="en-US" dirty="0" smtClean="0"/>
          </a:p>
          <a:p>
            <a:r>
              <a:rPr lang="en-US" dirty="0" smtClean="0"/>
              <a:t>This is a characterization technique.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0661-F6FB-4AB9-8D7C-9443ED27A3B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 </a:t>
            </a:r>
            <a:r>
              <a:rPr lang="en-US" dirty="0" err="1" smtClean="0"/>
              <a:t>burrahobbit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How intelligent are these folks, again?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Yer</a:t>
            </a:r>
            <a:r>
              <a:rPr lang="en-US" dirty="0" smtClean="0"/>
              <a:t> nasty little rabbit” – Notice Bilbo is compared to a rabbit, again.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0661-F6FB-4AB9-8D7C-9443ED27A3B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“Yes, lots…No none at all, not one.”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0661-F6FB-4AB9-8D7C-9443ED27A3B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Notice that, though they were </a:t>
            </a:r>
            <a:r>
              <a:rPr lang="en-US" dirty="0" err="1" smtClean="0"/>
              <a:t>willling</a:t>
            </a:r>
            <a:r>
              <a:rPr lang="en-US" dirty="0" smtClean="0"/>
              <a:t> to send Bilbo in first, which seems cowardly, </a:t>
            </a:r>
            <a:r>
              <a:rPr lang="en-US" dirty="0" err="1" smtClean="0"/>
              <a:t>Thorin</a:t>
            </a:r>
            <a:r>
              <a:rPr lang="en-US" dirty="0" smtClean="0"/>
              <a:t> is willing to fight trolls to the death to save his people.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0661-F6FB-4AB9-8D7C-9443ED27A3B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“It was just then that Gandalf came back.”</a:t>
            </a:r>
          </a:p>
          <a:p>
            <a:r>
              <a:rPr lang="en-US" dirty="0" smtClean="0"/>
              <a:t>“Said a voice”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0661-F6FB-4AB9-8D7C-9443ED27A3B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276600"/>
            <a:ext cx="8991600" cy="1673352"/>
          </a:xfrm>
        </p:spPr>
        <p:txBody>
          <a:bodyPr/>
          <a:lstStyle/>
          <a:p>
            <a:r>
              <a:rPr lang="en-US" i="1" dirty="0" smtClean="0"/>
              <a:t>The Hobbit </a:t>
            </a:r>
            <a:r>
              <a:rPr lang="en-US" dirty="0" smtClean="0"/>
              <a:t>– Notes for </a:t>
            </a:r>
            <a:r>
              <a:rPr lang="en-US" dirty="0" smtClean="0"/>
              <a:t>Chapter 2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 36</a:t>
            </a:r>
            <a:endParaRPr lang="en-US" dirty="0"/>
          </a:p>
        </p:txBody>
      </p:sp>
      <p:pic>
        <p:nvPicPr>
          <p:cNvPr id="5" name="Content Placeholder 4" descr="7929159_600x400-1-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05000"/>
            <a:ext cx="4038600" cy="4419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 when Bilbo tries to steal from the Trolls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Let’s read 36-40 together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 37 – Continue reading aloud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Bilbo</a:t>
            </a:r>
            <a:r>
              <a:rPr lang="en-US" dirty="0" smtClean="0"/>
              <a:t>, master of deception…</a:t>
            </a:r>
          </a:p>
          <a:p>
            <a:endParaRPr lang="en-US" dirty="0" smtClean="0"/>
          </a:p>
        </p:txBody>
      </p:sp>
      <p:pic>
        <p:nvPicPr>
          <p:cNvPr id="5" name="Content Placeholder 4" descr="maxresdefaul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4038600" cy="46481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 38 – Continue reading aloud</a:t>
            </a:r>
            <a:endParaRPr lang="en-US" dirty="0"/>
          </a:p>
        </p:txBody>
      </p:sp>
      <p:pic>
        <p:nvPicPr>
          <p:cNvPr id="5" name="Content Placeholder 4" descr="F1-Troll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4038600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happens when some of the dwarves come to see what’s taking Bilbo so long?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 39 – Continue reading aloud.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comes last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Bilbo and </a:t>
            </a:r>
            <a:r>
              <a:rPr lang="en-US" dirty="0" err="1" smtClean="0"/>
              <a:t>Thorin</a:t>
            </a:r>
            <a:r>
              <a:rPr lang="en-US" dirty="0" smtClean="0"/>
              <a:t> have different types of bravery?</a:t>
            </a:r>
            <a:endParaRPr lang="en-US" dirty="0"/>
          </a:p>
        </p:txBody>
      </p:sp>
      <p:pic>
        <p:nvPicPr>
          <p:cNvPr id="5" name="Content Placeholder 4" descr="Orcrist-Sword-of-Thorin-Oakenshiel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32355" y="1773238"/>
            <a:ext cx="3070290" cy="4624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Pgs 39-40</a:t>
            </a:r>
            <a:endParaRPr lang="en-US" dirty="0"/>
          </a:p>
        </p:txBody>
      </p:sp>
      <p:pic>
        <p:nvPicPr>
          <p:cNvPr id="5" name="Content Placeholder 4" descr="hqdefaul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4038600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is going on here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Who or what is speaking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Why?  To what end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We’ll find out how this situation ends…tomorrow.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r>
              <a:rPr lang="en-US" dirty="0" smtClean="0"/>
              <a:t>41</a:t>
            </a:r>
            <a:endParaRPr lang="en-US" dirty="0"/>
          </a:p>
        </p:txBody>
      </p:sp>
      <p:pic>
        <p:nvPicPr>
          <p:cNvPr id="5" name="Content Placeholder 4" descr="Hobbler-troll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524000"/>
            <a:ext cx="3886200" cy="472439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 smtClean="0"/>
              <a:t>isn’t the first time the trolls have mentioned the dawn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they seem to feel about it?  Make a prediction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Notice </a:t>
            </a:r>
            <a:r>
              <a:rPr lang="en-US" dirty="0" smtClean="0"/>
              <a:t>the narrator continues to adopt an attitude of certain things – certain facts about the fantasy universe – being common knowledge, even though many of us may not know it at all.</a:t>
            </a:r>
            <a:endParaRPr lang="en-US" dirty="0"/>
          </a:p>
        </p:txBody>
      </p:sp>
      <p:pic>
        <p:nvPicPr>
          <p:cNvPr id="5" name="Content Placeholder 4" descr="trolls ston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45050" y="1676400"/>
            <a:ext cx="3886200" cy="47243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42</a:t>
            </a:r>
            <a:endParaRPr lang="en-US" dirty="0"/>
          </a:p>
        </p:txBody>
      </p:sp>
      <p:pic>
        <p:nvPicPr>
          <p:cNvPr id="5" name="Content Placeholder 4" descr="gandalf troll lai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905000"/>
            <a:ext cx="3886200" cy="41148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being freed, they all attempt to gain access to the troll’s lair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How do Gandalf and the dwarves try to enter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How is Bilbo’s solution somewhat more practical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42-43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do they find in the trolls’ lair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Why can’t they read the writing on the blades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Ancient weapons with ancient writing on them.  Where else have we seen this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Think also of how the story is set “long ago,” yet the characters find things from longer ago, still. </a:t>
            </a:r>
            <a:endParaRPr lang="en-US" dirty="0" smtClean="0"/>
          </a:p>
        </p:txBody>
      </p:sp>
      <p:pic>
        <p:nvPicPr>
          <p:cNvPr id="5" name="Content Placeholder 4" descr="thorin troll lair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45050" y="1676400"/>
            <a:ext cx="38862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43</a:t>
            </a:r>
            <a:endParaRPr lang="en-US" dirty="0"/>
          </a:p>
        </p:txBody>
      </p:sp>
      <p:pic>
        <p:nvPicPr>
          <p:cNvPr id="5" name="Content Placeholder 4" descr="chest of gold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89610" y="1589088"/>
            <a:ext cx="3726180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Aside from food, drink, and swords, what else do they take from the troll hoard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</a:t>
            </a:r>
            <a:r>
              <a:rPr lang="en-US" dirty="0" smtClean="0"/>
              <a:t>?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Previously in </a:t>
            </a:r>
            <a:r>
              <a:rPr lang="en-US" i="1" dirty="0" smtClean="0"/>
              <a:t>The Hobbit</a:t>
            </a:r>
            <a:r>
              <a:rPr lang="en-US" dirty="0" smtClean="0"/>
              <a:t>, Bilbo had met Gandalf the wizard and a crew of dwarves who practically invited themselves to dinner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As it turns out, Gandalf has chosen Bilbo to join himself and the dwarves on an adventure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Bilbo is at once intrigued and terrified, though in the end, he agrees.</a:t>
            </a:r>
          </a:p>
        </p:txBody>
      </p:sp>
      <p:pic>
        <p:nvPicPr>
          <p:cNvPr id="7" name="Content Placeholder 6" descr="dwarves_at_bilbo__s_house_by_edarle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90836"/>
            <a:ext cx="4038600" cy="318919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Note Gandalf’s mysterious </a:t>
            </a:r>
            <a:r>
              <a:rPr lang="en-US" dirty="0" smtClean="0"/>
              <a:t>ways.</a:t>
            </a:r>
          </a:p>
          <a:p>
            <a:endParaRPr lang="en-US" dirty="0" smtClean="0"/>
          </a:p>
          <a:p>
            <a:r>
              <a:rPr lang="en-US" dirty="0" smtClean="0"/>
              <a:t>Seems </a:t>
            </a:r>
            <a:r>
              <a:rPr lang="en-US" dirty="0" smtClean="0"/>
              <a:t>like the overly literal nature of the Wonderland creatures, but not quite.  Gandalf knows he’s doing it.  He’s being evasive / vague / mysterious on purpose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Is that how Gandalf is?  How wizards are?</a:t>
            </a:r>
            <a:endParaRPr lang="en-US" dirty="0"/>
          </a:p>
        </p:txBody>
      </p:sp>
      <p:pic>
        <p:nvPicPr>
          <p:cNvPr id="5" name="Content Placeholder 4" descr="dealwithit-gandalf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45050" y="1905000"/>
            <a:ext cx="3886200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 28 (Chapter 2 Starts)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does Bilbo discover when he awakes the next morning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does he believe happened?</a:t>
            </a:r>
            <a:endParaRPr lang="en-US" dirty="0"/>
          </a:p>
        </p:txBody>
      </p:sp>
      <p:pic>
        <p:nvPicPr>
          <p:cNvPr id="5" name="Content Placeholder 4" descr="bilbos-adventu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1200"/>
            <a:ext cx="4038600" cy="4267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 29</a:t>
            </a:r>
            <a:endParaRPr lang="en-US" dirty="0"/>
          </a:p>
        </p:txBody>
      </p:sp>
      <p:pic>
        <p:nvPicPr>
          <p:cNvPr id="5" name="Content Placeholder 4" descr="gandalfbilb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4038600" cy="4114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Gandalf arrives to jolt Bilbo out of his relaxation and remind him that no, it was real, and yes, he must hurry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 how business-like, formal, contractual the letter is on 29.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 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Think </a:t>
            </a:r>
            <a:r>
              <a:rPr lang="en-US" dirty="0" smtClean="0"/>
              <a:t>about how many luxuries Bilbo, and hobbits in general, are accustomed to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Think about how few one might have on the road, on foot or horse, without the constant “exits” we have on modern highways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5" name="Content Placeholder 4" descr="0c3ed9e34a68e7333d6b471b37c080df33a9e32196aa7360d71aec687b05dd8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4038600" cy="4648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 31</a:t>
            </a:r>
            <a:endParaRPr lang="en-US" dirty="0"/>
          </a:p>
        </p:txBody>
      </p:sp>
      <p:pic>
        <p:nvPicPr>
          <p:cNvPr id="5" name="Content Placeholder 4" descr="calmb4storm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4038600" cy="46481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far into the adventure is </a:t>
            </a:r>
            <a:r>
              <a:rPr lang="en-US" dirty="0" smtClean="0"/>
              <a:t>he?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 smtClean="0"/>
              <a:t>he in any position to assume this yet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might such a claim foreshadow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 31-32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notice how quickly his opinion changes, just with a little </a:t>
            </a:r>
            <a:r>
              <a:rPr lang="en-US" dirty="0" smtClean="0"/>
              <a:t>rain.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Leaving </a:t>
            </a:r>
            <a:r>
              <a:rPr lang="en-US" dirty="0" smtClean="0"/>
              <a:t>home for the first time does come with mixed feelings, in fantasy and real life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pic>
        <p:nvPicPr>
          <p:cNvPr id="5" name="Content Placeholder 4" descr="downpou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05000"/>
            <a:ext cx="4038600" cy="4267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 33</a:t>
            </a:r>
            <a:endParaRPr lang="en-US" dirty="0"/>
          </a:p>
        </p:txBody>
      </p:sp>
      <p:pic>
        <p:nvPicPr>
          <p:cNvPr id="5" name="Content Placeholder 4" descr="29RCCMAK_-_Campfire_at_base_camp_Susunia_Hil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52600"/>
            <a:ext cx="4038600" cy="4419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the dwarves ask Bilbo to do when they get near the fire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Notice </a:t>
            </a:r>
            <a:r>
              <a:rPr lang="en-US" dirty="0" smtClean="0"/>
              <a:t>how the dwarves are such proud people, yet they so readily depend on others.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 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or what does Bilbo find at the fire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  <p:pic>
        <p:nvPicPr>
          <p:cNvPr id="5" name="Content Placeholder 4" descr="Hobbler-troll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4038600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106</TotalTime>
  <Words>1085</Words>
  <Application>Microsoft Office PowerPoint</Application>
  <PresentationFormat>On-screen Show (4:3)</PresentationFormat>
  <Paragraphs>146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The Hobbit – Notes for Chapter 2</vt:lpstr>
      <vt:lpstr>Previously…</vt:lpstr>
      <vt:lpstr>Pg 28 (Chapter 2 Starts)</vt:lpstr>
      <vt:lpstr>Pg 29</vt:lpstr>
      <vt:lpstr>Pg 30</vt:lpstr>
      <vt:lpstr>Pg 31</vt:lpstr>
      <vt:lpstr>Pg 31-32</vt:lpstr>
      <vt:lpstr>Pg 33</vt:lpstr>
      <vt:lpstr>Pg 35</vt:lpstr>
      <vt:lpstr>Pg 36</vt:lpstr>
      <vt:lpstr>Pg 37 – Continue reading aloud</vt:lpstr>
      <vt:lpstr>Pg 38 – Continue reading aloud</vt:lpstr>
      <vt:lpstr>Pg 39 – Continue reading aloud.</vt:lpstr>
      <vt:lpstr>Pgs 39-40</vt:lpstr>
      <vt:lpstr>Page 41</vt:lpstr>
      <vt:lpstr>Page 41</vt:lpstr>
      <vt:lpstr>Page 42</vt:lpstr>
      <vt:lpstr>Page 42-43</vt:lpstr>
      <vt:lpstr>Page 43</vt:lpstr>
      <vt:lpstr>Page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Hobbit – Notes for Pages 21-40</dc:title>
  <dc:creator>Lenny Valentine</dc:creator>
  <cp:lastModifiedBy>Lenny Valentine</cp:lastModifiedBy>
  <cp:revision>53</cp:revision>
  <dcterms:created xsi:type="dcterms:W3CDTF">2006-08-16T00:00:00Z</dcterms:created>
  <dcterms:modified xsi:type="dcterms:W3CDTF">2016-11-23T00:36:47Z</dcterms:modified>
</cp:coreProperties>
</file>