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6" r:id="rId2"/>
    <p:sldId id="257" r:id="rId3"/>
    <p:sldId id="264" r:id="rId4"/>
    <p:sldId id="265" r:id="rId5"/>
    <p:sldId id="266" r:id="rId6"/>
    <p:sldId id="267" r:id="rId7"/>
    <p:sldId id="268" r:id="rId8"/>
    <p:sldId id="269" r:id="rId9"/>
    <p:sldId id="270" r:id="rId10"/>
    <p:sldId id="271" r:id="rId11"/>
    <p:sldId id="272" r:id="rId12"/>
    <p:sldId id="273"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017" autoAdjust="0"/>
    <p:restoredTop sz="94660"/>
  </p:normalViewPr>
  <p:slideViewPr>
    <p:cSldViewPr>
      <p:cViewPr varScale="1">
        <p:scale>
          <a:sx n="107" d="100"/>
          <a:sy n="107" d="100"/>
        </p:scale>
        <p:origin x="-16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157602-B758-4BCD-89E3-CFAD57DB4913}" type="datetimeFigureOut">
              <a:rPr lang="en-US" smtClean="0"/>
              <a:t>11/22/2016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7303A-A31A-467C-8B29-94BAEC503A8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did not sing or tell stories that day, even though the weather improved.”</a:t>
            </a:r>
            <a:endParaRPr lang="en-US" dirty="0"/>
          </a:p>
        </p:txBody>
      </p:sp>
      <p:sp>
        <p:nvSpPr>
          <p:cNvPr id="4" name="Slide Number Placeholder 3"/>
          <p:cNvSpPr>
            <a:spLocks noGrp="1"/>
          </p:cNvSpPr>
          <p:nvPr>
            <p:ph type="sldNum" sz="quarter" idx="10"/>
          </p:nvPr>
        </p:nvSpPr>
        <p:spPr/>
        <p:txBody>
          <a:bodyPr/>
          <a:lstStyle/>
          <a:p>
            <a:fld id="{5F57303A-A31A-467C-8B29-94BAEC503A80}" type="slidenum">
              <a:rPr lang="en-US" smtClean="0"/>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“Moon-letters are rune-letters, but you cannot see them…not when you look straight at them.  They can only be seen when the moon shines behind them, and what is more, with the more cunning sort is must be a moon of the same shape and season as the day when they were written.” – Elrond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“Stand by the grey stone when the thrush knocks…and the setting sun with the last light of </a:t>
            </a:r>
            <a:r>
              <a:rPr lang="en-US" dirty="0" err="1" smtClean="0"/>
              <a:t>Durin’s</a:t>
            </a:r>
            <a:r>
              <a:rPr lang="en-US" dirty="0" smtClean="0"/>
              <a:t> Day will shine upon the key-hole.” - Elrond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F57303A-A31A-467C-8B29-94BAEC503A80}" type="slidenum">
              <a:rPr lang="en-US" smtClean="0"/>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 that </a:t>
            </a:r>
            <a:r>
              <a:rPr lang="en-US" i="1" dirty="0" smtClean="0"/>
              <a:t>The </a:t>
            </a:r>
            <a:r>
              <a:rPr lang="en-US" dirty="0" smtClean="0"/>
              <a:t>Mountain?” – Bilbo.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“Of course not!...That’s only the beginning of the Misty Mountains…it is a deal of a way even from the other side.” - </a:t>
            </a:r>
            <a:r>
              <a:rPr lang="en-US" dirty="0" err="1" smtClean="0"/>
              <a:t>Balin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F57303A-A31A-467C-8B29-94BAEC503A80}"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 felt more tired than he ever remembered feeling before.”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Last Homely House”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What meaning does “homely” take here?</a:t>
            </a:r>
          </a:p>
          <a:p>
            <a:endParaRPr lang="en-US" dirty="0" smtClean="0"/>
          </a:p>
          <a:p>
            <a:r>
              <a:rPr lang="en-US" dirty="0" smtClean="0"/>
              <a:t>And what does this say about the lands beyond?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F57303A-A31A-467C-8B29-94BAEC503A80}"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“Tea-time had long gone by, and it seemed supper-time would soon do the same.”</a:t>
            </a:r>
          </a:p>
          <a:p>
            <a:endParaRPr lang="en-US" dirty="0"/>
          </a:p>
        </p:txBody>
      </p:sp>
      <p:sp>
        <p:nvSpPr>
          <p:cNvPr id="4" name="Slide Number Placeholder 3"/>
          <p:cNvSpPr>
            <a:spLocks noGrp="1"/>
          </p:cNvSpPr>
          <p:nvPr>
            <p:ph type="sldNum" sz="quarter" idx="10"/>
          </p:nvPr>
        </p:nvSpPr>
        <p:spPr/>
        <p:txBody>
          <a:bodyPr/>
          <a:lstStyle/>
          <a:p>
            <a:fld id="{5F57303A-A31A-467C-8B29-94BAEC503A80}"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dwarves, what do elves also enjoy?</a:t>
            </a:r>
          </a:p>
          <a:p>
            <a:r>
              <a:rPr lang="en-US" dirty="0" smtClean="0"/>
              <a:t>Unlike dwarves, where to elves prefer to live?</a:t>
            </a:r>
          </a:p>
          <a:p>
            <a:endParaRPr lang="en-US" dirty="0"/>
          </a:p>
        </p:txBody>
      </p:sp>
      <p:sp>
        <p:nvSpPr>
          <p:cNvPr id="4" name="Slide Number Placeholder 3"/>
          <p:cNvSpPr>
            <a:spLocks noGrp="1"/>
          </p:cNvSpPr>
          <p:nvPr>
            <p:ph type="sldNum" sz="quarter" idx="10"/>
          </p:nvPr>
        </p:nvSpPr>
        <p:spPr/>
        <p:txBody>
          <a:bodyPr/>
          <a:lstStyle/>
          <a:p>
            <a:fld id="{5F57303A-A31A-467C-8B29-94BAEC503A80}"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“Dwarves don’t get on well with them.  Even decent enough dwarves like </a:t>
            </a:r>
            <a:r>
              <a:rPr lang="en-US" dirty="0" err="1" smtClean="0"/>
              <a:t>Thorin</a:t>
            </a:r>
            <a:r>
              <a:rPr lang="en-US" dirty="0" smtClean="0"/>
              <a:t> and his friends think them foolish (which is a very foolish thing to think), or get annoyed with them.  For some elves tease them and laugh at them, and most of all at their beards.”</a:t>
            </a:r>
          </a:p>
          <a:p>
            <a:endParaRPr lang="en-US" dirty="0" smtClean="0"/>
          </a:p>
          <a:p>
            <a:r>
              <a:rPr lang="en-US" dirty="0" smtClean="0"/>
              <a:t>If you’re at all familiar with </a:t>
            </a:r>
            <a:r>
              <a:rPr lang="en-US" i="1" dirty="0" smtClean="0"/>
              <a:t>Lord of the Rings</a:t>
            </a:r>
            <a:r>
              <a:rPr lang="en-US" dirty="0" smtClean="0"/>
              <a:t>, the elves in </a:t>
            </a:r>
            <a:r>
              <a:rPr lang="en-US" i="1" dirty="0" smtClean="0"/>
              <a:t>The Hobbit</a:t>
            </a:r>
            <a:r>
              <a:rPr lang="en-US" dirty="0" smtClean="0"/>
              <a:t> tend to be far more whimsical and fun-loving; the latter, more serious.  Bear in mind the audiences –</a:t>
            </a:r>
            <a:r>
              <a:rPr lang="en-US" i="1" dirty="0" smtClean="0"/>
              <a:t> Hobbit </a:t>
            </a:r>
            <a:r>
              <a:rPr lang="en-US" dirty="0" smtClean="0"/>
              <a:t>was written first and for a younger audience; </a:t>
            </a:r>
            <a:r>
              <a:rPr lang="en-US" i="1" dirty="0" smtClean="0"/>
              <a:t>LOTR</a:t>
            </a:r>
            <a:r>
              <a:rPr lang="en-US" dirty="0" smtClean="0"/>
              <a:t> afterward and for a more general audience.</a:t>
            </a:r>
          </a:p>
          <a:p>
            <a:endParaRPr lang="en-US" dirty="0"/>
          </a:p>
        </p:txBody>
      </p:sp>
      <p:sp>
        <p:nvSpPr>
          <p:cNvPr id="4" name="Slide Number Placeholder 3"/>
          <p:cNvSpPr>
            <a:spLocks noGrp="1"/>
          </p:cNvSpPr>
          <p:nvPr>
            <p:ph type="sldNum" sz="quarter" idx="10"/>
          </p:nvPr>
        </p:nvSpPr>
        <p:spPr/>
        <p:txBody>
          <a:bodyPr/>
          <a:lstStyle/>
          <a:p>
            <a:fld id="{5F57303A-A31A-467C-8B29-94BAEC503A80}"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Elvish</a:t>
            </a:r>
            <a:r>
              <a:rPr lang="en-US" dirty="0" smtClean="0"/>
              <a:t> singing is not a thing to miss, in June, under the stars.”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“Don’t dip your beard in the foam, father!” (Father, because he has a beard and thus, looks old).</a:t>
            </a:r>
          </a:p>
          <a:p>
            <a:r>
              <a:rPr lang="en-US" dirty="0" smtClean="0"/>
              <a:t>“Mind Bilbo doesn’t eat all the cakes.”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F57303A-A31A-467C-8B29-94BAEC503A80}"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(Technically speaking, he’s part elf, part human, part </a:t>
            </a:r>
            <a:r>
              <a:rPr lang="en-US" dirty="0" err="1" smtClean="0"/>
              <a:t>maia</a:t>
            </a:r>
            <a:r>
              <a:rPr lang="en-US" dirty="0" smtClean="0"/>
              <a:t>, but you don’t need to know this)</a:t>
            </a:r>
          </a:p>
          <a:p>
            <a:endParaRPr lang="en-US" dirty="0"/>
          </a:p>
        </p:txBody>
      </p:sp>
      <p:sp>
        <p:nvSpPr>
          <p:cNvPr id="4" name="Slide Number Placeholder 3"/>
          <p:cNvSpPr>
            <a:spLocks noGrp="1"/>
          </p:cNvSpPr>
          <p:nvPr>
            <p:ph type="sldNum" sz="quarter" idx="10"/>
          </p:nvPr>
        </p:nvSpPr>
        <p:spPr/>
        <p:txBody>
          <a:bodyPr/>
          <a:lstStyle/>
          <a:p>
            <a:fld id="{5F57303A-A31A-467C-8B29-94BAEC503A80}"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“Elrond knew all about runes of every kind.”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Where else have we seen famous, ancient, named weapons?</a:t>
            </a:r>
          </a:p>
          <a:p>
            <a:endParaRPr lang="en-US" dirty="0"/>
          </a:p>
        </p:txBody>
      </p:sp>
      <p:sp>
        <p:nvSpPr>
          <p:cNvPr id="4" name="Slide Number Placeholder 3"/>
          <p:cNvSpPr>
            <a:spLocks noGrp="1"/>
          </p:cNvSpPr>
          <p:nvPr>
            <p:ph type="sldNum" sz="quarter" idx="10"/>
          </p:nvPr>
        </p:nvSpPr>
        <p:spPr/>
        <p:txBody>
          <a:bodyPr/>
          <a:lstStyle/>
          <a:p>
            <a:fld id="{5F57303A-A31A-467C-8B29-94BAEC503A80}"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11/22/2016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11/22/2016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11/22/2016</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11/22/2016</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11/22/2016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11/22/2016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5vu8vU9yCw"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Hobbit – Notes for </a:t>
            </a:r>
            <a:r>
              <a:rPr lang="en-US" dirty="0" smtClean="0"/>
              <a:t>Chapter 3</a:t>
            </a:r>
            <a:endParaRPr lang="en-US" dirty="0"/>
          </a:p>
        </p:txBody>
      </p:sp>
      <p:sp>
        <p:nvSpPr>
          <p:cNvPr id="3" name="Subtitle 2"/>
          <p:cNvSpPr>
            <a:spLocks noGrp="1"/>
          </p:cNvSpPr>
          <p:nvPr>
            <p:ph type="subTitle" idx="1"/>
          </p:nvPr>
        </p:nvSpPr>
        <p:spPr/>
        <p:txBody>
          <a:bodyPr/>
          <a:lstStyle/>
          <a:p>
            <a:r>
              <a:rPr lang="en-US" dirty="0" smtClean="0"/>
              <a:t>With additional visuals and flair, for </a:t>
            </a:r>
            <a:r>
              <a:rPr lang="en-US" dirty="0" err="1" smtClean="0"/>
              <a:t>funsies</a:t>
            </a:r>
            <a:r>
              <a:rPr lang="en-US" dirty="0" smtClean="0"/>
              <a: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Page 51 – The Last Homely House</a:t>
            </a:r>
            <a:endParaRPr lang="en-US" dirty="0"/>
          </a:p>
        </p:txBody>
      </p:sp>
      <p:pic>
        <p:nvPicPr>
          <p:cNvPr id="5" name="Content Placeholder 4" descr="elrondgrey.jpg"/>
          <p:cNvPicPr>
            <a:picLocks noGrp="1" noChangeAspect="1"/>
          </p:cNvPicPr>
          <p:nvPr>
            <p:ph sz="quarter" idx="1"/>
          </p:nvPr>
        </p:nvPicPr>
        <p:blipFill>
          <a:blip r:embed="rId3" cstate="print"/>
          <a:stretch>
            <a:fillRect/>
          </a:stretch>
        </p:blipFill>
        <p:spPr>
          <a:xfrm>
            <a:off x="609600" y="1676400"/>
            <a:ext cx="3886200" cy="4800600"/>
          </a:xfrm>
        </p:spPr>
      </p:pic>
      <p:sp>
        <p:nvSpPr>
          <p:cNvPr id="4" name="Content Placeholder 3"/>
          <p:cNvSpPr>
            <a:spLocks noGrp="1"/>
          </p:cNvSpPr>
          <p:nvPr>
            <p:ph sz="quarter" idx="2"/>
          </p:nvPr>
        </p:nvSpPr>
        <p:spPr/>
        <p:txBody>
          <a:bodyPr>
            <a:normAutofit/>
          </a:bodyPr>
          <a:lstStyle/>
          <a:p>
            <a:r>
              <a:rPr lang="en-US" dirty="0" smtClean="0"/>
              <a:t>Who is the lord of the last homely house</a:t>
            </a:r>
            <a:r>
              <a:rPr lang="en-US" dirty="0" smtClean="0"/>
              <a:t>?</a:t>
            </a:r>
          </a:p>
          <a:p>
            <a:endParaRPr lang="en-US" dirty="0" smtClean="0"/>
          </a:p>
          <a:p>
            <a:r>
              <a:rPr lang="en-US" dirty="0" smtClean="0"/>
              <a:t>What race does he belong to, according to the text</a:t>
            </a:r>
            <a:r>
              <a:rPr lang="en-US" dirty="0" smtClean="0"/>
              <a:t>?</a:t>
            </a:r>
          </a:p>
          <a:p>
            <a:endParaRPr lang="en-US" dirty="0" smtClean="0"/>
          </a:p>
          <a:p>
            <a:r>
              <a:rPr lang="en-US" dirty="0" smtClean="0"/>
              <a:t>Is </a:t>
            </a:r>
            <a:r>
              <a:rPr lang="en-US" dirty="0" smtClean="0"/>
              <a:t>he young?  Old?  How do you know?</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52</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How does Elrond help them with the swords and map</a:t>
            </a:r>
            <a:r>
              <a:rPr lang="en-US" dirty="0" smtClean="0"/>
              <a:t>?</a:t>
            </a:r>
          </a:p>
          <a:p>
            <a:endParaRPr lang="en-US" dirty="0" smtClean="0"/>
          </a:p>
          <a:p>
            <a:r>
              <a:rPr lang="en-US" dirty="0" smtClean="0"/>
              <a:t>Where </a:t>
            </a:r>
            <a:r>
              <a:rPr lang="en-US" dirty="0" smtClean="0"/>
              <a:t>did the swords originally come from, and what were their names</a:t>
            </a:r>
            <a:r>
              <a:rPr lang="en-US" dirty="0" smtClean="0"/>
              <a:t>?</a:t>
            </a:r>
          </a:p>
          <a:p>
            <a:endParaRPr lang="en-US" dirty="0" smtClean="0"/>
          </a:p>
          <a:p>
            <a:r>
              <a:rPr lang="en-US" dirty="0" err="1" smtClean="0"/>
              <a:t>Orcrist</a:t>
            </a:r>
            <a:r>
              <a:rPr lang="en-US" dirty="0" smtClean="0"/>
              <a:t>, Goblin </a:t>
            </a:r>
            <a:r>
              <a:rPr lang="en-US" dirty="0" smtClean="0"/>
              <a:t>Cleaver</a:t>
            </a:r>
          </a:p>
          <a:p>
            <a:endParaRPr lang="en-US" dirty="0" smtClean="0"/>
          </a:p>
          <a:p>
            <a:r>
              <a:rPr lang="en-US" dirty="0" err="1" smtClean="0"/>
              <a:t>Glamdring</a:t>
            </a:r>
            <a:r>
              <a:rPr lang="en-US" dirty="0" smtClean="0"/>
              <a:t>, Foe </a:t>
            </a:r>
            <a:r>
              <a:rPr lang="en-US" dirty="0" smtClean="0"/>
              <a:t>Hammer</a:t>
            </a:r>
          </a:p>
          <a:p>
            <a:endParaRPr lang="en-US" dirty="0" smtClean="0"/>
          </a:p>
        </p:txBody>
      </p:sp>
      <p:pic>
        <p:nvPicPr>
          <p:cNvPr id="5" name="Content Placeholder 4" descr="Elrond_of_Rivendell.jpg"/>
          <p:cNvPicPr>
            <a:picLocks noGrp="1" noChangeAspect="1"/>
          </p:cNvPicPr>
          <p:nvPr>
            <p:ph sz="quarter" idx="2"/>
          </p:nvPr>
        </p:nvPicPr>
        <p:blipFill>
          <a:blip r:embed="rId3" cstate="print"/>
          <a:stretch>
            <a:fillRect/>
          </a:stretch>
        </p:blipFill>
        <p:spPr>
          <a:xfrm>
            <a:off x="4495800" y="1589088"/>
            <a:ext cx="4267199"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53</a:t>
            </a:r>
            <a:endParaRPr lang="en-US" dirty="0"/>
          </a:p>
        </p:txBody>
      </p:sp>
      <p:pic>
        <p:nvPicPr>
          <p:cNvPr id="5" name="Content Placeholder 4" descr="img__Text-Moon-letters.jpg"/>
          <p:cNvPicPr>
            <a:picLocks noGrp="1" noChangeAspect="1"/>
          </p:cNvPicPr>
          <p:nvPr>
            <p:ph sz="quarter" idx="1"/>
          </p:nvPr>
        </p:nvPicPr>
        <p:blipFill>
          <a:blip r:embed="rId3" cstate="print"/>
          <a:stretch>
            <a:fillRect/>
          </a:stretch>
        </p:blipFill>
        <p:spPr>
          <a:xfrm>
            <a:off x="609600" y="1981200"/>
            <a:ext cx="3672690" cy="3879605"/>
          </a:xfrm>
        </p:spPr>
      </p:pic>
      <p:sp>
        <p:nvSpPr>
          <p:cNvPr id="4" name="Content Placeholder 3"/>
          <p:cNvSpPr>
            <a:spLocks noGrp="1"/>
          </p:cNvSpPr>
          <p:nvPr>
            <p:ph sz="quarter" idx="2"/>
          </p:nvPr>
        </p:nvSpPr>
        <p:spPr/>
        <p:txBody>
          <a:bodyPr>
            <a:normAutofit/>
          </a:bodyPr>
          <a:lstStyle/>
          <a:p>
            <a:r>
              <a:rPr lang="en-US" dirty="0" smtClean="0"/>
              <a:t>What are moon letters</a:t>
            </a:r>
            <a:r>
              <a:rPr lang="en-US" dirty="0" smtClean="0"/>
              <a:t>?</a:t>
            </a:r>
          </a:p>
          <a:p>
            <a:endParaRPr lang="en-US" dirty="0" smtClean="0"/>
          </a:p>
          <a:p>
            <a:pPr>
              <a:buNone/>
            </a:pPr>
            <a:endParaRPr lang="en-US" dirty="0" smtClean="0"/>
          </a:p>
          <a:p>
            <a:r>
              <a:rPr lang="en-US" dirty="0" smtClean="0"/>
              <a:t>What </a:t>
            </a:r>
            <a:r>
              <a:rPr lang="en-US" dirty="0" smtClean="0"/>
              <a:t>do they say</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53-54 (End of Chapter)</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Now they have a deadline, a time table</a:t>
            </a:r>
            <a:r>
              <a:rPr lang="en-US" dirty="0" smtClean="0"/>
              <a:t>.</a:t>
            </a:r>
          </a:p>
          <a:p>
            <a:endParaRPr lang="en-US" dirty="0" smtClean="0"/>
          </a:p>
          <a:p>
            <a:r>
              <a:rPr lang="en-US" dirty="0" smtClean="0"/>
              <a:t>Where before they could mosey along to the Lonely Mountain, now they must make it there by a certain time to find the hidden door, or else risk the main gates</a:t>
            </a:r>
            <a:r>
              <a:rPr lang="en-US" dirty="0" smtClean="0"/>
              <a:t>.</a:t>
            </a:r>
          </a:p>
          <a:p>
            <a:endParaRPr lang="en-US" dirty="0" smtClean="0"/>
          </a:p>
          <a:p>
            <a:r>
              <a:rPr lang="en-US" dirty="0" smtClean="0"/>
              <a:t>Why is the secret door supposedly less dangerous than the main gate?</a:t>
            </a:r>
            <a:endParaRPr lang="en-US" dirty="0"/>
          </a:p>
        </p:txBody>
      </p:sp>
      <p:pic>
        <p:nvPicPr>
          <p:cNvPr id="5" name="Content Placeholder 4" descr="artworks-000052667391-wa9kus-crop.jpg"/>
          <p:cNvPicPr>
            <a:picLocks noGrp="1" noChangeAspect="1"/>
          </p:cNvPicPr>
          <p:nvPr>
            <p:ph sz="quarter" idx="2"/>
          </p:nvPr>
        </p:nvPicPr>
        <p:blipFill>
          <a:blip r:embed="rId2" cstate="print"/>
          <a:stretch>
            <a:fillRect/>
          </a:stretch>
        </p:blipFill>
        <p:spPr>
          <a:xfrm>
            <a:off x="4845050" y="1905000"/>
            <a:ext cx="3886200" cy="4191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Previously on Days of Our Hobbit</a:t>
            </a:r>
            <a:endParaRPr lang="en-US" dirty="0"/>
          </a:p>
        </p:txBody>
      </p:sp>
      <p:sp>
        <p:nvSpPr>
          <p:cNvPr id="4" name="Content Placeholder 3"/>
          <p:cNvSpPr>
            <a:spLocks noGrp="1"/>
          </p:cNvSpPr>
          <p:nvPr>
            <p:ph sz="quarter" idx="1"/>
          </p:nvPr>
        </p:nvSpPr>
        <p:spPr/>
        <p:txBody>
          <a:bodyPr>
            <a:normAutofit fontScale="62500" lnSpcReduction="20000"/>
          </a:bodyPr>
          <a:lstStyle/>
          <a:p>
            <a:r>
              <a:rPr lang="en-US" dirty="0" smtClean="0"/>
              <a:t>Bilbo, Gandalf, and the dwarves set off on their journey.</a:t>
            </a:r>
          </a:p>
          <a:p>
            <a:r>
              <a:rPr lang="en-US" dirty="0" smtClean="0"/>
              <a:t>Bilbo struggles still between hating and loving adventures.</a:t>
            </a:r>
          </a:p>
          <a:p>
            <a:r>
              <a:rPr lang="en-US" dirty="0" smtClean="0"/>
              <a:t>All of a sudden, Gandalf disappears.  The dwarves – cold, wet, and hungry – ask Bilbo to go investigate a nearby campfire for food.</a:t>
            </a:r>
          </a:p>
          <a:p>
            <a:r>
              <a:rPr lang="en-US" dirty="0" smtClean="0"/>
              <a:t>This errand results in Bilbo and all the dwarves being captured by three massive trolls, who intend to eat them.</a:t>
            </a:r>
          </a:p>
          <a:p>
            <a:r>
              <a:rPr lang="en-US" dirty="0" smtClean="0"/>
              <a:t>Meanwhile, Gandalf slips into the camp unseen and begins to distract the dwarves with voices and tricks.</a:t>
            </a:r>
            <a:endParaRPr lang="en-US" dirty="0"/>
          </a:p>
        </p:txBody>
      </p:sp>
      <p:pic>
        <p:nvPicPr>
          <p:cNvPr id="6" name="Content Placeholder 5" descr="29RCCMAK_-_Campfire_at_base_camp_Susunia_Hill.jpg"/>
          <p:cNvPicPr>
            <a:picLocks noGrp="1" noChangeAspect="1"/>
          </p:cNvPicPr>
          <p:nvPr>
            <p:ph sz="quarter" idx="2"/>
          </p:nvPr>
        </p:nvPicPr>
        <p:blipFill>
          <a:blip r:embed="rId2" cstate="print"/>
          <a:stretch>
            <a:fillRect/>
          </a:stretch>
        </p:blipFill>
        <p:spPr>
          <a:xfrm>
            <a:off x="4845050" y="1600200"/>
            <a:ext cx="3886200"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Page 45 (Beginning of Chapter 3)</a:t>
            </a:r>
            <a:endParaRPr lang="en-US" dirty="0"/>
          </a:p>
        </p:txBody>
      </p:sp>
      <p:pic>
        <p:nvPicPr>
          <p:cNvPr id="5" name="Content Placeholder 4" descr="dwarves on the road.jpg"/>
          <p:cNvPicPr>
            <a:picLocks noGrp="1" noChangeAspect="1"/>
          </p:cNvPicPr>
          <p:nvPr>
            <p:ph sz="quarter" idx="1"/>
          </p:nvPr>
        </p:nvPicPr>
        <p:blipFill>
          <a:blip r:embed="rId3" cstate="print"/>
          <a:stretch>
            <a:fillRect/>
          </a:stretch>
        </p:blipFill>
        <p:spPr>
          <a:xfrm>
            <a:off x="609600" y="1905000"/>
            <a:ext cx="3886200" cy="4191000"/>
          </a:xfrm>
        </p:spPr>
      </p:pic>
      <p:sp>
        <p:nvSpPr>
          <p:cNvPr id="4" name="Content Placeholder 3"/>
          <p:cNvSpPr>
            <a:spLocks noGrp="1"/>
          </p:cNvSpPr>
          <p:nvPr>
            <p:ph sz="quarter" idx="2"/>
          </p:nvPr>
        </p:nvSpPr>
        <p:spPr>
          <a:xfrm>
            <a:off x="4648200" y="1600200"/>
            <a:ext cx="4038600" cy="4876800"/>
          </a:xfrm>
        </p:spPr>
        <p:txBody>
          <a:bodyPr>
            <a:normAutofit fontScale="85000" lnSpcReduction="10000"/>
          </a:bodyPr>
          <a:lstStyle/>
          <a:p>
            <a:r>
              <a:rPr lang="en-US" dirty="0" smtClean="0"/>
              <a:t>How </a:t>
            </a:r>
            <a:r>
              <a:rPr lang="en-US" dirty="0" smtClean="0"/>
              <a:t>has the mood of the group altered after meeting their first danger?</a:t>
            </a:r>
            <a:br>
              <a:rPr lang="en-US" dirty="0" smtClean="0"/>
            </a:br>
            <a:endParaRPr lang="en-US" dirty="0" smtClean="0"/>
          </a:p>
          <a:p>
            <a:r>
              <a:rPr lang="en-US" dirty="0" smtClean="0"/>
              <a:t>At this point, they’re all getting a feel for how difficult this is going to be</a:t>
            </a:r>
            <a:r>
              <a:rPr lang="en-US" dirty="0" smtClean="0"/>
              <a:t>.</a:t>
            </a:r>
          </a:p>
          <a:p>
            <a:endParaRPr lang="en-US" dirty="0" smtClean="0"/>
          </a:p>
          <a:p>
            <a:r>
              <a:rPr lang="en-US" dirty="0" smtClean="0"/>
              <a:t>Those were only trolls, not a dragon, and this was only the beginning of the journey.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45</a:t>
            </a:r>
            <a:endParaRPr lang="en-US" dirty="0"/>
          </a:p>
        </p:txBody>
      </p:sp>
      <p:sp>
        <p:nvSpPr>
          <p:cNvPr id="3" name="Content Placeholder 2"/>
          <p:cNvSpPr>
            <a:spLocks noGrp="1"/>
          </p:cNvSpPr>
          <p:nvPr>
            <p:ph sz="quarter" idx="1"/>
          </p:nvPr>
        </p:nvSpPr>
        <p:spPr/>
        <p:txBody>
          <a:bodyPr>
            <a:normAutofit/>
          </a:bodyPr>
          <a:lstStyle/>
          <a:p>
            <a:r>
              <a:rPr lang="en-US" dirty="0" smtClean="0"/>
              <a:t>Look </a:t>
            </a:r>
            <a:r>
              <a:rPr lang="en-US" dirty="0" smtClean="0"/>
              <a:t>at where we are in the paperback.  Make a prediction on the answer to Bilbo’s question</a:t>
            </a:r>
            <a:r>
              <a:rPr lang="en-US" dirty="0" smtClean="0"/>
              <a:t>.</a:t>
            </a:r>
            <a:endParaRPr lang="en-US" dirty="0" smtClean="0"/>
          </a:p>
        </p:txBody>
      </p:sp>
      <p:pic>
        <p:nvPicPr>
          <p:cNvPr id="5" name="Content Placeholder 4" descr="far_over_the_misty_mountains_cold_by_justinoaksford-d5nyy4c.jpg"/>
          <p:cNvPicPr>
            <a:picLocks noGrp="1" noChangeAspect="1"/>
          </p:cNvPicPr>
          <p:nvPr>
            <p:ph sz="quarter" idx="2"/>
          </p:nvPr>
        </p:nvPicPr>
        <p:blipFill>
          <a:blip r:embed="rId3" cstate="print"/>
          <a:stretch>
            <a:fillRect/>
          </a:stretch>
        </p:blipFill>
        <p:spPr>
          <a:xfrm>
            <a:off x="4845050" y="1600200"/>
            <a:ext cx="3886200" cy="4724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46</a:t>
            </a:r>
            <a:endParaRPr lang="en-US" dirty="0"/>
          </a:p>
        </p:txBody>
      </p:sp>
      <p:pic>
        <p:nvPicPr>
          <p:cNvPr id="5" name="Content Placeholder 4" descr="Rivendell.jpg"/>
          <p:cNvPicPr>
            <a:picLocks noGrp="1" noChangeAspect="1"/>
          </p:cNvPicPr>
          <p:nvPr>
            <p:ph sz="quarter" idx="1"/>
          </p:nvPr>
        </p:nvPicPr>
        <p:blipFill>
          <a:blip r:embed="rId3" cstate="print"/>
          <a:stretch>
            <a:fillRect/>
          </a:stretch>
        </p:blipFill>
        <p:spPr>
          <a:xfrm>
            <a:off x="609600" y="1676400"/>
            <a:ext cx="3886200" cy="4495800"/>
          </a:xfrm>
        </p:spPr>
      </p:pic>
      <p:sp>
        <p:nvSpPr>
          <p:cNvPr id="4" name="Content Placeholder 3"/>
          <p:cNvSpPr>
            <a:spLocks noGrp="1"/>
          </p:cNvSpPr>
          <p:nvPr>
            <p:ph sz="quarter" idx="2"/>
          </p:nvPr>
        </p:nvSpPr>
        <p:spPr/>
        <p:txBody>
          <a:bodyPr>
            <a:normAutofit/>
          </a:bodyPr>
          <a:lstStyle/>
          <a:p>
            <a:r>
              <a:rPr lang="en-US" dirty="0" smtClean="0"/>
              <a:t>How </a:t>
            </a:r>
            <a:r>
              <a:rPr lang="en-US" dirty="0" smtClean="0"/>
              <a:t>is he feeling about adventures now?  What would he rather be doing</a:t>
            </a:r>
            <a:r>
              <a:rPr lang="en-US" dirty="0" smtClean="0"/>
              <a:t>?</a:t>
            </a:r>
          </a:p>
          <a:p>
            <a:endParaRPr lang="en-US" dirty="0" smtClean="0"/>
          </a:p>
          <a:p>
            <a:r>
              <a:rPr lang="en-US" dirty="0" smtClean="0"/>
              <a:t>Where are they </a:t>
            </a:r>
            <a:r>
              <a:rPr lang="en-US" dirty="0" smtClean="0"/>
              <a:t>going, now?</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47</a:t>
            </a:r>
            <a:endParaRPr lang="en-US" dirty="0"/>
          </a:p>
        </p:txBody>
      </p:sp>
      <p:pic>
        <p:nvPicPr>
          <p:cNvPr id="5" name="Content Placeholder 4" descr="rivendell 2.jpg"/>
          <p:cNvPicPr>
            <a:picLocks noGrp="1" noChangeAspect="1"/>
          </p:cNvPicPr>
          <p:nvPr>
            <p:ph sz="quarter" idx="1"/>
          </p:nvPr>
        </p:nvPicPr>
        <p:blipFill>
          <a:blip r:embed="rId3" cstate="print"/>
          <a:stretch>
            <a:fillRect/>
          </a:stretch>
        </p:blipFill>
        <p:spPr>
          <a:xfrm>
            <a:off x="609600" y="1600200"/>
            <a:ext cx="3886200" cy="4572000"/>
          </a:xfrm>
        </p:spPr>
      </p:pic>
      <p:sp>
        <p:nvSpPr>
          <p:cNvPr id="4" name="Content Placeholder 3"/>
          <p:cNvSpPr>
            <a:spLocks noGrp="1"/>
          </p:cNvSpPr>
          <p:nvPr>
            <p:ph sz="quarter" idx="2"/>
          </p:nvPr>
        </p:nvSpPr>
        <p:spPr/>
        <p:txBody>
          <a:bodyPr>
            <a:normAutofit/>
          </a:bodyPr>
          <a:lstStyle/>
          <a:p>
            <a:r>
              <a:rPr lang="en-US" dirty="0" smtClean="0"/>
              <a:t>The length of the journey and how tired they all are is </a:t>
            </a:r>
            <a:r>
              <a:rPr lang="en-US" dirty="0" smtClean="0"/>
              <a:t>emphasized.</a:t>
            </a:r>
          </a:p>
          <a:p>
            <a:endParaRPr lang="en-US" dirty="0" smtClean="0"/>
          </a:p>
          <a:p>
            <a:endParaRPr lang="en-US" dirty="0" smtClean="0"/>
          </a:p>
          <a:p>
            <a:r>
              <a:rPr lang="en-US" dirty="0" smtClean="0"/>
              <a:t>Bilbo’s </a:t>
            </a:r>
            <a:r>
              <a:rPr lang="en-US" dirty="0" smtClean="0"/>
              <a:t>having to get used to doing without a great many things.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48 - Rivendell</a:t>
            </a:r>
            <a:endParaRPr lang="en-US" dirty="0"/>
          </a:p>
        </p:txBody>
      </p:sp>
      <p:sp>
        <p:nvSpPr>
          <p:cNvPr id="3" name="Content Placeholder 2"/>
          <p:cNvSpPr>
            <a:spLocks noGrp="1"/>
          </p:cNvSpPr>
          <p:nvPr>
            <p:ph sz="quarter" idx="1"/>
          </p:nvPr>
        </p:nvSpPr>
        <p:spPr/>
        <p:txBody>
          <a:bodyPr>
            <a:normAutofit/>
          </a:bodyPr>
          <a:lstStyle/>
          <a:p>
            <a:r>
              <a:rPr lang="en-US" dirty="0" smtClean="0"/>
              <a:t>A new land, a new people, a new song</a:t>
            </a:r>
            <a:r>
              <a:rPr lang="en-US" dirty="0" smtClean="0"/>
              <a:t>.</a:t>
            </a:r>
          </a:p>
          <a:p>
            <a:endParaRPr lang="en-US" dirty="0" smtClean="0"/>
          </a:p>
          <a:p>
            <a:r>
              <a:rPr lang="en-US" dirty="0" smtClean="0"/>
              <a:t>Let’s read the song on 48-49</a:t>
            </a:r>
            <a:r>
              <a:rPr lang="en-US" dirty="0" smtClean="0"/>
              <a:t>.</a:t>
            </a:r>
          </a:p>
          <a:p>
            <a:endParaRPr lang="en-US" dirty="0" smtClean="0"/>
          </a:p>
          <a:p>
            <a:r>
              <a:rPr lang="en-US" dirty="0" smtClean="0">
                <a:hlinkClick r:id="rId3"/>
              </a:rPr>
              <a:t>https://</a:t>
            </a:r>
            <a:r>
              <a:rPr lang="en-US" dirty="0" smtClean="0">
                <a:hlinkClick r:id="rId3"/>
              </a:rPr>
              <a:t>www.youtube.com/watch?v=O5vu8vU9yCw</a:t>
            </a:r>
            <a:endParaRPr lang="en-US" dirty="0" smtClean="0"/>
          </a:p>
        </p:txBody>
      </p:sp>
      <p:pic>
        <p:nvPicPr>
          <p:cNvPr id="5" name="Content Placeholder 4" descr="elf with harp.jpg"/>
          <p:cNvPicPr>
            <a:picLocks noGrp="1" noChangeAspect="1"/>
          </p:cNvPicPr>
          <p:nvPr>
            <p:ph sz="quarter" idx="2"/>
          </p:nvPr>
        </p:nvPicPr>
        <p:blipFill>
          <a:blip r:embed="rId4" cstate="print"/>
          <a:stretch>
            <a:fillRect/>
          </a:stretch>
        </p:blipFill>
        <p:spPr>
          <a:xfrm>
            <a:off x="4800600" y="1828800"/>
            <a:ext cx="3962400" cy="4191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49</a:t>
            </a:r>
            <a:endParaRPr lang="en-US" dirty="0"/>
          </a:p>
        </p:txBody>
      </p:sp>
      <p:pic>
        <p:nvPicPr>
          <p:cNvPr id="5" name="Content Placeholder 4" descr="eew dwarves.jpg"/>
          <p:cNvPicPr>
            <a:picLocks noGrp="1" noChangeAspect="1"/>
          </p:cNvPicPr>
          <p:nvPr>
            <p:ph sz="quarter" idx="1"/>
          </p:nvPr>
        </p:nvPicPr>
        <p:blipFill>
          <a:blip r:embed="rId3" cstate="print"/>
          <a:stretch>
            <a:fillRect/>
          </a:stretch>
        </p:blipFill>
        <p:spPr>
          <a:xfrm>
            <a:off x="228600" y="1828800"/>
            <a:ext cx="4343400" cy="4495800"/>
          </a:xfrm>
        </p:spPr>
      </p:pic>
      <p:sp>
        <p:nvSpPr>
          <p:cNvPr id="4" name="Content Placeholder 3"/>
          <p:cNvSpPr>
            <a:spLocks noGrp="1"/>
          </p:cNvSpPr>
          <p:nvPr>
            <p:ph sz="quarter" idx="2"/>
          </p:nvPr>
        </p:nvSpPr>
        <p:spPr/>
        <p:txBody>
          <a:bodyPr>
            <a:normAutofit/>
          </a:bodyPr>
          <a:lstStyle/>
          <a:p>
            <a:r>
              <a:rPr lang="en-US" dirty="0" smtClean="0"/>
              <a:t>What does Bilbo think of the elves</a:t>
            </a:r>
            <a:r>
              <a:rPr lang="en-US" dirty="0" smtClean="0"/>
              <a:t>?</a:t>
            </a:r>
          </a:p>
          <a:p>
            <a:endParaRPr lang="en-US" dirty="0" smtClean="0"/>
          </a:p>
          <a:p>
            <a:r>
              <a:rPr lang="en-US" dirty="0" smtClean="0"/>
              <a:t>What do the dwarves think of the elves</a:t>
            </a:r>
            <a:r>
              <a:rPr lang="en-US" dirty="0" smtClean="0"/>
              <a:t>?</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50</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Elves </a:t>
            </a:r>
            <a:r>
              <a:rPr lang="en-US" dirty="0" smtClean="0"/>
              <a:t>are apparently well known for their singing</a:t>
            </a:r>
            <a:r>
              <a:rPr lang="en-US" dirty="0" smtClean="0"/>
              <a:t>.</a:t>
            </a:r>
          </a:p>
          <a:p>
            <a:endParaRPr lang="en-US" dirty="0" smtClean="0"/>
          </a:p>
          <a:p>
            <a:r>
              <a:rPr lang="en-US" dirty="0" smtClean="0"/>
              <a:t>Notice the comments they make with their guests</a:t>
            </a:r>
            <a:r>
              <a:rPr lang="en-US" dirty="0" smtClean="0"/>
              <a:t>.</a:t>
            </a:r>
          </a:p>
          <a:p>
            <a:endParaRPr lang="en-US" dirty="0" smtClean="0"/>
          </a:p>
          <a:p>
            <a:r>
              <a:rPr lang="en-US" dirty="0" smtClean="0"/>
              <a:t>Light </a:t>
            </a:r>
            <a:r>
              <a:rPr lang="en-US" dirty="0" smtClean="0"/>
              <a:t>hearted, somewhat immature banter / jokes seem popular here, as well.</a:t>
            </a:r>
            <a:endParaRPr lang="en-US" dirty="0"/>
          </a:p>
        </p:txBody>
      </p:sp>
      <p:pic>
        <p:nvPicPr>
          <p:cNvPr id="5" name="Content Placeholder 4" descr="elf harpist.jpg"/>
          <p:cNvPicPr>
            <a:picLocks noGrp="1" noChangeAspect="1"/>
          </p:cNvPicPr>
          <p:nvPr>
            <p:ph sz="quarter" idx="2"/>
          </p:nvPr>
        </p:nvPicPr>
        <p:blipFill>
          <a:blip r:embed="rId3" cstate="print"/>
          <a:stretch>
            <a:fillRect/>
          </a:stretch>
        </p:blipFill>
        <p:spPr>
          <a:xfrm>
            <a:off x="4883150" y="1981200"/>
            <a:ext cx="3810000" cy="4267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181</TotalTime>
  <Words>871</Words>
  <Application>Microsoft Office PowerPoint</Application>
  <PresentationFormat>On-screen Show (4:3)</PresentationFormat>
  <Paragraphs>103</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Median</vt:lpstr>
      <vt:lpstr>The Hobbit – Notes for Chapter 3</vt:lpstr>
      <vt:lpstr>Previously on Days of Our Hobbit</vt:lpstr>
      <vt:lpstr>Page 45 (Beginning of Chapter 3)</vt:lpstr>
      <vt:lpstr>Page 45</vt:lpstr>
      <vt:lpstr>Page 46</vt:lpstr>
      <vt:lpstr>Page 47</vt:lpstr>
      <vt:lpstr>Page 48 - Rivendell</vt:lpstr>
      <vt:lpstr>Page 49</vt:lpstr>
      <vt:lpstr>Page 50</vt:lpstr>
      <vt:lpstr>Page 51 – The Last Homely House</vt:lpstr>
      <vt:lpstr>Page 52</vt:lpstr>
      <vt:lpstr>Page 53</vt:lpstr>
      <vt:lpstr>Page 53-54 (End of Chapter)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Hobbit – Notes for Pages 41-60</dc:title>
  <dc:creator>Lenny Valentine</dc:creator>
  <cp:lastModifiedBy>Lenny Valentine</cp:lastModifiedBy>
  <cp:revision>82</cp:revision>
  <dcterms:created xsi:type="dcterms:W3CDTF">2006-08-16T00:00:00Z</dcterms:created>
  <dcterms:modified xsi:type="dcterms:W3CDTF">2016-11-23T00:52:51Z</dcterms:modified>
</cp:coreProperties>
</file>