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79" r:id="rId4"/>
    <p:sldId id="280" r:id="rId5"/>
    <p:sldId id="281" r:id="rId6"/>
    <p:sldId id="282" r:id="rId7"/>
    <p:sldId id="283" r:id="rId8"/>
    <p:sldId id="284" r:id="rId9"/>
    <p:sldId id="285" r:id="rId10"/>
    <p:sldId id="286" r:id="rId11"/>
    <p:sldId id="258" r:id="rId12"/>
    <p:sldId id="259" r:id="rId13"/>
    <p:sldId id="260" r:id="rId14"/>
    <p:sldId id="261" r:id="rId15"/>
    <p:sldId id="262"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63DFB0-0DA0-4346-AB9F-41E9CFF1326A}"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DCF11-B020-40D0-9A13-E800C99ACC2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knew that something unexpected might happen.”</a:t>
            </a:r>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day they met a thunderstorm—more than a thunderstorm, a thunder battle.”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“Lightning splinters on the peaks, and rocks shiver, and great crashes split the air and go rolling and tumbling into every cave and hollow; and the darkness is filled with overwhelming noise and sudden light.”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nothing like looking, if you want to find something.”</a:t>
            </a:r>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found a dry cave!” – </a:t>
            </a:r>
            <a:r>
              <a:rPr lang="en-US" dirty="0" err="1" smtClean="0"/>
              <a:t>Fili</a:t>
            </a:r>
            <a:r>
              <a:rPr lang="en-US" dirty="0" smtClean="0"/>
              <a:t> and </a:t>
            </a:r>
            <a:r>
              <a:rPr lang="en-US" dirty="0" err="1" smtClean="0"/>
              <a:t>Kili</a:t>
            </a:r>
            <a:endParaRPr lang="en-US" dirty="0" smtClean="0"/>
          </a:p>
          <a:p>
            <a:r>
              <a:rPr lang="en-US" dirty="0" smtClean="0"/>
              <a:t>“Have you </a:t>
            </a:r>
            <a:r>
              <a:rPr lang="en-US" i="1" dirty="0" smtClean="0"/>
              <a:t>thoroughly </a:t>
            </a:r>
            <a:r>
              <a:rPr lang="en-US" dirty="0" smtClean="0"/>
              <a:t>explored it?” Gandalf.</a:t>
            </a:r>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Goblins.</a:t>
            </a:r>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song focus on?</a:t>
            </a:r>
          </a:p>
          <a:p>
            <a:endParaRPr lang="en-US" dirty="0" smtClean="0"/>
          </a:p>
          <a:p>
            <a:r>
              <a:rPr lang="en-US" dirty="0" smtClean="0"/>
              <a:t>Noises, described,  Many harsh noises.</a:t>
            </a:r>
          </a:p>
          <a:p>
            <a:endParaRPr lang="en-US" dirty="0" smtClean="0"/>
          </a:p>
          <a:p>
            <a:r>
              <a:rPr lang="en-US" dirty="0" smtClean="0"/>
              <a:t>One word for a chaos of noise – pandemonium.</a:t>
            </a:r>
          </a:p>
          <a:p>
            <a:endParaRPr lang="en-US" dirty="0" smtClean="0"/>
          </a:p>
          <a:p>
            <a:r>
              <a:rPr lang="en-US" dirty="0" smtClean="0"/>
              <a:t>Pandemonium is also the name of the capital of Hell in John Milton’s </a:t>
            </a:r>
            <a:r>
              <a:rPr lang="en-US" i="1" dirty="0" smtClean="0"/>
              <a:t>Paradise Lost</a:t>
            </a:r>
            <a:r>
              <a:rPr lang="en-US" dirty="0" smtClean="0"/>
              <a:t>. </a:t>
            </a:r>
          </a:p>
          <a:p>
            <a:endParaRPr lang="en-US" dirty="0" smtClean="0"/>
          </a:p>
          <a:p>
            <a:r>
              <a:rPr lang="en-US" dirty="0" smtClean="0"/>
              <a:t>What connotations could this have for the goblin city?  Will it be a pleasant place?</a:t>
            </a:r>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goblins eat horses and ponies and donkeys (and other much more dreadful things), and they are always hungry.”</a:t>
            </a:r>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goblins are cruel, wicked, and bad-hearted.  They make no beautiful things, but they make many clever ones.</a:t>
            </a:r>
          </a:p>
          <a:p>
            <a:r>
              <a:rPr lang="en-US" dirty="0" smtClean="0"/>
              <a:t>“They can tunnel and mine as well as any but the most skilled dwarves…</a:t>
            </a:r>
          </a:p>
          <a:p>
            <a:r>
              <a:rPr lang="en-US" dirty="0" smtClean="0"/>
              <a:t>“Hammers, axes, swords, pickaxes, tongs, and also instruments of torture, they make very well…</a:t>
            </a:r>
          </a:p>
          <a:p>
            <a:r>
              <a:rPr lang="en-US" dirty="0" smtClean="0"/>
              <a:t>“It is not unlikely that they invented some of the machines that have since troubled the world, especially the ingenious devices for killing large numbers of people at once, for wheels and engines and explosions always delighted them.”</a:t>
            </a:r>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Eventually, the goblins’ superior speed in the caves gets them into a battle.</a:t>
            </a:r>
          </a:p>
          <a:p>
            <a:endParaRPr lang="en-US" dirty="0" smtClean="0"/>
          </a:p>
          <a:p>
            <a:r>
              <a:rPr lang="en-US" dirty="0" smtClean="0"/>
              <a:t>In the midst of it all, Bilbo echoes his former desires to be home, and </a:t>
            </a:r>
            <a:r>
              <a:rPr lang="en-US" dirty="0" err="1" smtClean="0"/>
              <a:t>Bombur</a:t>
            </a:r>
            <a:r>
              <a:rPr lang="en-US" dirty="0" smtClean="0"/>
              <a:t> the dwarf meets it with the wish that they’d left the burglar at home.  At this point, panic and doubts are quite mutual.</a:t>
            </a:r>
          </a:p>
          <a:p>
            <a:endParaRPr lang="en-US" dirty="0"/>
          </a:p>
        </p:txBody>
      </p:sp>
      <p:sp>
        <p:nvSpPr>
          <p:cNvPr id="4" name="Slide Number Placeholder 3"/>
          <p:cNvSpPr>
            <a:spLocks noGrp="1"/>
          </p:cNvSpPr>
          <p:nvPr>
            <p:ph type="sldNum" sz="quarter" idx="10"/>
          </p:nvPr>
        </p:nvSpPr>
        <p:spPr/>
        <p:txBody>
          <a:bodyPr/>
          <a:lstStyle/>
          <a:p>
            <a:fld id="{6E9DCF11-B020-40D0-9A13-E800C99ACC20}"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11/22/2016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11/22/2016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gTDa-vG2MQ&amp;list=PL545948224B999E8A&amp;index=8"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lstStyle/>
          <a:p>
            <a:r>
              <a:rPr lang="en-US" dirty="0" smtClean="0"/>
              <a:t>The Hobbit – Notes for </a:t>
            </a:r>
            <a:r>
              <a:rPr lang="en-US" dirty="0" smtClean="0"/>
              <a:t>Chapter 4</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a:t>
            </a:r>
            <a:r>
              <a:rPr lang="en-US" dirty="0" err="1" smtClean="0"/>
              <a:t>Down</a:t>
            </a:r>
            <a:r>
              <a:rPr lang="en-US" dirty="0" smtClean="0"/>
              <a:t> to Goblin Town</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Clap! Snap! The black crack!</a:t>
            </a:r>
          </a:p>
          <a:p>
            <a:r>
              <a:rPr lang="en-US" dirty="0" smtClean="0"/>
              <a:t>Grip, grab!  Pinch, nab!</a:t>
            </a:r>
          </a:p>
          <a:p>
            <a:r>
              <a:rPr lang="en-US" dirty="0" smtClean="0"/>
              <a:t>And down </a:t>
            </a:r>
            <a:r>
              <a:rPr lang="en-US" dirty="0" err="1" smtClean="0"/>
              <a:t>down</a:t>
            </a:r>
            <a:r>
              <a:rPr lang="en-US" dirty="0" smtClean="0"/>
              <a:t> to Goblin-town</a:t>
            </a:r>
          </a:p>
          <a:p>
            <a:r>
              <a:rPr lang="en-US" dirty="0" smtClean="0"/>
              <a:t>You go, my lad!</a:t>
            </a:r>
          </a:p>
          <a:p>
            <a:endParaRPr lang="en-US" dirty="0" smtClean="0"/>
          </a:p>
          <a:p>
            <a:r>
              <a:rPr lang="en-US" dirty="0" smtClean="0"/>
              <a:t>Crash, crash! Crush, smash!</a:t>
            </a:r>
          </a:p>
          <a:p>
            <a:r>
              <a:rPr lang="en-US" dirty="0" smtClean="0"/>
              <a:t>Hammer and tongs! Knocker and gongs!</a:t>
            </a:r>
          </a:p>
          <a:p>
            <a:r>
              <a:rPr lang="en-US" dirty="0" smtClean="0"/>
              <a:t>Pound, pound, far underground!</a:t>
            </a:r>
          </a:p>
          <a:p>
            <a:r>
              <a:rPr lang="en-US" dirty="0" smtClean="0"/>
              <a:t>Ho, ho! My lad!</a:t>
            </a:r>
          </a:p>
          <a:p>
            <a:endParaRPr lang="en-US" dirty="0" smtClean="0"/>
          </a:p>
          <a:p>
            <a:r>
              <a:rPr lang="en-US" dirty="0" smtClean="0"/>
              <a:t>Swish smack! Whip crack!</a:t>
            </a:r>
          </a:p>
          <a:p>
            <a:r>
              <a:rPr lang="en-US" dirty="0" smtClean="0"/>
              <a:t>Batter and beat! Yammer and bleat!</a:t>
            </a:r>
          </a:p>
          <a:p>
            <a:r>
              <a:rPr lang="en-US" dirty="0" smtClean="0"/>
              <a:t>Work, work! Nor dare to shirk!</a:t>
            </a:r>
          </a:p>
          <a:p>
            <a:r>
              <a:rPr lang="en-US" dirty="0" smtClean="0"/>
              <a:t>While Goblins quaff, and Goblins laugh,</a:t>
            </a:r>
          </a:p>
          <a:p>
            <a:r>
              <a:rPr lang="en-US" dirty="0" smtClean="0"/>
              <a:t>Round and round far underground</a:t>
            </a:r>
          </a:p>
          <a:p>
            <a:r>
              <a:rPr lang="en-US" dirty="0" smtClean="0"/>
              <a:t>Below, my lad!</a:t>
            </a:r>
          </a:p>
        </p:txBody>
      </p:sp>
      <p:pic>
        <p:nvPicPr>
          <p:cNvPr id="5" name="Content Placeholder 4" descr="The_Great_Goblin_3.jpg"/>
          <p:cNvPicPr>
            <a:picLocks noGrp="1" noChangeAspect="1"/>
          </p:cNvPicPr>
          <p:nvPr>
            <p:ph sz="quarter" idx="2"/>
          </p:nvPr>
        </p:nvPicPr>
        <p:blipFill>
          <a:blip r:embed="rId3" cstate="print"/>
          <a:stretch>
            <a:fillRect/>
          </a:stretch>
        </p:blipFill>
        <p:spPr>
          <a:xfrm>
            <a:off x="4845050" y="1676400"/>
            <a:ext cx="3886200" cy="4571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61</a:t>
            </a:r>
            <a:endParaRPr lang="en-US" dirty="0"/>
          </a:p>
        </p:txBody>
      </p:sp>
      <p:pic>
        <p:nvPicPr>
          <p:cNvPr id="5" name="Content Placeholder 4" descr="a little horse.jpg"/>
          <p:cNvPicPr>
            <a:picLocks noGrp="1" noChangeAspect="1"/>
          </p:cNvPicPr>
          <p:nvPr>
            <p:ph sz="half" idx="1"/>
          </p:nvPr>
        </p:nvPicPr>
        <p:blipFill>
          <a:blip r:embed="rId3" cstate="print"/>
          <a:stretch>
            <a:fillRect/>
          </a:stretch>
        </p:blipFill>
        <p:spPr>
          <a:xfrm>
            <a:off x="779949" y="1770063"/>
            <a:ext cx="3408978" cy="4525962"/>
          </a:xfrm>
        </p:spPr>
      </p:pic>
      <p:sp>
        <p:nvSpPr>
          <p:cNvPr id="4" name="Content Placeholder 3"/>
          <p:cNvSpPr>
            <a:spLocks noGrp="1"/>
          </p:cNvSpPr>
          <p:nvPr>
            <p:ph sz="half" idx="2"/>
          </p:nvPr>
        </p:nvSpPr>
        <p:spPr/>
        <p:txBody>
          <a:bodyPr>
            <a:normAutofit/>
          </a:bodyPr>
          <a:lstStyle/>
          <a:p>
            <a:r>
              <a:rPr lang="en-US" dirty="0" smtClean="0"/>
              <a:t>So, the goblins continue taking Bilbo and company deep into their city</a:t>
            </a:r>
            <a:r>
              <a:rPr lang="en-US" dirty="0" smtClean="0"/>
              <a:t>.</a:t>
            </a:r>
          </a:p>
          <a:p>
            <a:endParaRPr lang="en-US" dirty="0" smtClean="0"/>
          </a:p>
          <a:p>
            <a:endParaRPr lang="en-US" dirty="0" smtClean="0"/>
          </a:p>
          <a:p>
            <a:r>
              <a:rPr lang="en-US" dirty="0" smtClean="0"/>
              <a:t>What is the ultimate fate of the ponies</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62</a:t>
            </a:r>
            <a:endParaRPr lang="en-US" dirty="0"/>
          </a:p>
        </p:txBody>
      </p:sp>
      <p:sp>
        <p:nvSpPr>
          <p:cNvPr id="3" name="Content Placeholder 2"/>
          <p:cNvSpPr>
            <a:spLocks noGrp="1"/>
          </p:cNvSpPr>
          <p:nvPr>
            <p:ph sz="half" idx="1"/>
          </p:nvPr>
        </p:nvSpPr>
        <p:spPr>
          <a:xfrm>
            <a:off x="228600" y="1371600"/>
            <a:ext cx="4267200" cy="5181600"/>
          </a:xfrm>
        </p:spPr>
        <p:txBody>
          <a:bodyPr>
            <a:normAutofit/>
          </a:bodyPr>
          <a:lstStyle/>
          <a:p>
            <a:r>
              <a:rPr lang="en-US" dirty="0" smtClean="0"/>
              <a:t>How does the narrator characterize goblins</a:t>
            </a:r>
            <a:r>
              <a:rPr lang="en-US" dirty="0" smtClean="0"/>
              <a:t>?</a:t>
            </a:r>
            <a:endParaRPr lang="en-US" dirty="0" smtClean="0"/>
          </a:p>
        </p:txBody>
      </p:sp>
      <p:pic>
        <p:nvPicPr>
          <p:cNvPr id="5" name="Content Placeholder 4" descr="hammertime1.jpg"/>
          <p:cNvPicPr>
            <a:picLocks noGrp="1" noChangeAspect="1"/>
          </p:cNvPicPr>
          <p:nvPr>
            <p:ph sz="half" idx="2"/>
          </p:nvPr>
        </p:nvPicPr>
        <p:blipFill>
          <a:blip r:embed="rId3" cstate="print"/>
          <a:stretch>
            <a:fillRect/>
          </a:stretch>
        </p:blipFill>
        <p:spPr>
          <a:xfrm>
            <a:off x="4656138" y="1066800"/>
            <a:ext cx="4038600" cy="5333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of 62 – Bottom of 64</a:t>
            </a:r>
            <a:endParaRPr lang="en-US" dirty="0"/>
          </a:p>
        </p:txBody>
      </p:sp>
      <p:pic>
        <p:nvPicPr>
          <p:cNvPr id="5" name="Content Placeholder 4" descr="The_Great_Goblin_3.jpg"/>
          <p:cNvPicPr>
            <a:picLocks noGrp="1" noChangeAspect="1"/>
          </p:cNvPicPr>
          <p:nvPr>
            <p:ph sz="half" idx="1"/>
          </p:nvPr>
        </p:nvPicPr>
        <p:blipFill>
          <a:blip r:embed="rId2" cstate="print"/>
          <a:stretch>
            <a:fillRect/>
          </a:stretch>
        </p:blipFill>
        <p:spPr>
          <a:xfrm>
            <a:off x="465138" y="1600200"/>
            <a:ext cx="4038600" cy="4571999"/>
          </a:xfrm>
        </p:spPr>
      </p:pic>
      <p:sp>
        <p:nvSpPr>
          <p:cNvPr id="4" name="Content Placeholder 3"/>
          <p:cNvSpPr>
            <a:spLocks noGrp="1"/>
          </p:cNvSpPr>
          <p:nvPr>
            <p:ph sz="half" idx="2"/>
          </p:nvPr>
        </p:nvSpPr>
        <p:spPr/>
        <p:txBody>
          <a:bodyPr>
            <a:normAutofit fontScale="92500" lnSpcReduction="10000"/>
          </a:bodyPr>
          <a:lstStyle/>
          <a:p>
            <a:r>
              <a:rPr lang="en-US" dirty="0" smtClean="0"/>
              <a:t>Let’s read the conversation between the Great Goblin and the dwarves together</a:t>
            </a:r>
            <a:r>
              <a:rPr lang="en-US" dirty="0" smtClean="0"/>
              <a:t>.</a:t>
            </a:r>
          </a:p>
          <a:p>
            <a:endParaRPr lang="en-US" dirty="0" smtClean="0"/>
          </a:p>
          <a:p>
            <a:r>
              <a:rPr lang="en-US" dirty="0" err="1" smtClean="0"/>
              <a:t>Thorin</a:t>
            </a:r>
            <a:r>
              <a:rPr lang="en-US" dirty="0" smtClean="0"/>
              <a:t> tells some truths, but lies about their ultimate goal.  Why</a:t>
            </a:r>
            <a:r>
              <a:rPr lang="en-US" dirty="0" smtClean="0"/>
              <a:t>?</a:t>
            </a:r>
          </a:p>
          <a:p>
            <a:endParaRPr lang="en-US" dirty="0" smtClean="0"/>
          </a:p>
          <a:p>
            <a:r>
              <a:rPr lang="en-US" dirty="0" smtClean="0"/>
              <a:t>What angers the Great Goblin the most?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65</a:t>
            </a:r>
            <a:endParaRPr lang="en-US" dirty="0"/>
          </a:p>
        </p:txBody>
      </p:sp>
      <p:sp>
        <p:nvSpPr>
          <p:cNvPr id="3" name="Content Placeholder 2"/>
          <p:cNvSpPr>
            <a:spLocks noGrp="1"/>
          </p:cNvSpPr>
          <p:nvPr>
            <p:ph sz="half" idx="1"/>
          </p:nvPr>
        </p:nvSpPr>
        <p:spPr/>
        <p:txBody>
          <a:bodyPr/>
          <a:lstStyle/>
          <a:p>
            <a:r>
              <a:rPr lang="en-US" dirty="0" smtClean="0"/>
              <a:t>Who or what gets them out of this mess</a:t>
            </a:r>
            <a:r>
              <a:rPr lang="en-US" dirty="0" smtClean="0"/>
              <a:t>?</a:t>
            </a:r>
          </a:p>
          <a:p>
            <a:endParaRPr lang="en-US" dirty="0" smtClean="0"/>
          </a:p>
          <a:p>
            <a:r>
              <a:rPr lang="en-US" dirty="0" smtClean="0"/>
              <a:t>What does a quick tally reveal about their losses?</a:t>
            </a:r>
          </a:p>
          <a:p>
            <a:endParaRPr lang="en-US" dirty="0"/>
          </a:p>
        </p:txBody>
      </p:sp>
      <p:pic>
        <p:nvPicPr>
          <p:cNvPr id="5" name="Content Placeholder 4" descr="gandalfwithglamdring.jpg"/>
          <p:cNvPicPr>
            <a:picLocks noGrp="1" noChangeAspect="1"/>
          </p:cNvPicPr>
          <p:nvPr>
            <p:ph sz="half" idx="2"/>
          </p:nvPr>
        </p:nvPicPr>
        <p:blipFill>
          <a:blip r:embed="rId2" cstate="print"/>
          <a:stretch>
            <a:fillRect/>
          </a:stretch>
        </p:blipFill>
        <p:spPr>
          <a:xfrm>
            <a:off x="4694238" y="2051844"/>
            <a:ext cx="3962400" cy="3962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66</a:t>
            </a:r>
            <a:endParaRPr lang="en-US" dirty="0"/>
          </a:p>
        </p:txBody>
      </p:sp>
      <p:pic>
        <p:nvPicPr>
          <p:cNvPr id="5" name="Content Placeholder 4" descr="Goblin_town.jpg"/>
          <p:cNvPicPr>
            <a:picLocks noGrp="1" noChangeAspect="1"/>
          </p:cNvPicPr>
          <p:nvPr>
            <p:ph sz="half" idx="1"/>
          </p:nvPr>
        </p:nvPicPr>
        <p:blipFill>
          <a:blip r:embed="rId3" cstate="print"/>
          <a:stretch>
            <a:fillRect/>
          </a:stretch>
        </p:blipFill>
        <p:spPr>
          <a:xfrm>
            <a:off x="465138" y="1676400"/>
            <a:ext cx="4038600" cy="4648199"/>
          </a:xfrm>
        </p:spPr>
      </p:pic>
      <p:sp>
        <p:nvSpPr>
          <p:cNvPr id="4" name="Content Placeholder 3"/>
          <p:cNvSpPr>
            <a:spLocks noGrp="1"/>
          </p:cNvSpPr>
          <p:nvPr>
            <p:ph sz="half" idx="2"/>
          </p:nvPr>
        </p:nvSpPr>
        <p:spPr/>
        <p:txBody>
          <a:bodyPr>
            <a:normAutofit/>
          </a:bodyPr>
          <a:lstStyle/>
          <a:p>
            <a:r>
              <a:rPr lang="en-US" dirty="0" smtClean="0"/>
              <a:t>Bilbo, Gandalf, </a:t>
            </a:r>
            <a:r>
              <a:rPr lang="en-US" dirty="0" err="1" smtClean="0"/>
              <a:t>Thorin</a:t>
            </a:r>
            <a:r>
              <a:rPr lang="en-US" dirty="0" smtClean="0"/>
              <a:t> and company all run – one of the dwarves carrying Bilbo at all times as he is not a fast enough runner on his own</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67 (End of Chapter)</a:t>
            </a:r>
            <a:endParaRPr lang="en-US" dirty="0"/>
          </a:p>
        </p:txBody>
      </p:sp>
      <p:sp>
        <p:nvSpPr>
          <p:cNvPr id="3" name="Content Placeholder 2"/>
          <p:cNvSpPr>
            <a:spLocks noGrp="1"/>
          </p:cNvSpPr>
          <p:nvPr>
            <p:ph sz="half" idx="1"/>
          </p:nvPr>
        </p:nvSpPr>
        <p:spPr/>
        <p:txBody>
          <a:bodyPr/>
          <a:lstStyle/>
          <a:p>
            <a:r>
              <a:rPr lang="en-US" dirty="0" smtClean="0"/>
              <a:t>What happens to Bilbo in the midst of the battle?</a:t>
            </a:r>
            <a:endParaRPr lang="en-US" dirty="0"/>
          </a:p>
        </p:txBody>
      </p:sp>
      <p:pic>
        <p:nvPicPr>
          <p:cNvPr id="5" name="Content Placeholder 4" descr="bilboingoblintown.jpg"/>
          <p:cNvPicPr>
            <a:picLocks noGrp="1" noChangeAspect="1"/>
          </p:cNvPicPr>
          <p:nvPr>
            <p:ph sz="half" idx="2"/>
          </p:nvPr>
        </p:nvPicPr>
        <p:blipFill>
          <a:blip r:embed="rId2" cstate="print"/>
          <a:stretch>
            <a:fillRect/>
          </a:stretch>
        </p:blipFill>
        <p:spPr>
          <a:xfrm>
            <a:off x="4656138" y="1600200"/>
            <a:ext cx="4038600"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Previously on As the Hobbit Turns</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Gandalf saved Bilbo and the dwarves from the trolls through clever deception</a:t>
            </a:r>
            <a:r>
              <a:rPr lang="en-US" dirty="0" smtClean="0"/>
              <a:t>.</a:t>
            </a:r>
          </a:p>
          <a:p>
            <a:endParaRPr lang="en-US" dirty="0" smtClean="0"/>
          </a:p>
          <a:p>
            <a:r>
              <a:rPr lang="en-US" dirty="0" smtClean="0"/>
              <a:t>They proceeded onward to Rivendell, where they learned the names of their swords and, more importantly, the location of the Lonely Mountain’s secret entrance</a:t>
            </a:r>
            <a:r>
              <a:rPr lang="en-US" dirty="0" smtClean="0"/>
              <a:t>.</a:t>
            </a:r>
          </a:p>
          <a:p>
            <a:endParaRPr lang="en-US" dirty="0" smtClean="0"/>
          </a:p>
          <a:p>
            <a:r>
              <a:rPr lang="en-US" dirty="0" smtClean="0"/>
              <a:t>Afterward, they continued the next leg of their journey – a crossing of the Misty Mountains</a:t>
            </a:r>
            <a:r>
              <a:rPr lang="en-US" dirty="0" smtClean="0"/>
              <a:t>.</a:t>
            </a:r>
            <a:endParaRPr lang="en-US" dirty="0" smtClean="0"/>
          </a:p>
        </p:txBody>
      </p:sp>
      <p:pic>
        <p:nvPicPr>
          <p:cNvPr id="6" name="Content Placeholder 5" descr="Goblins_High_Pass.jpg"/>
          <p:cNvPicPr>
            <a:picLocks noGrp="1" noChangeAspect="1"/>
          </p:cNvPicPr>
          <p:nvPr>
            <p:ph sz="half" idx="2"/>
          </p:nvPr>
        </p:nvPicPr>
        <p:blipFill>
          <a:blip r:embed="rId2" cstate="print"/>
          <a:stretch>
            <a:fillRect/>
          </a:stretch>
        </p:blipFill>
        <p:spPr>
          <a:xfrm>
            <a:off x="4656138" y="1752600"/>
            <a:ext cx="4038600" cy="47243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55 (Start of Chapter)</a:t>
            </a:r>
            <a:endParaRPr lang="en-US" dirty="0"/>
          </a:p>
        </p:txBody>
      </p:sp>
      <p:pic>
        <p:nvPicPr>
          <p:cNvPr id="5" name="Content Placeholder 4" descr="far_over_the_misty_mountains_cold_by_justinoaksford-d5nyy4c.jpg"/>
          <p:cNvPicPr>
            <a:picLocks noGrp="1" noChangeAspect="1"/>
          </p:cNvPicPr>
          <p:nvPr>
            <p:ph sz="quarter" idx="1"/>
          </p:nvPr>
        </p:nvPicPr>
        <p:blipFill>
          <a:blip r:embed="rId2" cstate="print"/>
          <a:stretch>
            <a:fillRect/>
          </a:stretch>
        </p:blipFill>
        <p:spPr>
          <a:xfrm>
            <a:off x="609600" y="1981200"/>
            <a:ext cx="3886200" cy="4114800"/>
          </a:xfrm>
        </p:spPr>
      </p:pic>
      <p:sp>
        <p:nvSpPr>
          <p:cNvPr id="4" name="Content Placeholder 3"/>
          <p:cNvSpPr>
            <a:spLocks noGrp="1"/>
          </p:cNvSpPr>
          <p:nvPr>
            <p:ph sz="quarter" idx="2"/>
          </p:nvPr>
        </p:nvSpPr>
        <p:spPr/>
        <p:txBody>
          <a:bodyPr>
            <a:normAutofit fontScale="92500" lnSpcReduction="10000"/>
          </a:bodyPr>
          <a:lstStyle/>
          <a:p>
            <a:r>
              <a:rPr lang="en-US" dirty="0" smtClean="0"/>
              <a:t>“Over Hill and Under Hill”</a:t>
            </a:r>
          </a:p>
          <a:p>
            <a:r>
              <a:rPr lang="en-US" dirty="0" smtClean="0"/>
              <a:t>Gandalf, Bilbo, and the dwarves leave Rivendell.  What mountain range are they heading toward?</a:t>
            </a:r>
          </a:p>
          <a:p>
            <a:r>
              <a:rPr lang="en-US" dirty="0" smtClean="0"/>
              <a:t>What dangers do they face on that road?</a:t>
            </a:r>
          </a:p>
          <a:p>
            <a:r>
              <a:rPr lang="en-US" dirty="0" smtClean="0"/>
              <a:t>Narrow mountain paths, cliffs, boulders.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56</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Notice how their thoughts drift over the journey</a:t>
            </a:r>
            <a:r>
              <a:rPr lang="en-US" dirty="0" smtClean="0"/>
              <a:t>.</a:t>
            </a:r>
          </a:p>
          <a:p>
            <a:endParaRPr lang="en-US" dirty="0" smtClean="0"/>
          </a:p>
          <a:p>
            <a:r>
              <a:rPr lang="en-US" dirty="0" smtClean="0"/>
              <a:t>Bilbo thinks of the harvests going on down below</a:t>
            </a:r>
            <a:r>
              <a:rPr lang="en-US" dirty="0" smtClean="0"/>
              <a:t>.</a:t>
            </a:r>
          </a:p>
          <a:p>
            <a:endParaRPr lang="en-US" dirty="0" smtClean="0"/>
          </a:p>
          <a:p>
            <a:r>
              <a:rPr lang="en-US" dirty="0" smtClean="0"/>
              <a:t>The dwarves think of the destination only, as if there weren’t a huge and difficult journey </a:t>
            </a:r>
            <a:r>
              <a:rPr lang="en-US" dirty="0" err="1" smtClean="0"/>
              <a:t>inbetween</a:t>
            </a:r>
            <a:r>
              <a:rPr lang="en-US" dirty="0" smtClean="0"/>
              <a:t> – as if they were practically there and the obstacles between, a trifle</a:t>
            </a:r>
            <a:r>
              <a:rPr lang="en-US" dirty="0" smtClean="0"/>
              <a:t>.</a:t>
            </a:r>
          </a:p>
          <a:p>
            <a:endParaRPr lang="en-US" dirty="0" smtClean="0"/>
          </a:p>
          <a:p>
            <a:r>
              <a:rPr lang="en-US" dirty="0" smtClean="0"/>
              <a:t>Gandalf shakes his head, seeming to know better</a:t>
            </a:r>
            <a:r>
              <a:rPr lang="en-US" dirty="0" smtClean="0"/>
              <a:t>.</a:t>
            </a:r>
          </a:p>
          <a:p>
            <a:endParaRPr lang="en-US" dirty="0" smtClean="0"/>
          </a:p>
        </p:txBody>
      </p:sp>
      <p:pic>
        <p:nvPicPr>
          <p:cNvPr id="6" name="Content Placeholder 5" descr="overthemistymountains.jpg"/>
          <p:cNvPicPr>
            <a:picLocks noGrp="1" noChangeAspect="1"/>
          </p:cNvPicPr>
          <p:nvPr>
            <p:ph sz="quarter" idx="2"/>
          </p:nvPr>
        </p:nvPicPr>
        <p:blipFill>
          <a:blip r:embed="rId3" cstate="print"/>
          <a:stretch>
            <a:fillRect/>
          </a:stretch>
        </p:blipFill>
        <p:spPr>
          <a:xfrm>
            <a:off x="5105400" y="1752600"/>
            <a:ext cx="3733800" cy="4648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56-57</a:t>
            </a:r>
            <a:endParaRPr lang="en-US" dirty="0"/>
          </a:p>
        </p:txBody>
      </p:sp>
      <p:pic>
        <p:nvPicPr>
          <p:cNvPr id="5" name="Content Placeholder 4" descr="b5947d958309a42b23bdc8cc3507888a.jpg"/>
          <p:cNvPicPr>
            <a:picLocks noGrp="1" noChangeAspect="1"/>
          </p:cNvPicPr>
          <p:nvPr>
            <p:ph sz="quarter" idx="1"/>
          </p:nvPr>
        </p:nvPicPr>
        <p:blipFill>
          <a:blip r:embed="rId3" cstate="print"/>
          <a:stretch>
            <a:fillRect/>
          </a:stretch>
        </p:blipFill>
        <p:spPr>
          <a:xfrm>
            <a:off x="609600" y="1752600"/>
            <a:ext cx="3886200" cy="4724400"/>
          </a:xfrm>
        </p:spPr>
      </p:pic>
      <p:sp>
        <p:nvSpPr>
          <p:cNvPr id="4" name="Content Placeholder 3"/>
          <p:cNvSpPr>
            <a:spLocks noGrp="1"/>
          </p:cNvSpPr>
          <p:nvPr>
            <p:ph sz="quarter" idx="2"/>
          </p:nvPr>
        </p:nvSpPr>
        <p:spPr>
          <a:xfrm>
            <a:off x="4648200" y="1600200"/>
            <a:ext cx="4267200" cy="5029200"/>
          </a:xfrm>
        </p:spPr>
        <p:txBody>
          <a:bodyPr>
            <a:normAutofit/>
          </a:bodyPr>
          <a:lstStyle/>
          <a:p>
            <a:r>
              <a:rPr lang="en-US" dirty="0" smtClean="0"/>
              <a:t>Notice </a:t>
            </a:r>
            <a:r>
              <a:rPr lang="en-US" dirty="0" smtClean="0"/>
              <a:t>the sensory details used to describe the terror of the storm</a:t>
            </a:r>
            <a:r>
              <a:rPr lang="en-US" dirty="0" smtClean="0"/>
              <a:t>.</a:t>
            </a:r>
          </a:p>
          <a:p>
            <a:endParaRPr lang="en-US" dirty="0" smtClean="0"/>
          </a:p>
          <a:p>
            <a:endParaRPr lang="en-US" dirty="0" smtClean="0"/>
          </a:p>
          <a:p>
            <a:r>
              <a:rPr lang="en-US" dirty="0" smtClean="0"/>
              <a:t>How </a:t>
            </a:r>
            <a:r>
              <a:rPr lang="en-US" dirty="0" smtClean="0"/>
              <a:t>do these details, this word choice, add to the experience for readers?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 57</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Who or what is really causing the boulders to fall</a:t>
            </a:r>
            <a:r>
              <a:rPr lang="en-US" dirty="0" smtClean="0"/>
              <a:t>?</a:t>
            </a:r>
          </a:p>
          <a:p>
            <a:endParaRPr lang="en-US" dirty="0" smtClean="0"/>
          </a:p>
          <a:p>
            <a:r>
              <a:rPr lang="en-US" dirty="0" smtClean="0"/>
              <a:t>Notice how even in the midst of this chaos, Tolkien cracks jokes</a:t>
            </a:r>
            <a:r>
              <a:rPr lang="en-US" dirty="0" smtClean="0"/>
              <a:t>.</a:t>
            </a:r>
          </a:p>
          <a:p>
            <a:endParaRPr lang="en-US" dirty="0" smtClean="0"/>
          </a:p>
          <a:p>
            <a:r>
              <a:rPr lang="en-US" dirty="0" smtClean="0"/>
              <a:t>Notice </a:t>
            </a:r>
            <a:r>
              <a:rPr lang="en-US" dirty="0" smtClean="0"/>
              <a:t>Thorin demanding and ordering yet again.</a:t>
            </a:r>
            <a:endParaRPr lang="en-US" dirty="0"/>
          </a:p>
        </p:txBody>
      </p:sp>
      <p:pic>
        <p:nvPicPr>
          <p:cNvPr id="5" name="Content Placeholder 4" descr="stone giants.jpg"/>
          <p:cNvPicPr>
            <a:picLocks noGrp="1" noChangeAspect="1"/>
          </p:cNvPicPr>
          <p:nvPr>
            <p:ph sz="quarter" idx="2"/>
          </p:nvPr>
        </p:nvPicPr>
        <p:blipFill>
          <a:blip r:embed="rId3" cstate="print"/>
          <a:stretch>
            <a:fillRect/>
          </a:stretch>
        </p:blipFill>
        <p:spPr>
          <a:xfrm>
            <a:off x="4845050" y="1828800"/>
            <a:ext cx="3886200"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58</a:t>
            </a:r>
            <a:endParaRPr lang="en-US" dirty="0"/>
          </a:p>
        </p:txBody>
      </p:sp>
      <p:pic>
        <p:nvPicPr>
          <p:cNvPr id="5" name="Content Placeholder 4" descr="Cave.jpg"/>
          <p:cNvPicPr>
            <a:picLocks noGrp="1" noChangeAspect="1"/>
          </p:cNvPicPr>
          <p:nvPr>
            <p:ph sz="quarter" idx="1"/>
          </p:nvPr>
        </p:nvPicPr>
        <p:blipFill>
          <a:blip r:embed="rId3" cstate="print"/>
          <a:stretch>
            <a:fillRect/>
          </a:stretch>
        </p:blipFill>
        <p:spPr>
          <a:xfrm>
            <a:off x="609600" y="1828800"/>
            <a:ext cx="3886200" cy="4267200"/>
          </a:xfrm>
        </p:spPr>
      </p:pic>
      <p:sp>
        <p:nvSpPr>
          <p:cNvPr id="4" name="Content Placeholder 3"/>
          <p:cNvSpPr>
            <a:spLocks noGrp="1"/>
          </p:cNvSpPr>
          <p:nvPr>
            <p:ph sz="quarter" idx="2"/>
          </p:nvPr>
        </p:nvSpPr>
        <p:spPr/>
        <p:txBody>
          <a:bodyPr>
            <a:normAutofit/>
          </a:bodyPr>
          <a:lstStyle/>
          <a:p>
            <a:r>
              <a:rPr lang="en-US" dirty="0" smtClean="0"/>
              <a:t>What </a:t>
            </a:r>
            <a:r>
              <a:rPr lang="en-US" dirty="0" smtClean="0"/>
              <a:t>is foreshadowing / foreboding / ominous about this wording, here</a:t>
            </a:r>
            <a:r>
              <a:rPr lang="en-US" dirty="0" smtClean="0"/>
              <a:t>?</a:t>
            </a:r>
          </a:p>
          <a:p>
            <a:endParaRPr lang="en-US" dirty="0" smtClean="0"/>
          </a:p>
          <a:p>
            <a:r>
              <a:rPr lang="en-US" dirty="0" smtClean="0"/>
              <a:t>What do you predict will happen</a:t>
            </a:r>
            <a:r>
              <a:rPr lang="en-US" dirty="0" smtClean="0"/>
              <a:t>?</a:t>
            </a:r>
          </a:p>
          <a:p>
            <a:endParaRPr lang="en-US" dirty="0" smtClean="0"/>
          </a:p>
          <a:p>
            <a:r>
              <a:rPr lang="en-US" dirty="0" smtClean="0"/>
              <a:t>Is the cave safe?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59</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Gandalf and the rest explore the cave, find nothing, and decide to camp there for the night</a:t>
            </a:r>
            <a:r>
              <a:rPr lang="en-US" dirty="0" smtClean="0"/>
              <a:t>.</a:t>
            </a:r>
          </a:p>
          <a:p>
            <a:endParaRPr lang="en-US" dirty="0" smtClean="0"/>
          </a:p>
          <a:p>
            <a:r>
              <a:rPr lang="en-US" dirty="0" smtClean="0"/>
              <a:t>Why does the book say, on page 59, that it was good they’d brought </a:t>
            </a:r>
            <a:r>
              <a:rPr lang="en-US" dirty="0" smtClean="0"/>
              <a:t>Bilbo</a:t>
            </a:r>
            <a:r>
              <a:rPr lang="en-US" dirty="0" smtClean="0"/>
              <a:t>? </a:t>
            </a:r>
            <a:endParaRPr lang="en-US" dirty="0" smtClean="0"/>
          </a:p>
          <a:p>
            <a:endParaRPr lang="en-US" dirty="0" smtClean="0"/>
          </a:p>
          <a:p>
            <a:r>
              <a:rPr lang="en-US" dirty="0" smtClean="0"/>
              <a:t>What </a:t>
            </a:r>
            <a:r>
              <a:rPr lang="en-US" dirty="0" smtClean="0"/>
              <a:t>advantage could this possibly have</a:t>
            </a:r>
            <a:r>
              <a:rPr lang="en-US" dirty="0" smtClean="0"/>
              <a:t>?</a:t>
            </a:r>
          </a:p>
        </p:txBody>
      </p:sp>
      <p:pic>
        <p:nvPicPr>
          <p:cNvPr id="5" name="Content Placeholder 4" descr="cave-02.jpg"/>
          <p:cNvPicPr>
            <a:picLocks noGrp="1" noChangeAspect="1"/>
          </p:cNvPicPr>
          <p:nvPr>
            <p:ph sz="quarter" idx="2"/>
          </p:nvPr>
        </p:nvPicPr>
        <p:blipFill>
          <a:blip r:embed="rId3" cstate="print"/>
          <a:stretch>
            <a:fillRect/>
          </a:stretch>
        </p:blipFill>
        <p:spPr>
          <a:xfrm>
            <a:off x="4845050" y="1676400"/>
            <a:ext cx="38862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60</a:t>
            </a:r>
            <a:endParaRPr lang="en-US" dirty="0"/>
          </a:p>
        </p:txBody>
      </p:sp>
      <p:pic>
        <p:nvPicPr>
          <p:cNvPr id="5" name="Content Placeholder 4" descr="Goblins_High_Pass.jpg"/>
          <p:cNvPicPr>
            <a:picLocks noGrp="1" noChangeAspect="1"/>
          </p:cNvPicPr>
          <p:nvPr>
            <p:ph sz="quarter" idx="1"/>
          </p:nvPr>
        </p:nvPicPr>
        <p:blipFill>
          <a:blip r:embed="rId2" cstate="print"/>
          <a:stretch>
            <a:fillRect/>
          </a:stretch>
        </p:blipFill>
        <p:spPr>
          <a:xfrm>
            <a:off x="609600" y="1828800"/>
            <a:ext cx="3886200" cy="4419599"/>
          </a:xfrm>
        </p:spPr>
      </p:pic>
      <p:sp>
        <p:nvSpPr>
          <p:cNvPr id="4" name="Content Placeholder 3"/>
          <p:cNvSpPr>
            <a:spLocks noGrp="1"/>
          </p:cNvSpPr>
          <p:nvPr>
            <p:ph sz="quarter" idx="2"/>
          </p:nvPr>
        </p:nvSpPr>
        <p:spPr/>
        <p:txBody>
          <a:bodyPr>
            <a:normAutofit fontScale="70000" lnSpcReduction="20000"/>
          </a:bodyPr>
          <a:lstStyle/>
          <a:p>
            <a:r>
              <a:rPr lang="en-US" dirty="0" smtClean="0"/>
              <a:t>Lots and lots of goblins</a:t>
            </a:r>
            <a:r>
              <a:rPr lang="en-US" dirty="0" smtClean="0"/>
              <a:t>.</a:t>
            </a:r>
          </a:p>
          <a:p>
            <a:endParaRPr lang="en-US" dirty="0" smtClean="0"/>
          </a:p>
          <a:p>
            <a:r>
              <a:rPr lang="en-US" dirty="0" smtClean="0"/>
              <a:t>Everyone is captured by the goblins.  </a:t>
            </a:r>
            <a:endParaRPr lang="en-US" dirty="0" smtClean="0"/>
          </a:p>
          <a:p>
            <a:endParaRPr lang="en-US" dirty="0" smtClean="0"/>
          </a:p>
          <a:p>
            <a:r>
              <a:rPr lang="en-US" dirty="0" smtClean="0"/>
              <a:t>And apparently, goblins also sing</a:t>
            </a:r>
            <a:r>
              <a:rPr lang="en-US" dirty="0" smtClean="0"/>
              <a:t>.</a:t>
            </a:r>
          </a:p>
          <a:p>
            <a:endParaRPr lang="en-US" dirty="0" smtClean="0"/>
          </a:p>
          <a:p>
            <a:r>
              <a:rPr lang="en-US" dirty="0" smtClean="0"/>
              <a:t>(See song on 60-61, then conclude today’s lecture</a:t>
            </a:r>
            <a:r>
              <a:rPr lang="en-US" dirty="0" smtClean="0"/>
              <a:t>.</a:t>
            </a:r>
          </a:p>
          <a:p>
            <a:endParaRPr lang="en-US" dirty="0" smtClean="0"/>
          </a:p>
          <a:p>
            <a:r>
              <a:rPr lang="en-US" dirty="0" smtClean="0">
                <a:hlinkClick r:id="rId3"/>
              </a:rPr>
              <a:t>https://www.youtube.com/watch?v=ogTDa-vG2MQ&amp;list=PL545948224B999E8A&amp;index=8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167</TotalTime>
  <Words>968</Words>
  <Application>Microsoft Office PowerPoint</Application>
  <PresentationFormat>On-screen Show (4:3)</PresentationFormat>
  <Paragraphs>125</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Metro</vt:lpstr>
      <vt:lpstr>The Hobbit – Notes for Chapter 4</vt:lpstr>
      <vt:lpstr>Previously on As the Hobbit Turns</vt:lpstr>
      <vt:lpstr>Page 55 (Start of Chapter)</vt:lpstr>
      <vt:lpstr>Page 56</vt:lpstr>
      <vt:lpstr>Page 56-57</vt:lpstr>
      <vt:lpstr>Pages 57</vt:lpstr>
      <vt:lpstr>Page 58</vt:lpstr>
      <vt:lpstr>Page 59</vt:lpstr>
      <vt:lpstr>Page 60</vt:lpstr>
      <vt:lpstr>Down Down to Goblin Town</vt:lpstr>
      <vt:lpstr>Page 61</vt:lpstr>
      <vt:lpstr>Page 62</vt:lpstr>
      <vt:lpstr>Bottom of 62 – Bottom of 64</vt:lpstr>
      <vt:lpstr>Page 65</vt:lpstr>
      <vt:lpstr>Page 66</vt:lpstr>
      <vt:lpstr>Page 67 (End of Chapter)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Hobbit – Notes for Pages 61-80</dc:title>
  <dc:creator>Lenny Valentine</dc:creator>
  <cp:lastModifiedBy>Lenny Valentine</cp:lastModifiedBy>
  <cp:revision>62</cp:revision>
  <dcterms:created xsi:type="dcterms:W3CDTF">2006-08-16T00:00:00Z</dcterms:created>
  <dcterms:modified xsi:type="dcterms:W3CDTF">2016-11-23T00:52:42Z</dcterms:modified>
</cp:coreProperties>
</file>