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5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58" r:id="rId19"/>
    <p:sldId id="259" r:id="rId20"/>
    <p:sldId id="260" r:id="rId21"/>
    <p:sldId id="261" r:id="rId22"/>
    <p:sldId id="262" r:id="rId23"/>
    <p:sldId id="263" r:id="rId24"/>
    <p:sldId id="264" r:id="rId25"/>
    <p:sldId id="265" r:id="rId26"/>
    <p:sldId id="266" r:id="rId27"/>
    <p:sldId id="267"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E2800-4843-4249-8922-0A9CCB8A936A}"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F2F0C-B943-4665-A822-53B9547AD6C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Think </a:t>
            </a:r>
            <a:r>
              <a:rPr lang="en-US" i="1" dirty="0" smtClean="0"/>
              <a:t>Beowulf</a:t>
            </a:r>
            <a:r>
              <a:rPr lang="en-US" dirty="0" smtClean="0"/>
              <a:t> for a moment.</a:t>
            </a:r>
          </a:p>
          <a:p>
            <a:endParaRPr lang="en-US" dirty="0" smtClean="0"/>
          </a:p>
          <a:p>
            <a:r>
              <a:rPr lang="en-US" dirty="0" smtClean="0"/>
              <a:t>As darkness is sometimes symbolic of sin, evil, ignorance, or all at once, </a:t>
            </a:r>
            <a:r>
              <a:rPr lang="en-US" dirty="0" err="1" smtClean="0"/>
              <a:t>Grendel</a:t>
            </a:r>
            <a:r>
              <a:rPr lang="en-US" dirty="0" smtClean="0"/>
              <a:t> was the descendent of Cain and his sins.</a:t>
            </a:r>
          </a:p>
          <a:p>
            <a:endParaRPr lang="en-US" dirty="0" smtClean="0"/>
          </a:p>
          <a:p>
            <a:r>
              <a:rPr lang="en-US" dirty="0" smtClean="0"/>
              <a:t>Furthermore, descents into the earth in old epics often symbolized descents into the underworld.</a:t>
            </a:r>
          </a:p>
          <a:p>
            <a:endParaRPr lang="en-US" dirty="0" smtClean="0"/>
          </a:p>
          <a:p>
            <a:r>
              <a:rPr lang="en-US" dirty="0" smtClean="0"/>
              <a:t>In a way, we are about to meet a creature turned and transformed by sin and evil into a very accursed state.</a:t>
            </a:r>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now the light in Gollum’s eyes had become a green fire, and it was coming swiftly nearer…such a rage of loss and suspicion was in his heart that no sword had any more terror for him.”</a:t>
            </a:r>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about Gollum and his ring the way one might think about an addiction – an extremely strong addiction, yet stronger.  Gollum is losing the one and only thing that can satisfy said addiction, and he’s been feeding it for who knows how many years.</a:t>
            </a:r>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was miserable, alone, lost.  A sudden understanding, a pity mixed with horror, welled up in Bilbo’s heart:  a glimpse of endless unmarked days without light or hope of betterment, hard stone, cold fish, sneaking and whispering.”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“Thief, thief, thief!  Baggins!  We hates it, we hates it, we hates it forever!” – Gollum.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“Whether it was an accident, or a last trick of the ring before it took a new master, it was not on his finger.”</a:t>
            </a:r>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pang of fear and loss, like an echo of Gollum’s misery smote Bilbo, and forgetting even to draw his sword he struck his hands into his pockets.  And there was the ring still.”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Already, the addiction of the ring has affected Bilbo, and in so short a time.  Predict what this might mean for Bilbo’s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Unfortunately, you will not see this prediction played out in </a:t>
            </a:r>
            <a:r>
              <a:rPr lang="en-US" i="1" dirty="0" smtClean="0"/>
              <a:t>The Hobbit</a:t>
            </a:r>
            <a:r>
              <a:rPr lang="en-US" dirty="0" smtClean="0"/>
              <a:t>.  The full effects are only seen in </a:t>
            </a:r>
            <a:r>
              <a:rPr lang="en-US" i="1" dirty="0" smtClean="0"/>
              <a:t>The Lord of the Rings</a:t>
            </a:r>
            <a:r>
              <a:rPr lang="en-US" dirty="0" smtClean="0"/>
              <a:t>.  For now, its negative effects give only hints.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was a turning point in his career, but he did not know it.”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Bilbo seems to have found a small, metal ring of some kind.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the narrator blatantly foreshadows, this will be an important point throughout the series.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thought, too, of nasty slimy things, with big bulging blind eyes, wriggling in the water.  There are strange things living in the pools and lakes in the hearts of mountains.”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often, these horrible unknowns lie in the depths of the earth/ocean, the depths of space, or just on the other side of the wall between this reality and another.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“Deep down here by the dark water lived old Gollum.”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Old, slimy, creature, his origins “unknown,” dark as darkness, two big round pale eyes, long fingers,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“Goblin he thought good, when he could get it; but he took care they never found him out.  He just throttled them from behind.”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guess it’s a choice feast; at least a tasty morsel it’d make us, </a:t>
            </a:r>
            <a:r>
              <a:rPr lang="en-US" dirty="0" err="1" smtClean="0"/>
              <a:t>gollum</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noise </a:t>
            </a:r>
            <a:r>
              <a:rPr lang="en-US" dirty="0" err="1" smtClean="0"/>
              <a:t>gollum</a:t>
            </a:r>
            <a:r>
              <a:rPr lang="en-US" dirty="0" smtClean="0"/>
              <a:t>, referring to itself in the third person, my precious.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Handses</a:t>
            </a:r>
            <a:r>
              <a:rPr lang="en-US" dirty="0" smtClean="0"/>
              <a:t>!”</a:t>
            </a:r>
          </a:p>
          <a:p>
            <a:r>
              <a:rPr lang="en-US" dirty="0" smtClean="0"/>
              <a:t>“Knife!”</a:t>
            </a:r>
          </a:p>
          <a:p>
            <a:r>
              <a:rPr lang="en-US" dirty="0" smtClean="0"/>
              <a:t>“String, or nothing!”</a:t>
            </a:r>
          </a:p>
          <a:p>
            <a:r>
              <a:rPr lang="en-US" dirty="0" smtClean="0"/>
              <a:t>Technically four guesses, but all wrong. Bilbo has technically “won.”</a:t>
            </a:r>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must go and get some things first, yes, things to help us.” – Gollum</a:t>
            </a:r>
          </a:p>
          <a:p>
            <a:endParaRPr lang="en-US" dirty="0" smtClean="0"/>
          </a:p>
          <a:p>
            <a:r>
              <a:rPr lang="en-US" dirty="0" smtClean="0"/>
              <a:t>“Not far away was his island…there…he kept…a ring, a golden ring, a precious ring.”</a:t>
            </a:r>
          </a:p>
          <a:p>
            <a:endParaRPr lang="en-US" dirty="0" smtClean="0"/>
          </a:p>
          <a:p>
            <a:r>
              <a:rPr lang="en-US" dirty="0" smtClean="0"/>
              <a:t>Notice that Gollum calls himself and his ring “precious,” as if he has trouble distinguishing between himself and it – where one ends and the other begins.</a:t>
            </a:r>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wanted it because it was a ring of power, and if you slipped that ring on your finger, you were invisible.”</a:t>
            </a:r>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“Suddenly he heard a screech.  It sent a shiver down his back.  Gollum was cursing and wailing away in the gloom.”</a:t>
            </a:r>
          </a:p>
          <a:p>
            <a:r>
              <a:rPr lang="en-US" dirty="0" smtClean="0"/>
              <a:t>“’Where </a:t>
            </a:r>
            <a:r>
              <a:rPr lang="en-US" dirty="0" err="1" smtClean="0"/>
              <a:t>iss</a:t>
            </a:r>
            <a:r>
              <a:rPr lang="en-US" dirty="0" smtClean="0"/>
              <a:t> it?  Where </a:t>
            </a:r>
            <a:r>
              <a:rPr lang="en-US" dirty="0" err="1" smtClean="0"/>
              <a:t>iss</a:t>
            </a:r>
            <a:r>
              <a:rPr lang="en-US" dirty="0" smtClean="0"/>
              <a:t> it?...</a:t>
            </a:r>
            <a:r>
              <a:rPr lang="en-US" dirty="0" err="1" smtClean="0"/>
              <a:t>Losst</a:t>
            </a:r>
            <a:r>
              <a:rPr lang="en-US" dirty="0" smtClean="0"/>
              <a:t> it is, my precious, lost, lost!...What has it got in its </a:t>
            </a:r>
            <a:r>
              <a:rPr lang="en-US" dirty="0" err="1" smtClean="0"/>
              <a:t>pocketses</a:t>
            </a:r>
            <a:r>
              <a:rPr lang="en-US" dirty="0" smtClean="0"/>
              <a:t>?  Tell us that.” – Gollum</a:t>
            </a:r>
          </a:p>
          <a:p>
            <a:endParaRPr lang="en-US" dirty="0"/>
          </a:p>
        </p:txBody>
      </p:sp>
      <p:sp>
        <p:nvSpPr>
          <p:cNvPr id="4" name="Slide Number Placeholder 3"/>
          <p:cNvSpPr>
            <a:spLocks noGrp="1"/>
          </p:cNvSpPr>
          <p:nvPr>
            <p:ph type="sldNum" sz="quarter" idx="10"/>
          </p:nvPr>
        </p:nvSpPr>
        <p:spPr/>
        <p:txBody>
          <a:bodyPr/>
          <a:lstStyle/>
          <a:p>
            <a:fld id="{663F2F0C-B943-4665-A822-53B9547AD6CD}"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11/22/2016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Hobbit – Notes on </a:t>
            </a:r>
            <a:r>
              <a:rPr lang="en-US" dirty="0" smtClean="0"/>
              <a:t>Chapter 5</a:t>
            </a:r>
            <a:endParaRPr lang="en-US" dirty="0"/>
          </a:p>
        </p:txBody>
      </p:sp>
      <p:sp>
        <p:nvSpPr>
          <p:cNvPr id="3" name="Subtitle 2"/>
          <p:cNvSpPr>
            <a:spLocks noGrp="1"/>
          </p:cNvSpPr>
          <p:nvPr>
            <p:ph type="subTitle" idx="1"/>
          </p:nvPr>
        </p:nvSpPr>
        <p:spPr/>
        <p:txBody>
          <a:bodyPr>
            <a:norm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of 73 - 79</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Bilbo is understandably startled at the appearance of this strange creature, talking about him with clear intent to make him dinner</a:t>
            </a:r>
            <a:r>
              <a:rPr lang="en-US" dirty="0" smtClean="0"/>
              <a:t>.</a:t>
            </a:r>
          </a:p>
          <a:p>
            <a:endParaRPr lang="en-US" dirty="0" smtClean="0"/>
          </a:p>
          <a:p>
            <a:r>
              <a:rPr lang="en-US" dirty="0" smtClean="0"/>
              <a:t>To gamble for his life, and the way out, Bilbo and Gollum face off in a game of wits – a game of riddles</a:t>
            </a:r>
            <a:r>
              <a:rPr lang="en-US" dirty="0" smtClean="0"/>
              <a:t>.</a:t>
            </a:r>
          </a:p>
          <a:p>
            <a:endParaRPr lang="en-US" dirty="0" smtClean="0"/>
          </a:p>
          <a:p>
            <a:r>
              <a:rPr lang="en-US" dirty="0" smtClean="0"/>
              <a:t>Let’s read this game of riddles together, starting at the bottom of 73 and extending to about the end of 79</a:t>
            </a:r>
            <a:r>
              <a:rPr lang="en-US" dirty="0" smtClean="0"/>
              <a:t>.</a:t>
            </a:r>
          </a:p>
          <a:p>
            <a:endParaRPr lang="en-US" dirty="0" smtClean="0"/>
          </a:p>
          <a:p>
            <a:r>
              <a:rPr lang="en-US" dirty="0" smtClean="0"/>
              <a:t>Try to notice a pattern in Gollum’s riddles, and a different pattern, or theme, in Bilbo’s riddles.</a:t>
            </a:r>
          </a:p>
        </p:txBody>
      </p:sp>
      <p:pic>
        <p:nvPicPr>
          <p:cNvPr id="5" name="Content Placeholder 4" descr="gollumriddles1.png"/>
          <p:cNvPicPr>
            <a:picLocks noGrp="1" noChangeAspect="1"/>
          </p:cNvPicPr>
          <p:nvPr>
            <p:ph sz="half" idx="2"/>
          </p:nvPr>
        </p:nvPicPr>
        <p:blipFill>
          <a:blip r:embed="rId2" cstate="print"/>
          <a:stretch>
            <a:fillRect/>
          </a:stretch>
        </p:blipFill>
        <p:spPr>
          <a:xfrm>
            <a:off x="4656138" y="1676400"/>
            <a:ext cx="4038600" cy="4571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 – 79 – Riddles in the Dark</a:t>
            </a:r>
            <a:endParaRPr lang="en-US" dirty="0"/>
          </a:p>
        </p:txBody>
      </p:sp>
      <p:pic>
        <p:nvPicPr>
          <p:cNvPr id="5" name="Content Placeholder 4" descr="riddles.jpg"/>
          <p:cNvPicPr>
            <a:picLocks noGrp="1" noChangeAspect="1"/>
          </p:cNvPicPr>
          <p:nvPr>
            <p:ph sz="half" idx="1"/>
          </p:nvPr>
        </p:nvPicPr>
        <p:blipFill>
          <a:blip r:embed="rId2" cstate="print"/>
          <a:stretch>
            <a:fillRect/>
          </a:stretch>
        </p:blipFill>
        <p:spPr>
          <a:xfrm>
            <a:off x="645288" y="1770063"/>
            <a:ext cx="3678300" cy="4525962"/>
          </a:xfrm>
        </p:spPr>
      </p:pic>
      <p:sp>
        <p:nvSpPr>
          <p:cNvPr id="4" name="Content Placeholder 3"/>
          <p:cNvSpPr>
            <a:spLocks noGrp="1"/>
          </p:cNvSpPr>
          <p:nvPr>
            <p:ph sz="half" idx="2"/>
          </p:nvPr>
        </p:nvSpPr>
        <p:spPr/>
        <p:txBody>
          <a:bodyPr>
            <a:normAutofit fontScale="85000" lnSpcReduction="20000"/>
          </a:bodyPr>
          <a:lstStyle/>
          <a:p>
            <a:r>
              <a:rPr lang="en-US" dirty="0" smtClean="0">
                <a:solidFill>
                  <a:srgbClr val="7030A0"/>
                </a:solidFill>
              </a:rPr>
              <a:t>“What has roots as nobody sees,</a:t>
            </a:r>
          </a:p>
          <a:p>
            <a:r>
              <a:rPr lang="en-US" dirty="0" smtClean="0">
                <a:solidFill>
                  <a:srgbClr val="7030A0"/>
                </a:solidFill>
              </a:rPr>
              <a:t>Is taller than trees,</a:t>
            </a:r>
          </a:p>
          <a:p>
            <a:r>
              <a:rPr lang="en-US" dirty="0" smtClean="0">
                <a:solidFill>
                  <a:srgbClr val="7030A0"/>
                </a:solidFill>
              </a:rPr>
              <a:t>Up, up </a:t>
            </a:r>
            <a:r>
              <a:rPr lang="en-US" smtClean="0">
                <a:solidFill>
                  <a:srgbClr val="7030A0"/>
                </a:solidFill>
              </a:rPr>
              <a:t>it goes</a:t>
            </a:r>
            <a:r>
              <a:rPr lang="en-US" dirty="0" smtClean="0">
                <a:solidFill>
                  <a:srgbClr val="7030A0"/>
                </a:solidFill>
              </a:rPr>
              <a:t>,</a:t>
            </a:r>
          </a:p>
          <a:p>
            <a:r>
              <a:rPr lang="en-US" dirty="0" smtClean="0">
                <a:solidFill>
                  <a:srgbClr val="7030A0"/>
                </a:solidFill>
              </a:rPr>
              <a:t> And yet never grows?”</a:t>
            </a:r>
          </a:p>
          <a:p>
            <a:r>
              <a:rPr lang="en-US" dirty="0" smtClean="0">
                <a:solidFill>
                  <a:srgbClr val="7030A0"/>
                </a:solidFill>
              </a:rPr>
              <a:t> – Gollum, Pg73</a:t>
            </a:r>
          </a:p>
          <a:p>
            <a:endParaRPr lang="en-US" dirty="0" smtClean="0"/>
          </a:p>
          <a:p>
            <a:r>
              <a:rPr lang="en-US" dirty="0" smtClean="0">
                <a:solidFill>
                  <a:srgbClr val="00B050"/>
                </a:solidFill>
              </a:rPr>
              <a:t>“Thirty white horses on a red hill,</a:t>
            </a:r>
          </a:p>
          <a:p>
            <a:r>
              <a:rPr lang="en-US" dirty="0" smtClean="0">
                <a:solidFill>
                  <a:srgbClr val="00B050"/>
                </a:solidFill>
              </a:rPr>
              <a:t>First they champ,</a:t>
            </a:r>
          </a:p>
          <a:p>
            <a:r>
              <a:rPr lang="en-US" dirty="0" smtClean="0">
                <a:solidFill>
                  <a:srgbClr val="00B050"/>
                </a:solidFill>
              </a:rPr>
              <a:t>Then they stamp,</a:t>
            </a:r>
          </a:p>
          <a:p>
            <a:r>
              <a:rPr lang="en-US" dirty="0" smtClean="0">
                <a:solidFill>
                  <a:srgbClr val="00B050"/>
                </a:solidFill>
              </a:rPr>
              <a:t>Then they stand still.”</a:t>
            </a:r>
          </a:p>
          <a:p>
            <a:r>
              <a:rPr lang="en-US" dirty="0" smtClean="0">
                <a:solidFill>
                  <a:srgbClr val="00B050"/>
                </a:solidFill>
              </a:rPr>
              <a:t> – Bilbo, Pg 74</a:t>
            </a:r>
            <a:endParaRPr 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 – 79 – Riddles in the Dark</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solidFill>
                  <a:srgbClr val="7030A0"/>
                </a:solidFill>
              </a:rPr>
              <a:t>“Voiceless it cries,</a:t>
            </a:r>
          </a:p>
          <a:p>
            <a:r>
              <a:rPr lang="en-US" dirty="0" smtClean="0">
                <a:solidFill>
                  <a:srgbClr val="7030A0"/>
                </a:solidFill>
              </a:rPr>
              <a:t>Wingless flutters,</a:t>
            </a:r>
          </a:p>
          <a:p>
            <a:r>
              <a:rPr lang="en-US" dirty="0" smtClean="0">
                <a:solidFill>
                  <a:srgbClr val="7030A0"/>
                </a:solidFill>
              </a:rPr>
              <a:t>Toothless bites,</a:t>
            </a:r>
          </a:p>
          <a:p>
            <a:r>
              <a:rPr lang="en-US" dirty="0" err="1" smtClean="0">
                <a:solidFill>
                  <a:srgbClr val="7030A0"/>
                </a:solidFill>
              </a:rPr>
              <a:t>Mouthless</a:t>
            </a:r>
            <a:r>
              <a:rPr lang="en-US" dirty="0" smtClean="0">
                <a:solidFill>
                  <a:srgbClr val="7030A0"/>
                </a:solidFill>
              </a:rPr>
              <a:t>, mutters.”</a:t>
            </a:r>
          </a:p>
          <a:p>
            <a:r>
              <a:rPr lang="en-US" dirty="0" smtClean="0">
                <a:solidFill>
                  <a:srgbClr val="7030A0"/>
                </a:solidFill>
              </a:rPr>
              <a:t> – Gollum, Pg 74</a:t>
            </a:r>
          </a:p>
          <a:p>
            <a:endParaRPr lang="en-US" dirty="0" smtClean="0"/>
          </a:p>
          <a:p>
            <a:r>
              <a:rPr lang="en-US" dirty="0" smtClean="0">
                <a:solidFill>
                  <a:srgbClr val="00B050"/>
                </a:solidFill>
              </a:rPr>
              <a:t>“An eye in a blue face</a:t>
            </a:r>
          </a:p>
          <a:p>
            <a:r>
              <a:rPr lang="en-US" dirty="0" smtClean="0">
                <a:solidFill>
                  <a:srgbClr val="00B050"/>
                </a:solidFill>
              </a:rPr>
              <a:t>Saw an eye in a green face.</a:t>
            </a:r>
          </a:p>
          <a:p>
            <a:r>
              <a:rPr lang="en-US" dirty="0" smtClean="0">
                <a:solidFill>
                  <a:srgbClr val="00B050"/>
                </a:solidFill>
              </a:rPr>
              <a:t>‘That eye is like to this eye’</a:t>
            </a:r>
          </a:p>
          <a:p>
            <a:r>
              <a:rPr lang="en-US" dirty="0" smtClean="0">
                <a:solidFill>
                  <a:srgbClr val="00B050"/>
                </a:solidFill>
              </a:rPr>
              <a:t>Said the first eye,</a:t>
            </a:r>
          </a:p>
          <a:p>
            <a:r>
              <a:rPr lang="en-US" dirty="0" smtClean="0">
                <a:solidFill>
                  <a:srgbClr val="00B050"/>
                </a:solidFill>
              </a:rPr>
              <a:t>‘But in low place</a:t>
            </a:r>
          </a:p>
          <a:p>
            <a:r>
              <a:rPr lang="en-US" dirty="0" smtClean="0">
                <a:solidFill>
                  <a:srgbClr val="00B050"/>
                </a:solidFill>
              </a:rPr>
              <a:t>Not in high place.’”</a:t>
            </a:r>
          </a:p>
          <a:p>
            <a:r>
              <a:rPr lang="en-US" dirty="0" smtClean="0">
                <a:solidFill>
                  <a:srgbClr val="00B050"/>
                </a:solidFill>
              </a:rPr>
              <a:t> – Bilbo, Pgs 74-75</a:t>
            </a:r>
            <a:endParaRPr lang="en-US" dirty="0">
              <a:solidFill>
                <a:srgbClr val="00B050"/>
              </a:solidFill>
            </a:endParaRPr>
          </a:p>
        </p:txBody>
      </p:sp>
      <p:pic>
        <p:nvPicPr>
          <p:cNvPr id="5" name="Content Placeholder 4" descr="gollumriddles2.jpg"/>
          <p:cNvPicPr>
            <a:picLocks noGrp="1" noChangeAspect="1"/>
          </p:cNvPicPr>
          <p:nvPr>
            <p:ph sz="half" idx="2"/>
          </p:nvPr>
        </p:nvPicPr>
        <p:blipFill>
          <a:blip r:embed="rId2" cstate="print"/>
          <a:stretch>
            <a:fillRect/>
          </a:stretch>
        </p:blipFill>
        <p:spPr>
          <a:xfrm>
            <a:off x="4656138" y="1447800"/>
            <a:ext cx="4038600"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 – 79 – Riddles in the Dark</a:t>
            </a:r>
            <a:endParaRPr lang="en-US" dirty="0"/>
          </a:p>
        </p:txBody>
      </p:sp>
      <p:pic>
        <p:nvPicPr>
          <p:cNvPr id="5" name="Content Placeholder 4" descr="RiddlesInTheDark-660x495.jpg"/>
          <p:cNvPicPr>
            <a:picLocks noGrp="1" noChangeAspect="1"/>
          </p:cNvPicPr>
          <p:nvPr>
            <p:ph sz="half" idx="1"/>
          </p:nvPr>
        </p:nvPicPr>
        <p:blipFill>
          <a:blip r:embed="rId2" cstate="print"/>
          <a:stretch>
            <a:fillRect/>
          </a:stretch>
        </p:blipFill>
        <p:spPr>
          <a:xfrm>
            <a:off x="465138" y="1524000"/>
            <a:ext cx="4038600" cy="4953000"/>
          </a:xfrm>
        </p:spPr>
      </p:pic>
      <p:sp>
        <p:nvSpPr>
          <p:cNvPr id="4" name="Content Placeholder 3"/>
          <p:cNvSpPr>
            <a:spLocks noGrp="1"/>
          </p:cNvSpPr>
          <p:nvPr>
            <p:ph sz="half" idx="2"/>
          </p:nvPr>
        </p:nvSpPr>
        <p:spPr>
          <a:xfrm>
            <a:off x="4655344" y="1770501"/>
            <a:ext cx="4038600" cy="4935099"/>
          </a:xfrm>
        </p:spPr>
        <p:txBody>
          <a:bodyPr>
            <a:normAutofit fontScale="70000" lnSpcReduction="20000"/>
          </a:bodyPr>
          <a:lstStyle/>
          <a:p>
            <a:r>
              <a:rPr lang="en-US" dirty="0" smtClean="0">
                <a:solidFill>
                  <a:srgbClr val="7030A0"/>
                </a:solidFill>
              </a:rPr>
              <a:t>“It cannot be seen, cannot be felt,</a:t>
            </a:r>
          </a:p>
          <a:p>
            <a:r>
              <a:rPr lang="en-US" dirty="0" smtClean="0">
                <a:solidFill>
                  <a:srgbClr val="7030A0"/>
                </a:solidFill>
              </a:rPr>
              <a:t>Cannot be heard, cannot be smelt.</a:t>
            </a:r>
          </a:p>
          <a:p>
            <a:r>
              <a:rPr lang="en-US" dirty="0" smtClean="0">
                <a:solidFill>
                  <a:srgbClr val="7030A0"/>
                </a:solidFill>
              </a:rPr>
              <a:t>It lies behind stars and under hills,</a:t>
            </a:r>
          </a:p>
          <a:p>
            <a:r>
              <a:rPr lang="en-US" dirty="0" smtClean="0">
                <a:solidFill>
                  <a:srgbClr val="7030A0"/>
                </a:solidFill>
              </a:rPr>
              <a:t>And empty holes it fills.</a:t>
            </a:r>
          </a:p>
          <a:p>
            <a:r>
              <a:rPr lang="en-US" dirty="0" smtClean="0">
                <a:solidFill>
                  <a:srgbClr val="7030A0"/>
                </a:solidFill>
              </a:rPr>
              <a:t>It comes first and follows after,</a:t>
            </a:r>
          </a:p>
          <a:p>
            <a:r>
              <a:rPr lang="en-US" dirty="0" smtClean="0">
                <a:solidFill>
                  <a:srgbClr val="7030A0"/>
                </a:solidFill>
              </a:rPr>
              <a:t>Ends life, kills laughter.”</a:t>
            </a:r>
          </a:p>
          <a:p>
            <a:r>
              <a:rPr lang="en-US" dirty="0" smtClean="0">
                <a:solidFill>
                  <a:srgbClr val="7030A0"/>
                </a:solidFill>
              </a:rPr>
              <a:t> – Gollum, Pg 75</a:t>
            </a:r>
          </a:p>
          <a:p>
            <a:endParaRPr lang="en-US" dirty="0" smtClean="0"/>
          </a:p>
          <a:p>
            <a:r>
              <a:rPr lang="en-US" dirty="0" smtClean="0">
                <a:solidFill>
                  <a:srgbClr val="00B050"/>
                </a:solidFill>
              </a:rPr>
              <a:t>“A box without hinges, key, or a lid,</a:t>
            </a:r>
          </a:p>
          <a:p>
            <a:r>
              <a:rPr lang="en-US" dirty="0" smtClean="0">
                <a:solidFill>
                  <a:srgbClr val="00B050"/>
                </a:solidFill>
              </a:rPr>
              <a:t>Yet golden treasure inside is hid.”</a:t>
            </a:r>
          </a:p>
          <a:p>
            <a:r>
              <a:rPr lang="en-US" dirty="0" smtClean="0">
                <a:solidFill>
                  <a:srgbClr val="00B050"/>
                </a:solidFill>
              </a:rPr>
              <a:t> – Bilbo, Pg 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 – 79 – Riddles in the Dark</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7030A0"/>
                </a:solidFill>
              </a:rPr>
              <a:t>“Alive without breath,</a:t>
            </a:r>
          </a:p>
          <a:p>
            <a:r>
              <a:rPr lang="en-US" dirty="0" smtClean="0">
                <a:solidFill>
                  <a:srgbClr val="7030A0"/>
                </a:solidFill>
              </a:rPr>
              <a:t>As cold as death;</a:t>
            </a:r>
          </a:p>
          <a:p>
            <a:r>
              <a:rPr lang="en-US" dirty="0" smtClean="0">
                <a:solidFill>
                  <a:srgbClr val="7030A0"/>
                </a:solidFill>
              </a:rPr>
              <a:t>Never thirsty, ever drinking,</a:t>
            </a:r>
          </a:p>
          <a:p>
            <a:r>
              <a:rPr lang="en-US" dirty="0" smtClean="0">
                <a:solidFill>
                  <a:srgbClr val="7030A0"/>
                </a:solidFill>
              </a:rPr>
              <a:t>All in mail never clinking.”</a:t>
            </a:r>
          </a:p>
          <a:p>
            <a:r>
              <a:rPr lang="en-US" dirty="0" smtClean="0">
                <a:solidFill>
                  <a:srgbClr val="7030A0"/>
                </a:solidFill>
              </a:rPr>
              <a:t> – Gollum, Pg 76</a:t>
            </a:r>
          </a:p>
          <a:p>
            <a:endParaRPr lang="en-US" dirty="0" smtClean="0"/>
          </a:p>
          <a:p>
            <a:r>
              <a:rPr lang="en-US" dirty="0" smtClean="0">
                <a:solidFill>
                  <a:srgbClr val="00B050"/>
                </a:solidFill>
              </a:rPr>
              <a:t>“No-legs lay on one-leg, two-legs sat near on three-legs, four-legs got some.”</a:t>
            </a:r>
          </a:p>
          <a:p>
            <a:r>
              <a:rPr lang="en-US" dirty="0" smtClean="0">
                <a:solidFill>
                  <a:srgbClr val="00B050"/>
                </a:solidFill>
              </a:rPr>
              <a:t> – Bilbo, Pg 77</a:t>
            </a:r>
            <a:endParaRPr lang="en-US" dirty="0">
              <a:solidFill>
                <a:srgbClr val="00B050"/>
              </a:solidFill>
            </a:endParaRPr>
          </a:p>
        </p:txBody>
      </p:sp>
      <p:pic>
        <p:nvPicPr>
          <p:cNvPr id="5" name="Content Placeholder 4" descr="gollumriddles3.jpg"/>
          <p:cNvPicPr>
            <a:picLocks noGrp="1" noChangeAspect="1"/>
          </p:cNvPicPr>
          <p:nvPr>
            <p:ph sz="half" idx="2"/>
          </p:nvPr>
        </p:nvPicPr>
        <p:blipFill>
          <a:blip r:embed="rId2" cstate="print"/>
          <a:stretch>
            <a:fillRect/>
          </a:stretch>
        </p:blipFill>
        <p:spPr>
          <a:xfrm>
            <a:off x="4656138" y="1447800"/>
            <a:ext cx="4038600" cy="4952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 – 79 – Riddles in the Dark</a:t>
            </a:r>
            <a:endParaRPr lang="en-US" dirty="0"/>
          </a:p>
        </p:txBody>
      </p:sp>
      <p:pic>
        <p:nvPicPr>
          <p:cNvPr id="5" name="Content Placeholder 4" descr="gollumriddles4.jpg"/>
          <p:cNvPicPr>
            <a:picLocks noGrp="1" noChangeAspect="1"/>
          </p:cNvPicPr>
          <p:nvPr>
            <p:ph sz="half" idx="1"/>
          </p:nvPr>
        </p:nvPicPr>
        <p:blipFill>
          <a:blip r:embed="rId2" cstate="print"/>
          <a:stretch>
            <a:fillRect/>
          </a:stretch>
        </p:blipFill>
        <p:spPr>
          <a:xfrm>
            <a:off x="465138" y="1828800"/>
            <a:ext cx="4038600" cy="4571999"/>
          </a:xfrm>
        </p:spPr>
      </p:pic>
      <p:sp>
        <p:nvSpPr>
          <p:cNvPr id="4" name="Content Placeholder 3"/>
          <p:cNvSpPr>
            <a:spLocks noGrp="1"/>
          </p:cNvSpPr>
          <p:nvPr>
            <p:ph sz="half" idx="2"/>
          </p:nvPr>
        </p:nvSpPr>
        <p:spPr/>
        <p:txBody>
          <a:bodyPr>
            <a:normAutofit fontScale="70000" lnSpcReduction="20000"/>
          </a:bodyPr>
          <a:lstStyle/>
          <a:p>
            <a:r>
              <a:rPr lang="en-US" dirty="0" smtClean="0">
                <a:solidFill>
                  <a:srgbClr val="7030A0"/>
                </a:solidFill>
              </a:rPr>
              <a:t>“This thing all things devours:</a:t>
            </a:r>
          </a:p>
          <a:p>
            <a:r>
              <a:rPr lang="en-US" dirty="0" smtClean="0">
                <a:solidFill>
                  <a:srgbClr val="7030A0"/>
                </a:solidFill>
              </a:rPr>
              <a:t>Birds, beasts, trees, flowers;</a:t>
            </a:r>
          </a:p>
          <a:p>
            <a:r>
              <a:rPr lang="en-US" dirty="0" smtClean="0">
                <a:solidFill>
                  <a:srgbClr val="7030A0"/>
                </a:solidFill>
              </a:rPr>
              <a:t>Gnaws iron, bites steel;</a:t>
            </a:r>
          </a:p>
          <a:p>
            <a:r>
              <a:rPr lang="en-US" dirty="0" smtClean="0">
                <a:solidFill>
                  <a:srgbClr val="7030A0"/>
                </a:solidFill>
              </a:rPr>
              <a:t>Grinds hard bones to meal;</a:t>
            </a:r>
          </a:p>
          <a:p>
            <a:r>
              <a:rPr lang="en-US" dirty="0" smtClean="0">
                <a:solidFill>
                  <a:srgbClr val="7030A0"/>
                </a:solidFill>
              </a:rPr>
              <a:t>Slays king, ruins town,</a:t>
            </a:r>
          </a:p>
          <a:p>
            <a:r>
              <a:rPr lang="en-US" dirty="0" smtClean="0">
                <a:solidFill>
                  <a:srgbClr val="7030A0"/>
                </a:solidFill>
              </a:rPr>
              <a:t>And beats high mountain down.”</a:t>
            </a:r>
          </a:p>
          <a:p>
            <a:r>
              <a:rPr lang="en-US" dirty="0" smtClean="0">
                <a:solidFill>
                  <a:srgbClr val="7030A0"/>
                </a:solidFill>
              </a:rPr>
              <a:t> – Gollum, Pg 77</a:t>
            </a:r>
          </a:p>
          <a:p>
            <a:endParaRPr lang="en-US" dirty="0" smtClean="0"/>
          </a:p>
          <a:p>
            <a:r>
              <a:rPr lang="en-US" dirty="0" smtClean="0">
                <a:solidFill>
                  <a:srgbClr val="00B050"/>
                </a:solidFill>
              </a:rPr>
              <a:t>“What have I got in my pocket?”</a:t>
            </a:r>
          </a:p>
          <a:p>
            <a:r>
              <a:rPr lang="en-US" dirty="0" smtClean="0">
                <a:solidFill>
                  <a:srgbClr val="00B050"/>
                </a:solidFill>
              </a:rPr>
              <a:t> – Bilbo, Pg 78.</a:t>
            </a:r>
          </a:p>
          <a:p>
            <a:endParaRPr lang="en-US" dirty="0" smtClean="0"/>
          </a:p>
          <a:p>
            <a:r>
              <a:rPr lang="en-US" dirty="0" smtClean="0"/>
              <a:t>Gollum claims this is not fair.  </a:t>
            </a:r>
          </a:p>
          <a:p>
            <a:r>
              <a:rPr lang="en-US" dirty="0" smtClean="0"/>
              <a:t>Your thoughts?</a:t>
            </a:r>
          </a:p>
          <a:p>
            <a:r>
              <a:rPr lang="en-US" dirty="0" smtClean="0"/>
              <a:t>What does he have in his pocket?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80</a:t>
            </a:r>
            <a:endParaRPr lang="en-US" dirty="0"/>
          </a:p>
        </p:txBody>
      </p:sp>
      <p:sp>
        <p:nvSpPr>
          <p:cNvPr id="3" name="Content Placeholder 2"/>
          <p:cNvSpPr>
            <a:spLocks noGrp="1"/>
          </p:cNvSpPr>
          <p:nvPr>
            <p:ph sz="half" idx="1"/>
          </p:nvPr>
        </p:nvSpPr>
        <p:spPr>
          <a:xfrm>
            <a:off x="457200" y="1600200"/>
            <a:ext cx="4038600" cy="4572000"/>
          </a:xfrm>
        </p:spPr>
        <p:txBody>
          <a:bodyPr>
            <a:normAutofit/>
          </a:bodyPr>
          <a:lstStyle/>
          <a:p>
            <a:r>
              <a:rPr lang="en-US" dirty="0" smtClean="0"/>
              <a:t>Evidently Bilbo, out of sensing the unfairness or out of intimidation, allows three guesses</a:t>
            </a:r>
            <a:r>
              <a:rPr lang="en-US" dirty="0" smtClean="0"/>
              <a:t>.</a:t>
            </a:r>
          </a:p>
          <a:p>
            <a:endParaRPr lang="en-US" dirty="0" smtClean="0"/>
          </a:p>
          <a:p>
            <a:r>
              <a:rPr lang="en-US" dirty="0" smtClean="0"/>
              <a:t>What does Gollum guess</a:t>
            </a:r>
            <a:r>
              <a:rPr lang="en-US" dirty="0" smtClean="0"/>
              <a:t>?</a:t>
            </a:r>
            <a:endParaRPr lang="en-US" dirty="0" smtClean="0"/>
          </a:p>
        </p:txBody>
      </p:sp>
      <p:pic>
        <p:nvPicPr>
          <p:cNvPr id="5" name="Content Placeholder 4" descr="Alan_Lee_-_Riddles_in_the_Dark.jpg"/>
          <p:cNvPicPr>
            <a:picLocks noGrp="1" noChangeAspect="1"/>
          </p:cNvPicPr>
          <p:nvPr>
            <p:ph sz="half" idx="2"/>
          </p:nvPr>
        </p:nvPicPr>
        <p:blipFill>
          <a:blip r:embed="rId3" cstate="print"/>
          <a:stretch>
            <a:fillRect/>
          </a:stretch>
        </p:blipFill>
        <p:spPr>
          <a:xfrm>
            <a:off x="4656138" y="1066800"/>
            <a:ext cx="4038600" cy="5257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80</a:t>
            </a:r>
            <a:endParaRPr lang="en-US" dirty="0"/>
          </a:p>
        </p:txBody>
      </p:sp>
      <p:pic>
        <p:nvPicPr>
          <p:cNvPr id="5" name="Content Placeholder 4" descr="gollum_angry.jpg"/>
          <p:cNvPicPr>
            <a:picLocks noGrp="1" noChangeAspect="1"/>
          </p:cNvPicPr>
          <p:nvPr>
            <p:ph sz="half" idx="1"/>
          </p:nvPr>
        </p:nvPicPr>
        <p:blipFill>
          <a:blip r:embed="rId2" cstate="print"/>
          <a:stretch>
            <a:fillRect/>
          </a:stretch>
        </p:blipFill>
        <p:spPr>
          <a:xfrm>
            <a:off x="637165" y="1828800"/>
            <a:ext cx="3694545" cy="4495799"/>
          </a:xfrm>
        </p:spPr>
      </p:pic>
      <p:sp>
        <p:nvSpPr>
          <p:cNvPr id="4" name="Content Placeholder 3"/>
          <p:cNvSpPr>
            <a:spLocks noGrp="1"/>
          </p:cNvSpPr>
          <p:nvPr>
            <p:ph sz="half" idx="2"/>
          </p:nvPr>
        </p:nvSpPr>
        <p:spPr/>
        <p:txBody>
          <a:bodyPr/>
          <a:lstStyle/>
          <a:p>
            <a:r>
              <a:rPr lang="en-US" dirty="0" smtClean="0"/>
              <a:t>However, what is the problem with making deals with beings stronger or more powerful than yourself?</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of Page 80</a:t>
            </a:r>
            <a:endParaRPr lang="en-US" dirty="0"/>
          </a:p>
        </p:txBody>
      </p:sp>
      <p:pic>
        <p:nvPicPr>
          <p:cNvPr id="5" name="Content Placeholder 4" descr="Alan_Lee_-_Riddles_in_the_Dark.jpg"/>
          <p:cNvPicPr>
            <a:picLocks noGrp="1" noChangeAspect="1"/>
          </p:cNvPicPr>
          <p:nvPr>
            <p:ph sz="half" idx="1"/>
          </p:nvPr>
        </p:nvPicPr>
        <p:blipFill>
          <a:blip r:embed="rId3" cstate="print"/>
          <a:stretch>
            <a:fillRect/>
          </a:stretch>
        </p:blipFill>
        <p:spPr>
          <a:xfrm>
            <a:off x="304800" y="1600200"/>
            <a:ext cx="4191000" cy="4724400"/>
          </a:xfrm>
        </p:spPr>
      </p:pic>
      <p:sp>
        <p:nvSpPr>
          <p:cNvPr id="4" name="Content Placeholder 3"/>
          <p:cNvSpPr>
            <a:spLocks noGrp="1"/>
          </p:cNvSpPr>
          <p:nvPr>
            <p:ph sz="half" idx="2"/>
          </p:nvPr>
        </p:nvSpPr>
        <p:spPr/>
        <p:txBody>
          <a:bodyPr>
            <a:normAutofit/>
          </a:bodyPr>
          <a:lstStyle/>
          <a:p>
            <a:r>
              <a:rPr lang="en-US" dirty="0" smtClean="0"/>
              <a:t>Soon after coming to terms with his loss, Gollum claims that before he shows Bilbo the way out, he must…show him something</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81</a:t>
            </a:r>
            <a:endParaRPr lang="en-US" dirty="0"/>
          </a:p>
        </p:txBody>
      </p:sp>
      <p:sp>
        <p:nvSpPr>
          <p:cNvPr id="3" name="Content Placeholder 2"/>
          <p:cNvSpPr>
            <a:spLocks noGrp="1"/>
          </p:cNvSpPr>
          <p:nvPr>
            <p:ph sz="half" idx="1"/>
          </p:nvPr>
        </p:nvSpPr>
        <p:spPr/>
        <p:txBody>
          <a:bodyPr>
            <a:normAutofit/>
          </a:bodyPr>
          <a:lstStyle/>
          <a:p>
            <a:r>
              <a:rPr lang="en-US" dirty="0" smtClean="0"/>
              <a:t>What’s special about this ring</a:t>
            </a:r>
            <a:r>
              <a:rPr lang="en-US" dirty="0" smtClean="0"/>
              <a:t>?</a:t>
            </a:r>
          </a:p>
          <a:p>
            <a:endParaRPr lang="en-US" dirty="0" smtClean="0"/>
          </a:p>
          <a:p>
            <a:r>
              <a:rPr lang="en-US" dirty="0" smtClean="0"/>
              <a:t>What </a:t>
            </a:r>
            <a:r>
              <a:rPr lang="en-US" dirty="0" smtClean="0"/>
              <a:t>was Gollum planning</a:t>
            </a:r>
            <a:r>
              <a:rPr lang="en-US" dirty="0" smtClean="0"/>
              <a:t>?</a:t>
            </a:r>
            <a:r>
              <a:rPr lang="en-US" dirty="0" smtClean="0"/>
              <a:t/>
            </a:r>
            <a:br>
              <a:rPr lang="en-US" dirty="0" smtClean="0"/>
            </a:br>
            <a:endParaRPr lang="en-US" dirty="0" smtClean="0"/>
          </a:p>
          <a:p>
            <a:r>
              <a:rPr lang="en-US" dirty="0" smtClean="0"/>
              <a:t>What </a:t>
            </a:r>
            <a:r>
              <a:rPr lang="en-US" dirty="0" smtClean="0"/>
              <a:t>is the slight teensy weensy hole in this problem?</a:t>
            </a:r>
          </a:p>
        </p:txBody>
      </p:sp>
      <p:pic>
        <p:nvPicPr>
          <p:cNvPr id="5" name="Content Placeholder 4" descr="One_ring.png"/>
          <p:cNvPicPr>
            <a:picLocks noGrp="1" noChangeAspect="1"/>
          </p:cNvPicPr>
          <p:nvPr>
            <p:ph sz="half" idx="2"/>
          </p:nvPr>
        </p:nvPicPr>
        <p:blipFill>
          <a:blip r:embed="rId3" cstate="print"/>
          <a:stretch>
            <a:fillRect/>
          </a:stretch>
        </p:blipFill>
        <p:spPr>
          <a:xfrm>
            <a:off x="4648200" y="1600200"/>
            <a:ext cx="4343400" cy="4876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Previously on the Young and the Hobbitless</a:t>
            </a:r>
            <a:endParaRPr lang="en-US" dirty="0"/>
          </a:p>
        </p:txBody>
      </p:sp>
      <p:sp>
        <p:nvSpPr>
          <p:cNvPr id="4" name="Content Placeholder 3"/>
          <p:cNvSpPr>
            <a:spLocks noGrp="1"/>
          </p:cNvSpPr>
          <p:nvPr>
            <p:ph sz="half" idx="1"/>
          </p:nvPr>
        </p:nvSpPr>
        <p:spPr>
          <a:xfrm>
            <a:off x="0" y="1600200"/>
            <a:ext cx="4495800" cy="5029200"/>
          </a:xfrm>
        </p:spPr>
        <p:txBody>
          <a:bodyPr>
            <a:normAutofit fontScale="85000" lnSpcReduction="20000"/>
          </a:bodyPr>
          <a:lstStyle/>
          <a:p>
            <a:r>
              <a:rPr lang="en-US" dirty="0" smtClean="0"/>
              <a:t>Bilbo and the dwarves, on their way across the Misty Mountains, took shelter from a violent storm in a small cave, only to be captured by goblins</a:t>
            </a:r>
            <a:r>
              <a:rPr lang="en-US" dirty="0" smtClean="0"/>
              <a:t>.</a:t>
            </a:r>
          </a:p>
          <a:p>
            <a:endParaRPr lang="en-US" dirty="0" smtClean="0"/>
          </a:p>
          <a:p>
            <a:r>
              <a:rPr lang="en-US" dirty="0" smtClean="0"/>
              <a:t>Gandalf comes to the rescue, as he did with the trolls, and leads them through the tunnels</a:t>
            </a:r>
            <a:r>
              <a:rPr lang="en-US" dirty="0" smtClean="0"/>
              <a:t>.</a:t>
            </a:r>
          </a:p>
          <a:p>
            <a:endParaRPr lang="en-US" dirty="0" smtClean="0"/>
          </a:p>
          <a:p>
            <a:r>
              <a:rPr lang="en-US" dirty="0" smtClean="0"/>
              <a:t>While the dwarves are busy fleeing and fending off goblins, Bilbo is lost – fallen into the deepest reaches of the caves</a:t>
            </a:r>
            <a:r>
              <a:rPr lang="en-US" dirty="0" smtClean="0"/>
              <a:t>.</a:t>
            </a:r>
            <a:endParaRPr lang="en-US" dirty="0" smtClean="0"/>
          </a:p>
        </p:txBody>
      </p:sp>
      <p:pic>
        <p:nvPicPr>
          <p:cNvPr id="6" name="Content Placeholder 5" descr="250px-Daniel_Govar_-_Riddles_in_the_Dark.jpg"/>
          <p:cNvPicPr>
            <a:picLocks noGrp="1" noChangeAspect="1"/>
          </p:cNvPicPr>
          <p:nvPr>
            <p:ph sz="half" idx="2"/>
          </p:nvPr>
        </p:nvPicPr>
        <p:blipFill>
          <a:blip r:embed="rId2" cstate="print"/>
          <a:stretch>
            <a:fillRect/>
          </a:stretch>
        </p:blipFill>
        <p:spPr>
          <a:xfrm>
            <a:off x="4800600" y="1506931"/>
            <a:ext cx="4038600" cy="49109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82</a:t>
            </a:r>
            <a:endParaRPr lang="en-US" dirty="0"/>
          </a:p>
        </p:txBody>
      </p:sp>
      <p:pic>
        <p:nvPicPr>
          <p:cNvPr id="5" name="Content Placeholder 4" descr="Gollum-cropped.jpg"/>
          <p:cNvPicPr>
            <a:picLocks noGrp="1" noChangeAspect="1"/>
          </p:cNvPicPr>
          <p:nvPr>
            <p:ph sz="half" idx="1"/>
          </p:nvPr>
        </p:nvPicPr>
        <p:blipFill>
          <a:blip r:embed="rId3" cstate="print"/>
          <a:stretch>
            <a:fillRect/>
          </a:stretch>
        </p:blipFill>
        <p:spPr>
          <a:xfrm>
            <a:off x="304800" y="1600200"/>
            <a:ext cx="4191000" cy="4495799"/>
          </a:xfrm>
        </p:spPr>
      </p:pic>
      <p:sp>
        <p:nvSpPr>
          <p:cNvPr id="4" name="Content Placeholder 3"/>
          <p:cNvSpPr>
            <a:spLocks noGrp="1"/>
          </p:cNvSpPr>
          <p:nvPr>
            <p:ph sz="half" idx="2"/>
          </p:nvPr>
        </p:nvSpPr>
        <p:spPr/>
        <p:txBody>
          <a:bodyPr>
            <a:normAutofit/>
          </a:bodyPr>
          <a:lstStyle/>
          <a:p>
            <a:r>
              <a:rPr lang="en-US" dirty="0" smtClean="0"/>
              <a:t>It </a:t>
            </a:r>
            <a:r>
              <a:rPr lang="en-US" dirty="0" smtClean="0"/>
              <a:t>is, at this point, that the </a:t>
            </a:r>
            <a:r>
              <a:rPr lang="en-US" dirty="0" smtClean="0"/>
              <a:t>proverbial … stuff … has </a:t>
            </a:r>
            <a:r>
              <a:rPr lang="en-US" dirty="0" smtClean="0"/>
              <a:t>hit the fan</a:t>
            </a:r>
            <a:r>
              <a:rPr lang="en-US" dirty="0" smtClean="0"/>
              <a:t>.</a:t>
            </a:r>
          </a:p>
          <a:p>
            <a:endParaRPr lang="en-US" dirty="0" smtClean="0"/>
          </a:p>
          <a:p>
            <a:endParaRPr lang="en-US" dirty="0" smtClean="0"/>
          </a:p>
          <a:p>
            <a:r>
              <a:rPr lang="en-US" dirty="0" smtClean="0"/>
              <a:t>Time to run.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83</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Notice </a:t>
            </a:r>
            <a:r>
              <a:rPr lang="en-US" dirty="0" smtClean="0"/>
              <a:t>the eyes that glow like flame – perhaps another </a:t>
            </a:r>
            <a:r>
              <a:rPr lang="en-US" i="1" dirty="0" smtClean="0"/>
              <a:t>Beowulf </a:t>
            </a:r>
            <a:r>
              <a:rPr lang="en-US" dirty="0" smtClean="0"/>
              <a:t>reference to Grendel’s appearance</a:t>
            </a:r>
            <a:r>
              <a:rPr lang="en-US" dirty="0" smtClean="0"/>
              <a:t>.</a:t>
            </a:r>
          </a:p>
          <a:p>
            <a:endParaRPr lang="en-US" dirty="0" smtClean="0"/>
          </a:p>
          <a:p>
            <a:r>
              <a:rPr lang="en-US" dirty="0" smtClean="0"/>
              <a:t>At this point, Bilbo starts getting that idea that yes, he must run, and truly, something  must be special about this little ring, if Gollum wants it so badly</a:t>
            </a:r>
            <a:r>
              <a:rPr lang="en-US" dirty="0" smtClean="0"/>
              <a:t>.</a:t>
            </a:r>
          </a:p>
          <a:p>
            <a:endParaRPr lang="en-US" dirty="0" smtClean="0"/>
          </a:p>
          <a:p>
            <a:r>
              <a:rPr lang="en-US" dirty="0" smtClean="0"/>
              <a:t>He puts it on…and…what happens?</a:t>
            </a:r>
            <a:endParaRPr lang="en-US" dirty="0"/>
          </a:p>
        </p:txBody>
      </p:sp>
      <p:pic>
        <p:nvPicPr>
          <p:cNvPr id="5" name="Content Placeholder 4" descr="fire_eye2.jpg"/>
          <p:cNvPicPr>
            <a:picLocks noGrp="1" noChangeAspect="1"/>
          </p:cNvPicPr>
          <p:nvPr>
            <p:ph sz="half" idx="2"/>
          </p:nvPr>
        </p:nvPicPr>
        <p:blipFill>
          <a:blip r:embed="rId3" cstate="print"/>
          <a:stretch>
            <a:fillRect/>
          </a:stretch>
        </p:blipFill>
        <p:spPr>
          <a:xfrm>
            <a:off x="4610100" y="1752600"/>
            <a:ext cx="4267200" cy="4267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84</a:t>
            </a:r>
            <a:endParaRPr lang="en-US" dirty="0"/>
          </a:p>
        </p:txBody>
      </p:sp>
      <p:pic>
        <p:nvPicPr>
          <p:cNvPr id="5" name="Content Placeholder 4" descr="invisible bilbo.jpg"/>
          <p:cNvPicPr>
            <a:picLocks noGrp="1" noChangeAspect="1"/>
          </p:cNvPicPr>
          <p:nvPr>
            <p:ph sz="half" idx="1"/>
          </p:nvPr>
        </p:nvPicPr>
        <p:blipFill>
          <a:blip r:embed="rId3" cstate="print"/>
          <a:stretch>
            <a:fillRect/>
          </a:stretch>
        </p:blipFill>
        <p:spPr>
          <a:xfrm>
            <a:off x="304800" y="1676400"/>
            <a:ext cx="4191000" cy="4800600"/>
          </a:xfrm>
        </p:spPr>
      </p:pic>
      <p:sp>
        <p:nvSpPr>
          <p:cNvPr id="4" name="Content Placeholder 3"/>
          <p:cNvSpPr>
            <a:spLocks noGrp="1"/>
          </p:cNvSpPr>
          <p:nvPr>
            <p:ph sz="half" idx="2"/>
          </p:nvPr>
        </p:nvSpPr>
        <p:spPr/>
        <p:txBody>
          <a:bodyPr>
            <a:normAutofit/>
          </a:bodyPr>
          <a:lstStyle/>
          <a:p>
            <a:r>
              <a:rPr lang="en-US" dirty="0" smtClean="0"/>
              <a:t>Gollum runs right past Bilbo.  Why</a:t>
            </a:r>
            <a:r>
              <a:rPr lang="en-US" dirty="0" smtClean="0"/>
              <a:t>?</a:t>
            </a:r>
          </a:p>
          <a:p>
            <a:endParaRPr lang="en-US" dirty="0" smtClean="0"/>
          </a:p>
          <a:p>
            <a:r>
              <a:rPr lang="en-US" dirty="0" smtClean="0"/>
              <a:t>Gollum grows more panicked and enraged by the second, realizing that not only is Bilbo is escaping, but his “precious” ring is, as well</a:t>
            </a:r>
            <a:r>
              <a:rPr lang="en-US" dirty="0" smtClean="0"/>
              <a: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85</a:t>
            </a:r>
            <a:endParaRPr lang="en-US" dirty="0"/>
          </a:p>
        </p:txBody>
      </p:sp>
      <p:sp>
        <p:nvSpPr>
          <p:cNvPr id="3" name="Content Placeholder 2"/>
          <p:cNvSpPr>
            <a:spLocks noGrp="1"/>
          </p:cNvSpPr>
          <p:nvPr>
            <p:ph sz="half" idx="1"/>
          </p:nvPr>
        </p:nvSpPr>
        <p:spPr/>
        <p:txBody>
          <a:bodyPr>
            <a:normAutofit/>
          </a:bodyPr>
          <a:lstStyle/>
          <a:p>
            <a:r>
              <a:rPr lang="en-US" dirty="0" smtClean="0"/>
              <a:t>In his haste, Gollum theorizes that because Bilbo knows a way in, he must know a way out, and heads for the exit</a:t>
            </a:r>
            <a:r>
              <a:rPr lang="en-US" dirty="0" smtClean="0"/>
              <a:t>.</a:t>
            </a:r>
          </a:p>
          <a:p>
            <a:endParaRPr lang="en-US" dirty="0" smtClean="0"/>
          </a:p>
          <a:p>
            <a:r>
              <a:rPr lang="en-US" dirty="0" smtClean="0"/>
              <a:t>Bilbo had hoped for this very opportunity, and cautiously follows Gollum to the exit.</a:t>
            </a:r>
            <a:endParaRPr lang="en-US" dirty="0"/>
          </a:p>
        </p:txBody>
      </p:sp>
      <p:pic>
        <p:nvPicPr>
          <p:cNvPr id="5" name="Content Placeholder 4" descr="91d548b6-f6be-4e49-816d-7b1d85716b2f.jpg"/>
          <p:cNvPicPr>
            <a:picLocks noGrp="1" noChangeAspect="1"/>
          </p:cNvPicPr>
          <p:nvPr>
            <p:ph sz="half" idx="2"/>
          </p:nvPr>
        </p:nvPicPr>
        <p:blipFill>
          <a:blip r:embed="rId2" cstate="print"/>
          <a:stretch>
            <a:fillRect/>
          </a:stretch>
        </p:blipFill>
        <p:spPr>
          <a:xfrm>
            <a:off x="4648200" y="1524000"/>
            <a:ext cx="4343400" cy="4800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86</a:t>
            </a:r>
            <a:endParaRPr lang="en-US" dirty="0"/>
          </a:p>
        </p:txBody>
      </p:sp>
      <p:pic>
        <p:nvPicPr>
          <p:cNvPr id="5" name="Content Placeholder 4" descr="gollumbilbopityh.jpg"/>
          <p:cNvPicPr>
            <a:picLocks noGrp="1" noChangeAspect="1"/>
          </p:cNvPicPr>
          <p:nvPr>
            <p:ph sz="half" idx="1"/>
          </p:nvPr>
        </p:nvPicPr>
        <p:blipFill>
          <a:blip r:embed="rId2" cstate="print"/>
          <a:stretch>
            <a:fillRect/>
          </a:stretch>
        </p:blipFill>
        <p:spPr>
          <a:xfrm>
            <a:off x="304800" y="1524000"/>
            <a:ext cx="4191000" cy="4876800"/>
          </a:xfrm>
        </p:spPr>
      </p:pic>
      <p:sp>
        <p:nvSpPr>
          <p:cNvPr id="4" name="Content Placeholder 3"/>
          <p:cNvSpPr>
            <a:spLocks noGrp="1"/>
          </p:cNvSpPr>
          <p:nvPr>
            <p:ph sz="half" idx="2"/>
          </p:nvPr>
        </p:nvSpPr>
        <p:spPr/>
        <p:txBody>
          <a:bodyPr>
            <a:normAutofit fontScale="92500" lnSpcReduction="10000"/>
          </a:bodyPr>
          <a:lstStyle/>
          <a:p>
            <a:r>
              <a:rPr lang="en-US" dirty="0" smtClean="0"/>
              <a:t>Gollum scampers upward, but stops just short of goblin territory</a:t>
            </a:r>
            <a:r>
              <a:rPr lang="en-US" dirty="0" smtClean="0"/>
              <a:t>.</a:t>
            </a:r>
          </a:p>
          <a:p>
            <a:endParaRPr lang="en-US" dirty="0" smtClean="0"/>
          </a:p>
          <a:p>
            <a:r>
              <a:rPr lang="en-US" dirty="0" smtClean="0"/>
              <a:t>Why is Gollum afraid of goblins all of a sudden, which once were his food</a:t>
            </a:r>
            <a:r>
              <a:rPr lang="en-US" dirty="0" smtClean="0"/>
              <a:t>?</a:t>
            </a:r>
          </a:p>
          <a:p>
            <a:endParaRPr lang="en-US" dirty="0" smtClean="0"/>
          </a:p>
          <a:p>
            <a:r>
              <a:rPr lang="en-US" dirty="0" smtClean="0"/>
              <a:t>What problem does Bilbo encounter once he and Gollum reach the exit into the rest of the caverns?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87</a:t>
            </a:r>
            <a:endParaRPr lang="en-US" dirty="0"/>
          </a:p>
        </p:txBody>
      </p:sp>
      <p:sp>
        <p:nvSpPr>
          <p:cNvPr id="3" name="Content Placeholder 2"/>
          <p:cNvSpPr>
            <a:spLocks noGrp="1"/>
          </p:cNvSpPr>
          <p:nvPr>
            <p:ph sz="half" idx="1"/>
          </p:nvPr>
        </p:nvSpPr>
        <p:spPr>
          <a:xfrm>
            <a:off x="228600" y="1371600"/>
            <a:ext cx="4267200" cy="5486400"/>
          </a:xfrm>
        </p:spPr>
        <p:txBody>
          <a:bodyPr>
            <a:normAutofit lnSpcReduction="10000"/>
          </a:bodyPr>
          <a:lstStyle/>
          <a:p>
            <a:r>
              <a:rPr lang="en-US" dirty="0" smtClean="0"/>
              <a:t>Bilbo ponders killing Gollum, but doesn’t do it.  Why</a:t>
            </a:r>
            <a:r>
              <a:rPr lang="en-US" dirty="0" smtClean="0"/>
              <a:t>?</a:t>
            </a:r>
          </a:p>
          <a:p>
            <a:endParaRPr lang="en-US" dirty="0" smtClean="0"/>
          </a:p>
          <a:p>
            <a:r>
              <a:rPr lang="en-US" dirty="0" smtClean="0"/>
              <a:t>Pity </a:t>
            </a:r>
            <a:r>
              <a:rPr lang="en-US" dirty="0" smtClean="0"/>
              <a:t>being the operative word, here.   Think about </a:t>
            </a:r>
            <a:r>
              <a:rPr lang="en-US" i="1" dirty="0" smtClean="0"/>
              <a:t>why </a:t>
            </a:r>
            <a:r>
              <a:rPr lang="en-US" dirty="0" smtClean="0"/>
              <a:t>he pities Gollum</a:t>
            </a:r>
            <a:r>
              <a:rPr lang="en-US" dirty="0" smtClean="0"/>
              <a:t>.</a:t>
            </a:r>
          </a:p>
          <a:p>
            <a:endParaRPr lang="en-US" dirty="0" smtClean="0"/>
          </a:p>
          <a:p>
            <a:r>
              <a:rPr lang="en-US" dirty="0" smtClean="0"/>
              <a:t>Instead, Bilbo gives a flying leap over Gollum’s head, who does not bear him similar </a:t>
            </a:r>
            <a:r>
              <a:rPr lang="en-US" dirty="0" smtClean="0"/>
              <a:t>sympathies</a:t>
            </a:r>
            <a:r>
              <a:rPr lang="en-US" dirty="0" smtClean="0"/>
              <a:t>.</a:t>
            </a:r>
            <a:endParaRPr lang="en-US" dirty="0" smtClean="0"/>
          </a:p>
        </p:txBody>
      </p:sp>
      <p:pic>
        <p:nvPicPr>
          <p:cNvPr id="6" name="Content Placeholder 5" descr="gollumpity.jpg"/>
          <p:cNvPicPr>
            <a:picLocks noGrp="1" noChangeAspect="1"/>
          </p:cNvPicPr>
          <p:nvPr>
            <p:ph sz="half" idx="2"/>
          </p:nvPr>
        </p:nvPicPr>
        <p:blipFill>
          <a:blip r:embed="rId3" cstate="print"/>
          <a:stretch>
            <a:fillRect/>
          </a:stretch>
        </p:blipFill>
        <p:spPr>
          <a:xfrm>
            <a:off x="4648200" y="1524000"/>
            <a:ext cx="4343400" cy="4953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88</a:t>
            </a:r>
            <a:endParaRPr lang="en-US" dirty="0"/>
          </a:p>
        </p:txBody>
      </p:sp>
      <p:pic>
        <p:nvPicPr>
          <p:cNvPr id="5" name="Content Placeholder 4" descr="thief.jpg"/>
          <p:cNvPicPr>
            <a:picLocks noGrp="1" noChangeAspect="1"/>
          </p:cNvPicPr>
          <p:nvPr>
            <p:ph sz="half" idx="1"/>
          </p:nvPr>
        </p:nvPicPr>
        <p:blipFill>
          <a:blip r:embed="rId3" cstate="print"/>
          <a:stretch>
            <a:fillRect/>
          </a:stretch>
        </p:blipFill>
        <p:spPr>
          <a:xfrm>
            <a:off x="450313" y="1524000"/>
            <a:ext cx="3683307" cy="4800600"/>
          </a:xfrm>
        </p:spPr>
      </p:pic>
      <p:sp>
        <p:nvSpPr>
          <p:cNvPr id="4" name="Content Placeholder 3"/>
          <p:cNvSpPr>
            <a:spLocks noGrp="1"/>
          </p:cNvSpPr>
          <p:nvPr>
            <p:ph sz="half" idx="2"/>
          </p:nvPr>
        </p:nvSpPr>
        <p:spPr/>
        <p:txBody>
          <a:bodyPr>
            <a:normAutofit lnSpcReduction="10000"/>
          </a:bodyPr>
          <a:lstStyle/>
          <a:p>
            <a:r>
              <a:rPr lang="en-US" dirty="0" smtClean="0"/>
              <a:t>Soon, all that lies between Bilbo and the exit to the surface (and the other side of the Misty Mountains) is one small doorway and a group of armed goblins</a:t>
            </a:r>
            <a:r>
              <a:rPr lang="en-US" dirty="0" smtClean="0"/>
              <a:t>.</a:t>
            </a:r>
          </a:p>
          <a:p>
            <a:endParaRPr lang="en-US" dirty="0" smtClean="0"/>
          </a:p>
          <a:p>
            <a:r>
              <a:rPr lang="en-US" dirty="0" smtClean="0"/>
              <a:t>Notice the </a:t>
            </a:r>
            <a:r>
              <a:rPr lang="en-US" dirty="0" smtClean="0"/>
              <a:t>personification </a:t>
            </a:r>
            <a:r>
              <a:rPr lang="en-US" dirty="0" smtClean="0"/>
              <a:t>of the ring.</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88</a:t>
            </a:r>
            <a:endParaRPr lang="en-US" dirty="0"/>
          </a:p>
        </p:txBody>
      </p:sp>
      <p:sp>
        <p:nvSpPr>
          <p:cNvPr id="3" name="Content Placeholder 2"/>
          <p:cNvSpPr>
            <a:spLocks noGrp="1"/>
          </p:cNvSpPr>
          <p:nvPr>
            <p:ph sz="half" idx="1"/>
          </p:nvPr>
        </p:nvSpPr>
        <p:spPr>
          <a:xfrm>
            <a:off x="0" y="1295400"/>
            <a:ext cx="4495800" cy="5334000"/>
          </a:xfrm>
        </p:spPr>
        <p:txBody>
          <a:bodyPr>
            <a:normAutofit lnSpcReduction="10000"/>
          </a:bodyPr>
          <a:lstStyle/>
          <a:p>
            <a:r>
              <a:rPr lang="en-US" dirty="0" smtClean="0"/>
              <a:t>Notice the dramatic effect this has on </a:t>
            </a:r>
            <a:r>
              <a:rPr lang="en-US" dirty="0" smtClean="0"/>
              <a:t>Bilbo.</a:t>
            </a:r>
          </a:p>
          <a:p>
            <a:endParaRPr lang="en-US" dirty="0" smtClean="0"/>
          </a:p>
          <a:p>
            <a:r>
              <a:rPr lang="en-US" dirty="0" smtClean="0"/>
              <a:t>Give </a:t>
            </a:r>
            <a:r>
              <a:rPr lang="en-US" dirty="0" smtClean="0"/>
              <a:t>thought to </a:t>
            </a:r>
            <a:r>
              <a:rPr lang="en-US" dirty="0" smtClean="0"/>
              <a:t>what </a:t>
            </a:r>
            <a:r>
              <a:rPr lang="en-US" dirty="0" smtClean="0"/>
              <a:t>Bilbo felt when he felt pity for </a:t>
            </a:r>
            <a:r>
              <a:rPr lang="en-US" dirty="0" smtClean="0"/>
              <a:t>Gollum.</a:t>
            </a:r>
          </a:p>
          <a:p>
            <a:endParaRPr lang="en-US" dirty="0" smtClean="0"/>
          </a:p>
          <a:p>
            <a:r>
              <a:rPr lang="en-US" dirty="0" smtClean="0"/>
              <a:t>As </a:t>
            </a:r>
            <a:r>
              <a:rPr lang="en-US" dirty="0" smtClean="0"/>
              <a:t>Gollum was once a </a:t>
            </a:r>
            <a:r>
              <a:rPr lang="en-US" dirty="0" smtClean="0"/>
              <a:t>Hobbit-turned-monster </a:t>
            </a:r>
            <a:r>
              <a:rPr lang="en-US" dirty="0" smtClean="0"/>
              <a:t>by the ring, did he see a sliver of himself inside the monster?</a:t>
            </a:r>
            <a:endParaRPr lang="en-US" dirty="0"/>
          </a:p>
        </p:txBody>
      </p:sp>
      <p:pic>
        <p:nvPicPr>
          <p:cNvPr id="5" name="Content Placeholder 4" descr="bilboring.jpg"/>
          <p:cNvPicPr>
            <a:picLocks noGrp="1" noChangeAspect="1"/>
          </p:cNvPicPr>
          <p:nvPr>
            <p:ph sz="half" idx="2"/>
          </p:nvPr>
        </p:nvPicPr>
        <p:blipFill>
          <a:blip r:embed="rId3" cstate="print"/>
          <a:stretch>
            <a:fillRect/>
          </a:stretch>
        </p:blipFill>
        <p:spPr>
          <a:xfrm>
            <a:off x="4648200" y="1371600"/>
            <a:ext cx="4343400" cy="4800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89-90 (End of Chapter)</a:t>
            </a:r>
            <a:endParaRPr lang="en-US" dirty="0"/>
          </a:p>
        </p:txBody>
      </p:sp>
      <p:pic>
        <p:nvPicPr>
          <p:cNvPr id="5" name="Content Placeholder 4" descr="6a00d8341dd88553ef014e60288085970c.jpg"/>
          <p:cNvPicPr>
            <a:picLocks noGrp="1" noChangeAspect="1"/>
          </p:cNvPicPr>
          <p:nvPr>
            <p:ph sz="half" idx="1"/>
          </p:nvPr>
        </p:nvPicPr>
        <p:blipFill>
          <a:blip r:embed="rId2" cstate="print"/>
          <a:stretch>
            <a:fillRect/>
          </a:stretch>
        </p:blipFill>
        <p:spPr>
          <a:xfrm>
            <a:off x="304800" y="1524000"/>
            <a:ext cx="4191000" cy="4800600"/>
          </a:xfrm>
        </p:spPr>
      </p:pic>
      <p:sp>
        <p:nvSpPr>
          <p:cNvPr id="4" name="Content Placeholder 3"/>
          <p:cNvSpPr>
            <a:spLocks noGrp="1"/>
          </p:cNvSpPr>
          <p:nvPr>
            <p:ph sz="half" idx="2"/>
          </p:nvPr>
        </p:nvSpPr>
        <p:spPr/>
        <p:txBody>
          <a:bodyPr>
            <a:normAutofit/>
          </a:bodyPr>
          <a:lstStyle/>
          <a:p>
            <a:r>
              <a:rPr lang="en-US" dirty="0" smtClean="0"/>
              <a:t>Either way, Bilbo makes it through the door and out of the caves of Goblin Town</a:t>
            </a:r>
            <a:r>
              <a:rPr lang="en-US" dirty="0" smtClean="0"/>
              <a:t>.</a:t>
            </a:r>
          </a:p>
          <a:p>
            <a:endParaRPr lang="en-US" dirty="0" smtClean="0"/>
          </a:p>
          <a:p>
            <a:r>
              <a:rPr lang="en-US" dirty="0" smtClean="0"/>
              <a:t>The goblins notice a shadow, but too late.  Bilbo’s escape is sure, and we now transition into the next chapter.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68 (Beginning of Chapter)</a:t>
            </a:r>
            <a:endParaRPr lang="en-US" dirty="0"/>
          </a:p>
        </p:txBody>
      </p:sp>
      <p:pic>
        <p:nvPicPr>
          <p:cNvPr id="5" name="Content Placeholder 4" descr="grendelsmotherslair.jpg"/>
          <p:cNvPicPr>
            <a:picLocks noGrp="1" noChangeAspect="1"/>
          </p:cNvPicPr>
          <p:nvPr>
            <p:ph sz="half" idx="1"/>
          </p:nvPr>
        </p:nvPicPr>
        <p:blipFill>
          <a:blip r:embed="rId3" cstate="print"/>
          <a:stretch>
            <a:fillRect/>
          </a:stretch>
        </p:blipFill>
        <p:spPr>
          <a:xfrm>
            <a:off x="579438" y="1600200"/>
            <a:ext cx="3810000" cy="4876800"/>
          </a:xfrm>
        </p:spPr>
      </p:pic>
      <p:sp>
        <p:nvSpPr>
          <p:cNvPr id="4" name="Content Placeholder 3"/>
          <p:cNvSpPr>
            <a:spLocks noGrp="1"/>
          </p:cNvSpPr>
          <p:nvPr>
            <p:ph sz="half" idx="2"/>
          </p:nvPr>
        </p:nvSpPr>
        <p:spPr>
          <a:xfrm>
            <a:off x="4655344" y="1770501"/>
            <a:ext cx="4183856" cy="4858899"/>
          </a:xfrm>
        </p:spPr>
        <p:txBody>
          <a:bodyPr>
            <a:normAutofit fontScale="92500"/>
          </a:bodyPr>
          <a:lstStyle/>
          <a:p>
            <a:r>
              <a:rPr lang="en-US" dirty="0" smtClean="0"/>
              <a:t>“Riddles in the Dark</a:t>
            </a:r>
            <a:r>
              <a:rPr lang="en-US" dirty="0" smtClean="0"/>
              <a:t>”</a:t>
            </a:r>
          </a:p>
          <a:p>
            <a:endParaRPr lang="en-US" dirty="0" smtClean="0"/>
          </a:p>
          <a:p>
            <a:r>
              <a:rPr lang="en-US" dirty="0" smtClean="0"/>
              <a:t>Bilbo has found himself in the darkest of dark, the depths of the mountain caves</a:t>
            </a:r>
            <a:r>
              <a:rPr lang="en-US" dirty="0" smtClean="0"/>
              <a:t>.</a:t>
            </a:r>
          </a:p>
          <a:p>
            <a:endParaRPr lang="en-US" dirty="0" smtClean="0"/>
          </a:p>
          <a:p>
            <a:r>
              <a:rPr lang="en-US" dirty="0" smtClean="0"/>
              <a:t>What have we previously learned about mountain caves, and the things that live there</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68</a:t>
            </a:r>
            <a:endParaRPr lang="en-US" dirty="0"/>
          </a:p>
        </p:txBody>
      </p:sp>
      <p:sp>
        <p:nvSpPr>
          <p:cNvPr id="3" name="Content Placeholder 2"/>
          <p:cNvSpPr>
            <a:spLocks noGrp="1"/>
          </p:cNvSpPr>
          <p:nvPr>
            <p:ph sz="half" idx="1"/>
          </p:nvPr>
        </p:nvSpPr>
        <p:spPr/>
        <p:txBody>
          <a:bodyPr>
            <a:normAutofit/>
          </a:bodyPr>
          <a:lstStyle/>
          <a:p>
            <a:r>
              <a:rPr lang="en-US" dirty="0" smtClean="0"/>
              <a:t>What does Bilbo find in the dark</a:t>
            </a:r>
            <a:r>
              <a:rPr lang="en-US" dirty="0" smtClean="0"/>
              <a:t>?</a:t>
            </a:r>
            <a:endParaRPr lang="en-US" dirty="0" smtClean="0"/>
          </a:p>
        </p:txBody>
      </p:sp>
      <p:pic>
        <p:nvPicPr>
          <p:cNvPr id="5" name="Content Placeholder 4" descr="Thehobbit-011407-1-.jpg"/>
          <p:cNvPicPr>
            <a:picLocks noGrp="1" noChangeAspect="1"/>
          </p:cNvPicPr>
          <p:nvPr>
            <p:ph sz="half" idx="2"/>
          </p:nvPr>
        </p:nvPicPr>
        <p:blipFill>
          <a:blip r:embed="rId3" cstate="print"/>
          <a:stretch>
            <a:fillRect/>
          </a:stretch>
        </p:blipFill>
        <p:spPr>
          <a:xfrm>
            <a:off x="4656138" y="1066800"/>
            <a:ext cx="4038600" cy="5257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69</a:t>
            </a:r>
            <a:endParaRPr lang="en-US" dirty="0"/>
          </a:p>
        </p:txBody>
      </p:sp>
      <p:pic>
        <p:nvPicPr>
          <p:cNvPr id="5" name="Content Placeholder 4" descr="stingglow.jpg"/>
          <p:cNvPicPr>
            <a:picLocks noGrp="1" noChangeAspect="1"/>
          </p:cNvPicPr>
          <p:nvPr>
            <p:ph sz="half" idx="1"/>
          </p:nvPr>
        </p:nvPicPr>
        <p:blipFill>
          <a:blip r:embed="rId2" cstate="print"/>
          <a:stretch>
            <a:fillRect/>
          </a:stretch>
        </p:blipFill>
        <p:spPr>
          <a:xfrm>
            <a:off x="465138" y="1600200"/>
            <a:ext cx="4038600" cy="4572000"/>
          </a:xfrm>
        </p:spPr>
      </p:pic>
      <p:sp>
        <p:nvSpPr>
          <p:cNvPr id="4" name="Content Placeholder 3"/>
          <p:cNvSpPr>
            <a:spLocks noGrp="1"/>
          </p:cNvSpPr>
          <p:nvPr>
            <p:ph sz="half" idx="2"/>
          </p:nvPr>
        </p:nvSpPr>
        <p:spPr/>
        <p:txBody>
          <a:bodyPr>
            <a:normAutofit lnSpcReduction="10000"/>
          </a:bodyPr>
          <a:lstStyle/>
          <a:p>
            <a:r>
              <a:rPr lang="en-US" dirty="0" smtClean="0"/>
              <a:t>Bilbo wishes for food, wishes to smoke his pipe, but can do none of these things</a:t>
            </a:r>
            <a:r>
              <a:rPr lang="en-US" dirty="0" smtClean="0"/>
              <a:t>.</a:t>
            </a:r>
          </a:p>
          <a:p>
            <a:endParaRPr lang="en-US" dirty="0" smtClean="0"/>
          </a:p>
          <a:p>
            <a:r>
              <a:rPr lang="en-US" dirty="0" smtClean="0"/>
              <a:t>Finally, he discovers something about his sword</a:t>
            </a:r>
            <a:r>
              <a:rPr lang="en-US" dirty="0" smtClean="0"/>
              <a:t>.</a:t>
            </a:r>
          </a:p>
          <a:p>
            <a:endParaRPr lang="en-US" dirty="0" smtClean="0"/>
          </a:p>
          <a:p>
            <a:r>
              <a:rPr lang="en-US" dirty="0" smtClean="0"/>
              <a:t>What unique property does it have?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70</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Why is Bilbo not entirely uncomfortable in the caverns</a:t>
            </a:r>
            <a:r>
              <a:rPr lang="en-US" dirty="0" smtClean="0"/>
              <a:t>?</a:t>
            </a:r>
          </a:p>
          <a:p>
            <a:endParaRPr lang="en-US" dirty="0" smtClean="0"/>
          </a:p>
          <a:p>
            <a:r>
              <a:rPr lang="en-US" dirty="0" smtClean="0"/>
              <a:t>In what does he normally live</a:t>
            </a:r>
            <a:r>
              <a:rPr lang="en-US" dirty="0" smtClean="0"/>
              <a:t>?</a:t>
            </a:r>
          </a:p>
          <a:p>
            <a:endParaRPr lang="en-US" dirty="0" smtClean="0"/>
          </a:p>
          <a:p>
            <a:r>
              <a:rPr lang="en-US" dirty="0" smtClean="0"/>
              <a:t>After much wandering through the darkness with the dim light of his sword, Bilbo finds his way to the edge of an underground lake in a large and open cavern.</a:t>
            </a:r>
            <a:endParaRPr lang="en-US" dirty="0"/>
          </a:p>
        </p:txBody>
      </p:sp>
      <p:pic>
        <p:nvPicPr>
          <p:cNvPr id="5" name="Content Placeholder 4" descr="20110822-christian-ortiz-guilin-blue-underground-lake.jpg"/>
          <p:cNvPicPr>
            <a:picLocks noGrp="1" noChangeAspect="1"/>
          </p:cNvPicPr>
          <p:nvPr>
            <p:ph sz="half" idx="2"/>
          </p:nvPr>
        </p:nvPicPr>
        <p:blipFill>
          <a:blip r:embed="rId2" cstate="print"/>
          <a:stretch>
            <a:fillRect/>
          </a:stretch>
        </p:blipFill>
        <p:spPr>
          <a:xfrm>
            <a:off x="4656138" y="1066800"/>
            <a:ext cx="40386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71</a:t>
            </a:r>
            <a:endParaRPr lang="en-US" dirty="0"/>
          </a:p>
        </p:txBody>
      </p:sp>
      <p:pic>
        <p:nvPicPr>
          <p:cNvPr id="5" name="Content Placeholder 4" descr="callofcthulhu.jpg"/>
          <p:cNvPicPr>
            <a:picLocks noGrp="1" noChangeAspect="1"/>
          </p:cNvPicPr>
          <p:nvPr>
            <p:ph sz="half" idx="1"/>
          </p:nvPr>
        </p:nvPicPr>
        <p:blipFill>
          <a:blip r:embed="rId3" cstate="print"/>
          <a:stretch>
            <a:fillRect/>
          </a:stretch>
        </p:blipFill>
        <p:spPr>
          <a:xfrm>
            <a:off x="465138" y="1600200"/>
            <a:ext cx="4038600" cy="4724400"/>
          </a:xfrm>
        </p:spPr>
      </p:pic>
      <p:sp>
        <p:nvSpPr>
          <p:cNvPr id="4" name="Content Placeholder 3"/>
          <p:cNvSpPr>
            <a:spLocks noGrp="1"/>
          </p:cNvSpPr>
          <p:nvPr>
            <p:ph sz="half" idx="2"/>
          </p:nvPr>
        </p:nvSpPr>
        <p:spPr>
          <a:xfrm>
            <a:off x="4648200" y="1600200"/>
            <a:ext cx="4267200" cy="5029200"/>
          </a:xfrm>
        </p:spPr>
        <p:txBody>
          <a:bodyPr>
            <a:normAutofit/>
          </a:bodyPr>
          <a:lstStyle/>
          <a:p>
            <a:r>
              <a:rPr lang="en-US" dirty="0" smtClean="0"/>
              <a:t>Things </a:t>
            </a:r>
            <a:r>
              <a:rPr lang="en-US" dirty="0" smtClean="0"/>
              <a:t>in the depths of darkness too strange and terrible for words.  The unknown is often described as a terrible thing in fantasy, though more often by horror writers like H. P. Lovecraft</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71</a:t>
            </a:r>
            <a:endParaRPr lang="en-US" dirty="0"/>
          </a:p>
        </p:txBody>
      </p:sp>
      <p:sp>
        <p:nvSpPr>
          <p:cNvPr id="3" name="Content Placeholder 2"/>
          <p:cNvSpPr>
            <a:spLocks noGrp="1"/>
          </p:cNvSpPr>
          <p:nvPr>
            <p:ph sz="half" idx="1"/>
          </p:nvPr>
        </p:nvSpPr>
        <p:spPr>
          <a:xfrm>
            <a:off x="464344" y="1447801"/>
            <a:ext cx="4038600" cy="5410200"/>
          </a:xfrm>
        </p:spPr>
        <p:txBody>
          <a:bodyPr>
            <a:normAutofit fontScale="92500" lnSpcReduction="20000"/>
          </a:bodyPr>
          <a:lstStyle/>
          <a:p>
            <a:r>
              <a:rPr lang="en-US" dirty="0" smtClean="0"/>
              <a:t>It was at this point, in fulfillment of the previous description, that one such creature came forth from the darkness</a:t>
            </a:r>
            <a:r>
              <a:rPr lang="en-US" dirty="0" smtClean="0"/>
              <a:t>.</a:t>
            </a:r>
          </a:p>
          <a:p>
            <a:endParaRPr lang="en-US" dirty="0" smtClean="0"/>
          </a:p>
          <a:p>
            <a:r>
              <a:rPr lang="en-US" dirty="0" smtClean="0"/>
              <a:t>How </a:t>
            </a:r>
            <a:r>
              <a:rPr lang="en-US" dirty="0" smtClean="0"/>
              <a:t>is Gollum described</a:t>
            </a:r>
            <a:r>
              <a:rPr lang="en-US" dirty="0" smtClean="0"/>
              <a:t>?</a:t>
            </a:r>
          </a:p>
          <a:p>
            <a:endParaRPr lang="en-US" dirty="0" smtClean="0"/>
          </a:p>
          <a:p>
            <a:r>
              <a:rPr lang="en-US" dirty="0" smtClean="0"/>
              <a:t>How </a:t>
            </a:r>
            <a:r>
              <a:rPr lang="en-US" dirty="0" smtClean="0"/>
              <a:t>did he find his meals there, in the dark</a:t>
            </a:r>
            <a:r>
              <a:rPr lang="en-US" dirty="0" smtClean="0"/>
              <a:t>?</a:t>
            </a:r>
          </a:p>
          <a:p>
            <a:endParaRPr lang="en-US" dirty="0" smtClean="0"/>
          </a:p>
          <a:p>
            <a:r>
              <a:rPr lang="en-US" dirty="0" smtClean="0"/>
              <a:t>Nice </a:t>
            </a:r>
            <a:r>
              <a:rPr lang="en-US" dirty="0" smtClean="0"/>
              <a:t>guy, right?</a:t>
            </a:r>
          </a:p>
        </p:txBody>
      </p:sp>
      <p:pic>
        <p:nvPicPr>
          <p:cNvPr id="5" name="Content Placeholder 4" descr="250px-Daniel_Govar_-_Riddles_in_the_Dark.jpg"/>
          <p:cNvPicPr>
            <a:picLocks noGrp="1" noChangeAspect="1"/>
          </p:cNvPicPr>
          <p:nvPr>
            <p:ph sz="half" idx="2"/>
          </p:nvPr>
        </p:nvPicPr>
        <p:blipFill>
          <a:blip r:embed="rId3" cstate="print"/>
          <a:stretch>
            <a:fillRect/>
          </a:stretch>
        </p:blipFill>
        <p:spPr>
          <a:xfrm>
            <a:off x="5087938" y="1143000"/>
            <a:ext cx="3675062"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72-73</a:t>
            </a:r>
            <a:endParaRPr lang="en-US" dirty="0"/>
          </a:p>
        </p:txBody>
      </p:sp>
      <p:pic>
        <p:nvPicPr>
          <p:cNvPr id="5" name="Content Placeholder 4" descr="golluminboat.jpg"/>
          <p:cNvPicPr>
            <a:picLocks noGrp="1" noChangeAspect="1"/>
          </p:cNvPicPr>
          <p:nvPr>
            <p:ph sz="half" idx="1"/>
          </p:nvPr>
        </p:nvPicPr>
        <p:blipFill>
          <a:blip r:embed="rId3" cstate="print"/>
          <a:stretch>
            <a:fillRect/>
          </a:stretch>
        </p:blipFill>
        <p:spPr>
          <a:xfrm>
            <a:off x="465138" y="1676400"/>
            <a:ext cx="4038600" cy="4648200"/>
          </a:xfrm>
        </p:spPr>
      </p:pic>
      <p:sp>
        <p:nvSpPr>
          <p:cNvPr id="4" name="Content Placeholder 3"/>
          <p:cNvSpPr>
            <a:spLocks noGrp="1"/>
          </p:cNvSpPr>
          <p:nvPr>
            <p:ph sz="half" idx="2"/>
          </p:nvPr>
        </p:nvSpPr>
        <p:spPr/>
        <p:txBody>
          <a:bodyPr>
            <a:normAutofit fontScale="92500" lnSpcReduction="10000"/>
          </a:bodyPr>
          <a:lstStyle/>
          <a:p>
            <a:r>
              <a:rPr lang="en-US" dirty="0" smtClean="0"/>
              <a:t>And so, Gollum rowed out to meet his guest / intruder</a:t>
            </a:r>
            <a:r>
              <a:rPr lang="en-US" dirty="0" smtClean="0"/>
              <a:t>.</a:t>
            </a:r>
          </a:p>
          <a:p>
            <a:endParaRPr lang="en-US" dirty="0" smtClean="0"/>
          </a:p>
          <a:p>
            <a:r>
              <a:rPr lang="en-US" dirty="0" smtClean="0"/>
              <a:t>Instead of greeting Bilbo, Gollum goes on talking to himself </a:t>
            </a:r>
            <a:r>
              <a:rPr lang="en-US" dirty="0" smtClean="0"/>
              <a:t>out loud.</a:t>
            </a:r>
          </a:p>
          <a:p>
            <a:endParaRPr lang="en-US" dirty="0" smtClean="0"/>
          </a:p>
          <a:p>
            <a:r>
              <a:rPr lang="en-US" dirty="0" smtClean="0"/>
              <a:t>What </a:t>
            </a:r>
            <a:r>
              <a:rPr lang="en-US" dirty="0" smtClean="0"/>
              <a:t>odd features characterize Gollum’s speech</a:t>
            </a:r>
            <a:r>
              <a:rPr lang="en-US" dirty="0" smtClean="0"/>
              <a: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163</TotalTime>
  <Words>2091</Words>
  <Application>Microsoft Office PowerPoint</Application>
  <PresentationFormat>On-screen Show (4:3)</PresentationFormat>
  <Paragraphs>234</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Trek</vt:lpstr>
      <vt:lpstr>The Hobbit – Notes on Chapter 5</vt:lpstr>
      <vt:lpstr>Previously on the Young and the Hobbitless</vt:lpstr>
      <vt:lpstr>Page 68 (Beginning of Chapter)</vt:lpstr>
      <vt:lpstr>Page 68</vt:lpstr>
      <vt:lpstr>Page 69</vt:lpstr>
      <vt:lpstr>Page 70</vt:lpstr>
      <vt:lpstr>Page 71</vt:lpstr>
      <vt:lpstr>Page 71</vt:lpstr>
      <vt:lpstr>Page 72-73</vt:lpstr>
      <vt:lpstr>Bottom of 73 - 79</vt:lpstr>
      <vt:lpstr>73 – 79 – Riddles in the Dark</vt:lpstr>
      <vt:lpstr>73 – 79 – Riddles in the Dark</vt:lpstr>
      <vt:lpstr>73 – 79 – Riddles in the Dark</vt:lpstr>
      <vt:lpstr>73 – 79 – Riddles in the Dark</vt:lpstr>
      <vt:lpstr>73 – 79 – Riddles in the Dark</vt:lpstr>
      <vt:lpstr>Page 80</vt:lpstr>
      <vt:lpstr>Page 80</vt:lpstr>
      <vt:lpstr>Bottom of Page 80</vt:lpstr>
      <vt:lpstr>Page 81</vt:lpstr>
      <vt:lpstr>Page 82</vt:lpstr>
      <vt:lpstr>Page 83</vt:lpstr>
      <vt:lpstr>Page 84</vt:lpstr>
      <vt:lpstr>Page 85</vt:lpstr>
      <vt:lpstr>Page 86</vt:lpstr>
      <vt:lpstr>Page 87</vt:lpstr>
      <vt:lpstr>Page 88</vt:lpstr>
      <vt:lpstr>Page 88</vt:lpstr>
      <vt:lpstr>Page 89-90 (End of Chapter)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Hobbit – Notes on Pages 81-100</dc:title>
  <dc:creator>Lenny Valentine</dc:creator>
  <cp:lastModifiedBy>Lenny Valentine</cp:lastModifiedBy>
  <cp:revision>83</cp:revision>
  <dcterms:created xsi:type="dcterms:W3CDTF">2006-08-16T00:00:00Z</dcterms:created>
  <dcterms:modified xsi:type="dcterms:W3CDTF">2016-11-23T01:29:14Z</dcterms:modified>
</cp:coreProperties>
</file>