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2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45F9-B0FF-40AF-B808-3F7A5210D262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3211-904A-4ED1-8331-2988559C4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“After all he is my friend…and not a bad little chap.  I feel responsible for him.  I wish to goodness you had not lost him.” – Gandalf</a:t>
            </a:r>
          </a:p>
          <a:p>
            <a:r>
              <a:rPr lang="en-US" dirty="0" smtClean="0"/>
              <a:t>“The dwarves wanted to know why he had ever been brought at all.”</a:t>
            </a:r>
          </a:p>
          <a:p>
            <a:r>
              <a:rPr lang="en-US" dirty="0" smtClean="0"/>
              <a:t>“He has been more trouble than use so far.” – A dwarf.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“[The goblins] used to go on raids, especially to get food or slaves to work for them… Sometimes they rode on wolves like men do on horses.”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“Bold men had of late been making their way back into it from the South.”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“What is all this uproar in the forest tonight?”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Notice that some of the magical, thinking, even talking races of this world are animal like (</a:t>
            </a:r>
            <a:r>
              <a:rPr lang="en-US" dirty="0" err="1" smtClean="0"/>
              <a:t>wargs</a:t>
            </a:r>
            <a:r>
              <a:rPr lang="en-US" dirty="0" smtClean="0"/>
              <a:t>, eagles) while others are more human-like (elves, hobbits, dwarves, goblins).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the mutual complaining continues, even mid rescue:</a:t>
            </a:r>
          </a:p>
          <a:p>
            <a:r>
              <a:rPr lang="en-US" dirty="0" smtClean="0"/>
              <a:t>“My arms, my poor arms!” – Bilbo</a:t>
            </a:r>
          </a:p>
          <a:p>
            <a:r>
              <a:rPr lang="en-US" dirty="0" smtClean="0"/>
              <a:t>“My legs, my poor legs!” – </a:t>
            </a:r>
            <a:r>
              <a:rPr lang="en-US" dirty="0" err="1" smtClean="0"/>
              <a:t>Dori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“The Lord of the Eagles bids you to bring your prisoners to the Great Shelf.”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And, with that ominous statement…they’re off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“Gandalf…had once rendered a service to the eagles and healed their lord.”</a:t>
            </a:r>
          </a:p>
          <a:p>
            <a:endParaRPr lang="en-US" dirty="0" smtClean="0"/>
          </a:p>
          <a:p>
            <a:r>
              <a:rPr lang="en-US" dirty="0" smtClean="0"/>
              <a:t>Notice the play on words clarified on the next page.</a:t>
            </a:r>
          </a:p>
          <a:p>
            <a:endParaRPr lang="en-US" dirty="0" smtClean="0"/>
          </a:p>
          <a:p>
            <a:r>
              <a:rPr lang="en-US" dirty="0" smtClean="0"/>
              <a:t>They were someone’s prisoners, just not the eagles’.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“’Prisoners’ had meant ‘prisoners rescued from the goblins.’”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“Bilbo was so pleased with their praise that he chuckled inside and said nothing whatever about the ring.”</a:t>
            </a:r>
          </a:p>
          <a:p>
            <a:r>
              <a:rPr lang="en-US" dirty="0" smtClean="0"/>
              <a:t>Notice, he’s already keeping it a secret.  Mark this as another clue as to the ring’s true (dark) nature.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“’What did I tell you?’ said Gandalf laughing.  ‘Mr. Baggins has more about him than you guess.’ He gave Bilbo a queer look from under his bushy eyebrows, as he said this, and the hobbit wondered if he guessed at the part of his tale that he had left out.”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“Gandalf had made a special study of bewitchments with fire and lights.”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with some other books we’ve read, evil creatures still prefer to come out at night.  (Continuing the association of evil and darkness).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“the forest-gloom heavier…the silence deeper…sea-sighing branches”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“All of a sudden they heard a howl away down hill, a long shuddering howl.  It was answered by another.”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What’s gathering?</a:t>
            </a:r>
          </a:p>
          <a:p>
            <a:r>
              <a:rPr lang="en-US" dirty="0" smtClean="0"/>
              <a:t>What do they do?</a:t>
            </a:r>
          </a:p>
          <a:p>
            <a:r>
              <a:rPr lang="en-US" dirty="0" smtClean="0"/>
              <a:t>Do you see any problems with this plan?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“And Bilbo?  He could not get into any tree, and was scuttling about from trunk to trunk, like a rabbit that has lost its hole and has a dog after it.”</a:t>
            </a:r>
          </a:p>
          <a:p>
            <a:endParaRPr lang="en-US" dirty="0" smtClean="0"/>
          </a:p>
          <a:p>
            <a:r>
              <a:rPr lang="en-US" dirty="0" smtClean="0"/>
              <a:t>“He’ll be eaten if we don’t do something.”</a:t>
            </a:r>
          </a:p>
          <a:p>
            <a:endParaRPr lang="en-US" dirty="0" smtClean="0"/>
          </a:p>
          <a:p>
            <a:r>
              <a:rPr lang="en-US" dirty="0" smtClean="0"/>
              <a:t>Obviously their opinions are not entirely the same, though not entirely won over either.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</a:t>
            </a:r>
            <a:r>
              <a:rPr lang="en-US" dirty="0" err="1" smtClean="0"/>
              <a:t>wargs</a:t>
            </a:r>
            <a:r>
              <a:rPr lang="en-US" dirty="0" smtClean="0"/>
              <a:t> and the goblins often helped one another in wicked deeds.”</a:t>
            </a:r>
          </a:p>
          <a:p>
            <a:r>
              <a:rPr lang="en-US" dirty="0" smtClean="0"/>
              <a:t>Who is coming for vengeance?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3211-904A-4ED1-8331-2988559C4D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Hobbit – Notes on 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Hobbits get to ride roller-coasters, or do they come up a bit short?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scamper up the trees as fast they can.</a:t>
            </a:r>
          </a:p>
          <a:p>
            <a:endParaRPr lang="en-US" dirty="0" smtClean="0"/>
          </a:p>
          <a:p>
            <a:r>
              <a:rPr lang="en-US" dirty="0" smtClean="0"/>
              <a:t>Notice, again, the rabbit language.  </a:t>
            </a:r>
          </a:p>
          <a:p>
            <a:endParaRPr lang="en-US" dirty="0" smtClean="0"/>
          </a:p>
          <a:p>
            <a:r>
              <a:rPr lang="en-US" dirty="0" smtClean="0"/>
              <a:t>While the dwarves do complain at having to help Bilbo </a:t>
            </a:r>
            <a:r>
              <a:rPr lang="en-US" i="1" dirty="0" smtClean="0"/>
              <a:t>again</a:t>
            </a:r>
            <a:r>
              <a:rPr lang="en-US" dirty="0" smtClean="0"/>
              <a:t>, notice that </a:t>
            </a:r>
            <a:r>
              <a:rPr lang="en-US" dirty="0" err="1" smtClean="0"/>
              <a:t>Thorin</a:t>
            </a:r>
            <a:r>
              <a:rPr lang="en-US" dirty="0" smtClean="0"/>
              <a:t> defends him this time.</a:t>
            </a:r>
          </a:p>
        </p:txBody>
      </p:sp>
      <p:pic>
        <p:nvPicPr>
          <p:cNvPr id="5" name="Content Placeholder 4" descr="war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34340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101</a:t>
            </a:r>
            <a:endParaRPr lang="en-US" dirty="0"/>
          </a:p>
        </p:txBody>
      </p:sp>
      <p:pic>
        <p:nvPicPr>
          <p:cNvPr id="5" name="Content Placeholder 4" descr="gandalfinatre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762000"/>
            <a:ext cx="3932238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wolf cries turn out to be </a:t>
            </a:r>
            <a:r>
              <a:rPr lang="en-US" dirty="0" err="1" smtClean="0"/>
              <a:t>Wargs</a:t>
            </a:r>
            <a:r>
              <a:rPr lang="en-US" dirty="0" smtClean="0"/>
              <a:t> – “evil wolves” as the book puts it.  A stronger, fiercer, and inherently evil variety of wolf.</a:t>
            </a:r>
          </a:p>
          <a:p>
            <a:endParaRPr lang="en-US" dirty="0" smtClean="0"/>
          </a:p>
          <a:p>
            <a:r>
              <a:rPr lang="en-US" dirty="0" smtClean="0"/>
              <a:t>Gandalf listens in on their speech, as Gandalf can apparently understand the </a:t>
            </a:r>
            <a:r>
              <a:rPr lang="en-US" dirty="0" err="1" smtClean="0"/>
              <a:t>Warg</a:t>
            </a:r>
            <a:r>
              <a:rPr lang="en-US" dirty="0" smtClean="0"/>
              <a:t> language (and various others).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Who has been encroaching on their territory, of late?</a:t>
            </a:r>
          </a:p>
          <a:p>
            <a:endParaRPr lang="en-US" dirty="0" smtClean="0"/>
          </a:p>
          <a:p>
            <a:r>
              <a:rPr lang="en-US" dirty="0" smtClean="0"/>
              <a:t>Not only does this universe have humans, but the various races seem to have the occasional territorial dispute.</a:t>
            </a:r>
          </a:p>
          <a:p>
            <a:endParaRPr lang="en-US" dirty="0" smtClean="0"/>
          </a:p>
          <a:p>
            <a:r>
              <a:rPr lang="en-US" dirty="0" smtClean="0"/>
              <a:t>Had the </a:t>
            </a:r>
            <a:r>
              <a:rPr lang="en-US" dirty="0" err="1" smtClean="0"/>
              <a:t>wargs</a:t>
            </a:r>
            <a:r>
              <a:rPr lang="en-US" dirty="0" smtClean="0"/>
              <a:t> come for them?</a:t>
            </a:r>
          </a:p>
          <a:p>
            <a:endParaRPr lang="en-US" dirty="0" smtClean="0"/>
          </a:p>
          <a:p>
            <a:r>
              <a:rPr lang="en-US" dirty="0" smtClean="0"/>
              <a:t>Who were they really after?</a:t>
            </a:r>
            <a:endParaRPr lang="en-US" dirty="0"/>
          </a:p>
        </p:txBody>
      </p:sp>
      <p:pic>
        <p:nvPicPr>
          <p:cNvPr id="5" name="Content Placeholder 4" descr="warg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533400"/>
            <a:ext cx="3930650" cy="54863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103</a:t>
            </a:r>
            <a:endParaRPr lang="en-US" dirty="0"/>
          </a:p>
        </p:txBody>
      </p:sp>
      <p:pic>
        <p:nvPicPr>
          <p:cNvPr id="5" name="Content Placeholder 4" descr="gandalfpineco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457200"/>
            <a:ext cx="3932238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Gandalf attempt to fend off the </a:t>
            </a:r>
            <a:r>
              <a:rPr lang="en-US" dirty="0" err="1" smtClean="0"/>
              <a:t>wargs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does that go?</a:t>
            </a:r>
          </a:p>
          <a:p>
            <a:endParaRPr lang="en-US" dirty="0" smtClean="0"/>
          </a:p>
          <a:p>
            <a:r>
              <a:rPr lang="en-US" dirty="0" smtClean="0"/>
              <a:t>What could the potential danger be in this method, given their current situation?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* * * - meanwhile, time passes, or elsewhere.</a:t>
            </a:r>
          </a:p>
          <a:p>
            <a:endParaRPr lang="en-US" dirty="0" smtClean="0"/>
          </a:p>
          <a:p>
            <a:r>
              <a:rPr lang="en-US" dirty="0" smtClean="0"/>
              <a:t>What race are we introduced to, now?</a:t>
            </a:r>
          </a:p>
          <a:p>
            <a:endParaRPr lang="en-US" dirty="0" smtClean="0"/>
          </a:p>
          <a:p>
            <a:r>
              <a:rPr lang="en-US" dirty="0" smtClean="0"/>
              <a:t>Let’s read the paragraph towards the bottom of 104 for a direct characterization of the race of eagles.</a:t>
            </a:r>
          </a:p>
          <a:p>
            <a:endParaRPr lang="en-US" dirty="0" smtClean="0"/>
          </a:p>
          <a:p>
            <a:r>
              <a:rPr lang="en-US" dirty="0" smtClean="0"/>
              <a:t>How might this be good news for Bilbo and the group?</a:t>
            </a:r>
            <a:endParaRPr lang="en-US" dirty="0"/>
          </a:p>
        </p:txBody>
      </p:sp>
      <p:pic>
        <p:nvPicPr>
          <p:cNvPr id="5" name="Content Placeholder 4" descr="Eag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609600"/>
            <a:ext cx="3930650" cy="5257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105</a:t>
            </a:r>
            <a:endParaRPr lang="en-US" dirty="0"/>
          </a:p>
        </p:txBody>
      </p:sp>
      <p:pic>
        <p:nvPicPr>
          <p:cNvPr id="5" name="Content Placeholder 4" descr="Eagles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8571" y="609600"/>
            <a:ext cx="3543795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the eagles investigate from on high, the </a:t>
            </a:r>
            <a:r>
              <a:rPr lang="en-US" dirty="0" err="1" smtClean="0"/>
              <a:t>wargs</a:t>
            </a:r>
            <a:r>
              <a:rPr lang="en-US" dirty="0" smtClean="0"/>
              <a:t>, and soon, goblins, surround the trees.</a:t>
            </a:r>
          </a:p>
          <a:p>
            <a:endParaRPr lang="en-US" dirty="0" smtClean="0"/>
          </a:p>
          <a:p>
            <a:r>
              <a:rPr lang="en-US" dirty="0" smtClean="0"/>
              <a:t>What do the goblins do with the fires further from the trees?  Closer?  What are they planning?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Such musical peoples in the world of the </a:t>
            </a:r>
            <a:r>
              <a:rPr lang="en-US" i="1" dirty="0" err="1" smtClean="0"/>
              <a:t>The</a:t>
            </a:r>
            <a:r>
              <a:rPr lang="en-US" i="1" dirty="0" smtClean="0"/>
              <a:t> Hobbit</a:t>
            </a:r>
            <a:r>
              <a:rPr lang="en-US" dirty="0" smtClean="0"/>
              <a:t>, the goblins decide to mock the dwarves by singing while they burn them alive.</a:t>
            </a:r>
          </a:p>
          <a:p>
            <a:endParaRPr lang="en-US" dirty="0" smtClean="0"/>
          </a:p>
          <a:p>
            <a:r>
              <a:rPr lang="en-US" dirty="0" smtClean="0"/>
              <a:t>Let’s read the song together on pages 106-107.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fifteenbirdsfivefirtre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530224"/>
            <a:ext cx="3665959" cy="5641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Pages 106-107</a:t>
            </a:r>
            <a:endParaRPr lang="en-US" dirty="0"/>
          </a:p>
        </p:txBody>
      </p:sp>
      <p:pic>
        <p:nvPicPr>
          <p:cNvPr id="5" name="Content Placeholder 4" descr="fifteenbird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609600"/>
            <a:ext cx="3932238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Fifteen birds in five fir trees,</a:t>
            </a:r>
          </a:p>
          <a:p>
            <a:r>
              <a:rPr lang="en-US" dirty="0" smtClean="0"/>
              <a:t>Their features were fanned in a fiery breeze!</a:t>
            </a:r>
          </a:p>
          <a:p>
            <a:r>
              <a:rPr lang="en-US" dirty="0" smtClean="0"/>
              <a:t>But, what funny little birds, they had no wings!</a:t>
            </a:r>
          </a:p>
          <a:p>
            <a:r>
              <a:rPr lang="en-US" dirty="0" smtClean="0"/>
              <a:t>O what shall we do with the funny little things?</a:t>
            </a:r>
          </a:p>
          <a:p>
            <a:r>
              <a:rPr lang="en-US" dirty="0" smtClean="0"/>
              <a:t>Roast ‘</a:t>
            </a:r>
            <a:r>
              <a:rPr lang="en-US" dirty="0" err="1" smtClean="0"/>
              <a:t>em</a:t>
            </a:r>
            <a:r>
              <a:rPr lang="en-US" dirty="0" smtClean="0"/>
              <a:t> alive, or stew them in a pot;</a:t>
            </a:r>
          </a:p>
          <a:p>
            <a:r>
              <a:rPr lang="en-US" dirty="0" smtClean="0"/>
              <a:t>Fry them, boil them, and eat them hot!</a:t>
            </a:r>
          </a:p>
          <a:p>
            <a:endParaRPr lang="en-US" dirty="0" smtClean="0"/>
          </a:p>
          <a:p>
            <a:r>
              <a:rPr lang="en-US" dirty="0" smtClean="0"/>
              <a:t>Burn, burn tree and fern!</a:t>
            </a:r>
          </a:p>
          <a:p>
            <a:r>
              <a:rPr lang="en-US" dirty="0" smtClean="0"/>
              <a:t>Shrivel and scorch!  A fizzling torch!</a:t>
            </a:r>
          </a:p>
          <a:p>
            <a:r>
              <a:rPr lang="en-US" dirty="0" smtClean="0"/>
              <a:t>To light the night for our delight, </a:t>
            </a:r>
            <a:r>
              <a:rPr lang="en-US" dirty="0" err="1" smtClean="0"/>
              <a:t>ya</a:t>
            </a:r>
            <a:r>
              <a:rPr lang="en-US" dirty="0" smtClean="0"/>
              <a:t> hey!</a:t>
            </a:r>
          </a:p>
          <a:p>
            <a:endParaRPr lang="en-US" dirty="0" smtClean="0"/>
          </a:p>
          <a:p>
            <a:r>
              <a:rPr lang="en-US" dirty="0" smtClean="0"/>
              <a:t>Bake and toast ‘</a:t>
            </a:r>
            <a:r>
              <a:rPr lang="en-US" dirty="0" err="1" smtClean="0"/>
              <a:t>em</a:t>
            </a:r>
            <a:r>
              <a:rPr lang="en-US" dirty="0" smtClean="0"/>
              <a:t>, fry and roast ‘</a:t>
            </a:r>
            <a:r>
              <a:rPr lang="en-US" dirty="0" err="1" smtClean="0"/>
              <a:t>em</a:t>
            </a:r>
            <a:r>
              <a:rPr lang="en-US" dirty="0" smtClean="0"/>
              <a:t>!</a:t>
            </a:r>
          </a:p>
          <a:p>
            <a:r>
              <a:rPr lang="en-US" dirty="0" smtClean="0"/>
              <a:t>Till beards blaze, and eyes glaze;</a:t>
            </a:r>
          </a:p>
          <a:p>
            <a:r>
              <a:rPr lang="en-US" dirty="0" smtClean="0"/>
              <a:t>Till hair smells and skins crack,</a:t>
            </a:r>
          </a:p>
          <a:p>
            <a:r>
              <a:rPr lang="en-US" dirty="0" smtClean="0"/>
              <a:t>Fat melts and bones black</a:t>
            </a:r>
          </a:p>
          <a:p>
            <a:r>
              <a:rPr lang="en-US" dirty="0" smtClean="0"/>
              <a:t>In cinders lie</a:t>
            </a:r>
          </a:p>
          <a:p>
            <a:r>
              <a:rPr lang="en-US" dirty="0" smtClean="0"/>
              <a:t>Beneath the sky!</a:t>
            </a:r>
          </a:p>
          <a:p>
            <a:r>
              <a:rPr lang="en-US" dirty="0" smtClean="0"/>
              <a:t>So dwarves shall die,</a:t>
            </a:r>
          </a:p>
          <a:p>
            <a:r>
              <a:rPr lang="en-US" dirty="0" smtClean="0"/>
              <a:t>And light the night for our delight,</a:t>
            </a:r>
          </a:p>
          <a:p>
            <a:r>
              <a:rPr lang="en-US" dirty="0" err="1" smtClean="0"/>
              <a:t>Ya</a:t>
            </a:r>
            <a:r>
              <a:rPr lang="en-US" dirty="0" smtClean="0"/>
              <a:t> hey!</a:t>
            </a:r>
          </a:p>
          <a:p>
            <a:r>
              <a:rPr lang="en-US" dirty="0" err="1" smtClean="0"/>
              <a:t>Ya</a:t>
            </a:r>
            <a:r>
              <a:rPr lang="en-US" dirty="0" smtClean="0"/>
              <a:t>-</a:t>
            </a:r>
            <a:r>
              <a:rPr lang="en-US" dirty="0" err="1" smtClean="0"/>
              <a:t>harri</a:t>
            </a:r>
            <a:r>
              <a:rPr lang="en-US" dirty="0" smtClean="0"/>
              <a:t>-hey!</a:t>
            </a:r>
          </a:p>
          <a:p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hoy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Deus Ex </a:t>
            </a:r>
            <a:r>
              <a:rPr lang="en-US" b="1" u="sng" dirty="0" err="1" smtClean="0"/>
              <a:t>Machina</a:t>
            </a:r>
            <a:r>
              <a:rPr lang="en-US" b="1" u="sng" dirty="0" smtClean="0"/>
              <a:t> </a:t>
            </a:r>
            <a:r>
              <a:rPr lang="en-US" dirty="0" smtClean="0"/>
              <a:t>– literally translated as “a god from a machine” – when a god or being on high swoops in and saves the protagonists from an otherwise inescapable situation. This plot device is usually frowned upon.</a:t>
            </a:r>
          </a:p>
          <a:p>
            <a:endParaRPr lang="en-US" dirty="0" smtClean="0"/>
          </a:p>
          <a:p>
            <a:r>
              <a:rPr lang="en-US" dirty="0" smtClean="0"/>
              <a:t>How are Bilbo and the group saved, and how is this like </a:t>
            </a:r>
            <a:r>
              <a:rPr lang="en-US" dirty="0" err="1" smtClean="0"/>
              <a:t>deus</a:t>
            </a:r>
            <a:r>
              <a:rPr lang="en-US" dirty="0" smtClean="0"/>
              <a:t> ex </a:t>
            </a:r>
            <a:r>
              <a:rPr lang="en-US" dirty="0" err="1" smtClean="0"/>
              <a:t>machina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eagles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533400"/>
            <a:ext cx="3930650" cy="5410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108</a:t>
            </a:r>
            <a:endParaRPr lang="en-US" dirty="0"/>
          </a:p>
        </p:txBody>
      </p:sp>
      <p:pic>
        <p:nvPicPr>
          <p:cNvPr id="5" name="Content Placeholder 4" descr="eagles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533400"/>
            <a:ext cx="3932238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 so the eagles rescue Bilbo, the dwarves, and Gandalf, while others assault the goblins and fend the off, just as the trees finish going up in flames.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Soon, the eagles deposit their fare at their </a:t>
            </a:r>
            <a:r>
              <a:rPr lang="en-US" dirty="0" err="1" smtClean="0"/>
              <a:t>eyrie</a:t>
            </a:r>
            <a:r>
              <a:rPr lang="en-US" dirty="0" smtClean="0"/>
              <a:t> (a nest, home, or fortress located in a very high place).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Hobbit’s Anatomy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dwarves were captured by the Great Goblin, only to be rescued by Gandalf.</a:t>
            </a:r>
          </a:p>
          <a:p>
            <a:endParaRPr lang="en-US" dirty="0" smtClean="0"/>
          </a:p>
          <a:p>
            <a:r>
              <a:rPr lang="en-US" dirty="0" smtClean="0"/>
              <a:t>Bilbo was lost in the deep caverns, only to evade being eaten by Gollum via a game of riddles and a ring of invisibility.</a:t>
            </a:r>
          </a:p>
          <a:p>
            <a:endParaRPr lang="en-US" dirty="0" smtClean="0"/>
          </a:p>
          <a:p>
            <a:r>
              <a:rPr lang="en-US" dirty="0" smtClean="0"/>
              <a:t>Herein, Bilbo reunites with the dwarves on the other side of the Misty Mountains.</a:t>
            </a:r>
          </a:p>
          <a:p>
            <a:endParaRPr lang="en-US" dirty="0" smtClean="0"/>
          </a:p>
          <a:p>
            <a:r>
              <a:rPr lang="en-US" dirty="0" smtClean="0"/>
              <a:t>“Out of the Frying Pan – Into the Fire”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Content Placeholder 4" descr="9f698a0bb5845f42c5d1303ffbe76b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1000"/>
            <a:ext cx="4343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the comical conversation about Bilbo feeling like a piece of bacon.</a:t>
            </a:r>
          </a:p>
          <a:p>
            <a:endParaRPr lang="en-US" dirty="0" smtClean="0"/>
          </a:p>
          <a:p>
            <a:r>
              <a:rPr lang="en-US" dirty="0" smtClean="0"/>
              <a:t>Comic relief – humor after a tense situation.</a:t>
            </a:r>
          </a:p>
          <a:p>
            <a:endParaRPr lang="en-US" dirty="0" smtClean="0"/>
          </a:p>
        </p:txBody>
      </p:sp>
      <p:pic>
        <p:nvPicPr>
          <p:cNvPr id="5" name="Content Placeholder 4" descr="bac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44640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110-111 (End of Chapter)</a:t>
            </a:r>
            <a:endParaRPr lang="en-US" dirty="0"/>
          </a:p>
        </p:txBody>
      </p:sp>
      <p:pic>
        <p:nvPicPr>
          <p:cNvPr id="5" name="Content Placeholder 4" descr="upsanddown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250354"/>
            <a:ext cx="3932238" cy="37788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time, the eagles deposit their passengers at their next destination.</a:t>
            </a:r>
          </a:p>
          <a:p>
            <a:endParaRPr lang="en-US" dirty="0" smtClean="0"/>
          </a:p>
          <a:p>
            <a:r>
              <a:rPr lang="en-US" dirty="0" smtClean="0"/>
              <a:t>Gandalf and the rest are actually able to get food cooked over a fire, all supplied by their rescuers.</a:t>
            </a:r>
          </a:p>
          <a:p>
            <a:endParaRPr lang="en-US" dirty="0" smtClean="0"/>
          </a:p>
          <a:p>
            <a:r>
              <a:rPr lang="en-US" dirty="0" smtClean="0"/>
              <a:t>Notice the back and forth pattern this journey takes – episodes of rest and comfort followed by episodes of danger and rescue, and back again.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-Hobbit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191000" cy="4724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Herein, Bilbo sneaks up on his friends, finding that the dwarves wish to leave him behind, while Gandalf insists that they find him.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8768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Page 91-92 (Start of chapter)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Bilbo, of course, continues to listen, and to allow the dwarves to put their feet in their mouths, so to speak.  </a:t>
            </a:r>
          </a:p>
          <a:p>
            <a:endParaRPr lang="en-US" dirty="0" smtClean="0"/>
          </a:p>
          <a:p>
            <a:r>
              <a:rPr lang="en-US" dirty="0" smtClean="0"/>
              <a:t>At the right moment, he reveals himself, giving them quite the startle.</a:t>
            </a:r>
          </a:p>
          <a:p>
            <a:endParaRPr lang="en-US" dirty="0" smtClean="0"/>
          </a:p>
          <a:p>
            <a:r>
              <a:rPr lang="en-US" dirty="0" smtClean="0"/>
              <a:t>What do the dwarves think of him now, and why?</a:t>
            </a:r>
          </a:p>
        </p:txBody>
      </p:sp>
      <p:pic>
        <p:nvPicPr>
          <p:cNvPr id="5" name="Content Placeholder 4" descr="One_rin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3434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94</a:t>
            </a:r>
            <a:endParaRPr lang="en-US" dirty="0"/>
          </a:p>
        </p:txBody>
      </p:sp>
      <p:pic>
        <p:nvPicPr>
          <p:cNvPr id="5" name="Content Placeholder 4" descr="suspiciousgandal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41910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 so, Bilbo recounted a very edited version of his adventures with Gollum and the riddles.</a:t>
            </a:r>
          </a:p>
          <a:p>
            <a:endParaRPr lang="en-US" dirty="0" smtClean="0"/>
          </a:p>
          <a:p>
            <a:r>
              <a:rPr lang="en-US" dirty="0" smtClean="0"/>
              <a:t>Notice that technically there are no lies in his story, only partial truths.</a:t>
            </a:r>
          </a:p>
          <a:p>
            <a:endParaRPr lang="en-US" dirty="0" smtClean="0"/>
          </a:p>
          <a:p>
            <a:r>
              <a:rPr lang="en-US" dirty="0" smtClean="0"/>
              <a:t>(Guilty conscience, another thing to note).</a:t>
            </a:r>
          </a:p>
          <a:p>
            <a:endParaRPr lang="en-US" dirty="0" smtClean="0"/>
          </a:p>
          <a:p>
            <a:r>
              <a:rPr lang="en-US" dirty="0" smtClean="0"/>
              <a:t>Do you think Gandalf suspects something?  Everything?  Your predictions.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Gandalf goes on to explain why he didn’t already know about the entrance to Goblin Town, as it was a new entrance and not their usual one. </a:t>
            </a:r>
          </a:p>
          <a:p>
            <a:endParaRPr lang="en-US" dirty="0" smtClean="0"/>
          </a:p>
          <a:p>
            <a:r>
              <a:rPr lang="en-US" dirty="0" smtClean="0"/>
              <a:t>Here we get a brief rundown of things Gandalf specializes in.</a:t>
            </a:r>
          </a:p>
        </p:txBody>
      </p:sp>
      <p:pic>
        <p:nvPicPr>
          <p:cNvPr id="5" name="Content Placeholder 4" descr="suspiciousgandalf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5888" y="1600200"/>
            <a:ext cx="3748024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96</a:t>
            </a:r>
            <a:endParaRPr lang="en-US" dirty="0"/>
          </a:p>
        </p:txBody>
      </p:sp>
      <p:pic>
        <p:nvPicPr>
          <p:cNvPr id="5" name="Content Placeholder 4" descr="50bd55383ea65_Screen Shot 2012-11-30 at 9.12.27 PM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41910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all take solace in the fact that they escaped, and killed the Great Goblin at that.</a:t>
            </a:r>
          </a:p>
          <a:p>
            <a:endParaRPr lang="en-US" dirty="0" smtClean="0"/>
          </a:p>
          <a:p>
            <a:r>
              <a:rPr lang="en-US" dirty="0" smtClean="0"/>
              <a:t>However, Gandalf reminds them that when night comes, the goblin armies will be out in force to find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97-98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 so they go as fast as their feet can carry them, no longer having ponies, food, supplies, or anything else…</a:t>
            </a:r>
          </a:p>
          <a:p>
            <a:endParaRPr lang="en-US" dirty="0" smtClean="0"/>
          </a:p>
          <a:p>
            <a:r>
              <a:rPr lang="en-US" dirty="0" smtClean="0"/>
              <a:t>All the while, the sun slowly dips beneath the horizon.</a:t>
            </a:r>
          </a:p>
          <a:p>
            <a:endParaRPr lang="en-US" dirty="0" smtClean="0"/>
          </a:p>
          <a:p>
            <a:r>
              <a:rPr lang="en-US" dirty="0" smtClean="0"/>
              <a:t>As it does, notice the negatively </a:t>
            </a:r>
            <a:r>
              <a:rPr lang="en-US" dirty="0" err="1" smtClean="0"/>
              <a:t>connotated</a:t>
            </a:r>
            <a:r>
              <a:rPr lang="en-US" dirty="0" smtClean="0"/>
              <a:t> adjectives the world takes on.</a:t>
            </a:r>
          </a:p>
        </p:txBody>
      </p:sp>
      <p:pic>
        <p:nvPicPr>
          <p:cNvPr id="5" name="Content Placeholder 4" descr="dwarves on the ro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43434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99</a:t>
            </a:r>
            <a:endParaRPr lang="en-US" dirty="0"/>
          </a:p>
        </p:txBody>
      </p:sp>
      <p:pic>
        <p:nvPicPr>
          <p:cNvPr id="5" name="Content Placeholder 4" descr="wolf-howl-ringtone-for-androi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41910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make their way to a seemingly out of the way place to camp for the night.</a:t>
            </a:r>
          </a:p>
          <a:p>
            <a:endParaRPr lang="en-US" dirty="0" smtClean="0"/>
          </a:p>
          <a:p>
            <a:r>
              <a:rPr lang="en-US" dirty="0" smtClean="0"/>
              <a:t>What are they hearing?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</TotalTime>
  <Words>1624</Words>
  <Application>Microsoft Office PowerPoint</Application>
  <PresentationFormat>On-screen Show (4:3)</PresentationFormat>
  <Paragraphs>185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The Hobbit – Notes on Chapter 6</vt:lpstr>
      <vt:lpstr>Previously on Hobbit’s Anatomy</vt:lpstr>
      <vt:lpstr>Slide 3</vt:lpstr>
      <vt:lpstr>Page 93</vt:lpstr>
      <vt:lpstr>Page 94</vt:lpstr>
      <vt:lpstr>Page 95</vt:lpstr>
      <vt:lpstr>Page 96</vt:lpstr>
      <vt:lpstr>Page 97-98</vt:lpstr>
      <vt:lpstr>Page 99</vt:lpstr>
      <vt:lpstr>Page 100</vt:lpstr>
      <vt:lpstr>Page 101</vt:lpstr>
      <vt:lpstr>Page 102</vt:lpstr>
      <vt:lpstr>Page 103</vt:lpstr>
      <vt:lpstr>Page 104</vt:lpstr>
      <vt:lpstr>Page 105</vt:lpstr>
      <vt:lpstr>Page 106</vt:lpstr>
      <vt:lpstr>Pages 106-107</vt:lpstr>
      <vt:lpstr>Page 107</vt:lpstr>
      <vt:lpstr>Page 108</vt:lpstr>
      <vt:lpstr>Page 109</vt:lpstr>
      <vt:lpstr>Page 110-111 (End of Chapter)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 – Notes on Pages 101-120</dc:title>
  <dc:creator>Lenny Valentine</dc:creator>
  <cp:lastModifiedBy>Lenny Valentine</cp:lastModifiedBy>
  <cp:revision>58</cp:revision>
  <dcterms:created xsi:type="dcterms:W3CDTF">2006-08-16T00:00:00Z</dcterms:created>
  <dcterms:modified xsi:type="dcterms:W3CDTF">2016-12-13T18:17:54Z</dcterms:modified>
</cp:coreProperties>
</file>