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77" r:id="rId4"/>
    <p:sldId id="272" r:id="rId5"/>
    <p:sldId id="273" r:id="rId6"/>
    <p:sldId id="274" r:id="rId7"/>
    <p:sldId id="275" r:id="rId8"/>
    <p:sldId id="276"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045B8-5661-4DD6-BBF4-CB5A790ACA8C}"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5E7D4A-9DDE-4BD9-A951-51F497E0438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eagles ferry them even further, and once again, we get reference to Bilbo as a rabbit.</a:t>
            </a:r>
          </a:p>
          <a:p>
            <a:endParaRPr lang="en-US" dirty="0" smtClean="0"/>
          </a:p>
          <a:p>
            <a:r>
              <a:rPr lang="en-US" dirty="0" smtClean="0"/>
              <a:t>“’Don’t pinch’ said his eagle.  ‘You need not be frightened like a rabbit, even if you rather look like one.’”</a:t>
            </a:r>
          </a:p>
          <a:p>
            <a:endParaRPr lang="en-US" dirty="0"/>
          </a:p>
        </p:txBody>
      </p:sp>
      <p:sp>
        <p:nvSpPr>
          <p:cNvPr id="4" name="Slide Number Placeholder 3"/>
          <p:cNvSpPr>
            <a:spLocks noGrp="1"/>
          </p:cNvSpPr>
          <p:nvPr>
            <p:ph type="sldNum" sz="quarter" idx="10"/>
          </p:nvPr>
        </p:nvSpPr>
        <p:spPr/>
        <p:txBody>
          <a:bodyPr/>
          <a:lstStyle/>
          <a:p>
            <a:fld id="{985E7D4A-9DDE-4BD9-A951-51F497E04389}"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“’Farewell!” they cried, ‘</a:t>
            </a:r>
            <a:r>
              <a:rPr lang="en-US" dirty="0" err="1" smtClean="0"/>
              <a:t>Whereever</a:t>
            </a:r>
            <a:r>
              <a:rPr lang="en-US" dirty="0" smtClean="0"/>
              <a:t> you fare, till your </a:t>
            </a:r>
            <a:r>
              <a:rPr lang="en-US" dirty="0" err="1" smtClean="0"/>
              <a:t>eyries</a:t>
            </a:r>
            <a:r>
              <a:rPr lang="en-US" dirty="0" smtClean="0"/>
              <a:t> receive you at the journey’s end!’”</a:t>
            </a:r>
          </a:p>
          <a:p>
            <a:endParaRPr lang="en-US" dirty="0"/>
          </a:p>
        </p:txBody>
      </p:sp>
      <p:sp>
        <p:nvSpPr>
          <p:cNvPr id="4" name="Slide Number Placeholder 3"/>
          <p:cNvSpPr>
            <a:spLocks noGrp="1"/>
          </p:cNvSpPr>
          <p:nvPr>
            <p:ph type="sldNum" sz="quarter" idx="10"/>
          </p:nvPr>
        </p:nvSpPr>
        <p:spPr/>
        <p:txBody>
          <a:bodyPr/>
          <a:lstStyle/>
          <a:p>
            <a:fld id="{985E7D4A-9DDE-4BD9-A951-51F497E04389}"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always meant to see you all safe (if possible) over the mountains.” – Gandalf.</a:t>
            </a:r>
          </a:p>
          <a:p>
            <a:endParaRPr lang="en-US" dirty="0"/>
          </a:p>
        </p:txBody>
      </p:sp>
      <p:sp>
        <p:nvSpPr>
          <p:cNvPr id="4" name="Slide Number Placeholder 3"/>
          <p:cNvSpPr>
            <a:spLocks noGrp="1"/>
          </p:cNvSpPr>
          <p:nvPr>
            <p:ph type="sldNum" sz="quarter" idx="10"/>
          </p:nvPr>
        </p:nvSpPr>
        <p:spPr/>
        <p:txBody>
          <a:bodyPr/>
          <a:lstStyle/>
          <a:p>
            <a:fld id="{985E7D4A-9DDE-4BD9-A951-51F497E04389}"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“Still I warn you, he gets angry easily.”</a:t>
            </a:r>
          </a:p>
          <a:p>
            <a:endParaRPr lang="en-US" dirty="0" smtClean="0"/>
          </a:p>
          <a:p>
            <a:r>
              <a:rPr lang="en-US" dirty="0" smtClean="0"/>
              <a:t>“His name is </a:t>
            </a:r>
            <a:r>
              <a:rPr lang="en-US" dirty="0" err="1" smtClean="0"/>
              <a:t>Beorn</a:t>
            </a:r>
            <a:r>
              <a:rPr lang="en-US" dirty="0" smtClean="0"/>
              <a:t>.  He’s very strong, and he is a skin-changer.”</a:t>
            </a:r>
          </a:p>
          <a:p>
            <a:endParaRPr lang="en-US" dirty="0"/>
          </a:p>
        </p:txBody>
      </p:sp>
      <p:sp>
        <p:nvSpPr>
          <p:cNvPr id="4" name="Slide Number Placeholder 3"/>
          <p:cNvSpPr>
            <a:spLocks noGrp="1"/>
          </p:cNvSpPr>
          <p:nvPr>
            <p:ph type="sldNum" sz="quarter" idx="10"/>
          </p:nvPr>
        </p:nvSpPr>
        <p:spPr/>
        <p:txBody>
          <a:bodyPr/>
          <a:lstStyle/>
          <a:p>
            <a:fld id="{985E7D4A-9DDE-4BD9-A951-51F497E04389}"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very good tale!..The best I have heard for a long while.  If all beggars could tell such a good one, they might find me kinder.”</a:t>
            </a:r>
          </a:p>
          <a:p>
            <a:endParaRPr lang="en-US" dirty="0"/>
          </a:p>
        </p:txBody>
      </p:sp>
      <p:sp>
        <p:nvSpPr>
          <p:cNvPr id="4" name="Slide Number Placeholder 3"/>
          <p:cNvSpPr>
            <a:spLocks noGrp="1"/>
          </p:cNvSpPr>
          <p:nvPr>
            <p:ph type="sldNum" sz="quarter" idx="10"/>
          </p:nvPr>
        </p:nvSpPr>
        <p:spPr/>
        <p:txBody>
          <a:bodyPr/>
          <a:lstStyle/>
          <a:p>
            <a:fld id="{985E7D4A-9DDE-4BD9-A951-51F497E04389}"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so </a:t>
            </a:r>
            <a:r>
              <a:rPr lang="en-US" dirty="0" err="1" smtClean="0"/>
              <a:t>Beorn</a:t>
            </a:r>
            <a:r>
              <a:rPr lang="en-US" dirty="0" smtClean="0"/>
              <a:t> shares his own tales, “of the wild lands on this side of the mountains, and especially of the dark and dangerous wood, that lay outstretched far to the North and South.”</a:t>
            </a:r>
          </a:p>
          <a:p>
            <a:endParaRPr lang="en-US" dirty="0" smtClean="0"/>
          </a:p>
          <a:p>
            <a:r>
              <a:rPr lang="en-US" dirty="0" smtClean="0"/>
              <a:t>Guess where they’re headed next?</a:t>
            </a:r>
          </a:p>
          <a:p>
            <a:endParaRPr lang="en-US" dirty="0"/>
          </a:p>
        </p:txBody>
      </p:sp>
      <p:sp>
        <p:nvSpPr>
          <p:cNvPr id="4" name="Slide Number Placeholder 3"/>
          <p:cNvSpPr>
            <a:spLocks noGrp="1"/>
          </p:cNvSpPr>
          <p:nvPr>
            <p:ph type="sldNum" sz="quarter" idx="10"/>
          </p:nvPr>
        </p:nvSpPr>
        <p:spPr/>
        <p:txBody>
          <a:bodyPr/>
          <a:lstStyle/>
          <a:p>
            <a:fld id="{985E7D4A-9DDE-4BD9-A951-51F497E04389}" type="slidenum">
              <a:rPr lang="en-US" smtClean="0"/>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“Little bunny is getting nice and fat again on bread and honey.” – </a:t>
            </a:r>
            <a:r>
              <a:rPr lang="en-US" dirty="0" err="1" smtClean="0"/>
              <a:t>Beorn</a:t>
            </a:r>
            <a:r>
              <a:rPr lang="en-US" dirty="0" smtClean="0"/>
              <a:t>.</a:t>
            </a:r>
          </a:p>
          <a:p>
            <a:endParaRPr lang="en-US" dirty="0"/>
          </a:p>
        </p:txBody>
      </p:sp>
      <p:sp>
        <p:nvSpPr>
          <p:cNvPr id="4" name="Slide Number Placeholder 3"/>
          <p:cNvSpPr>
            <a:spLocks noGrp="1"/>
          </p:cNvSpPr>
          <p:nvPr>
            <p:ph type="sldNum" sz="quarter" idx="10"/>
          </p:nvPr>
        </p:nvSpPr>
        <p:spPr/>
        <p:txBody>
          <a:bodyPr/>
          <a:lstStyle/>
          <a:p>
            <a:fld id="{985E7D4A-9DDE-4BD9-A951-51F497E04389}" type="slidenum">
              <a:rPr lang="en-US" smtClean="0"/>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“Your way…is dark, dangerous, and difficult…There is one stream there, I know, black and strong which crosses the path.  That you should neither drink of, nor bathe in; for I have heard that it carries enchantment and a great drowsiness and forgetfulness.”</a:t>
            </a:r>
          </a:p>
          <a:p>
            <a:endParaRPr lang="en-US" dirty="0"/>
          </a:p>
        </p:txBody>
      </p:sp>
      <p:sp>
        <p:nvSpPr>
          <p:cNvPr id="4" name="Slide Number Placeholder 3"/>
          <p:cNvSpPr>
            <a:spLocks noGrp="1"/>
          </p:cNvSpPr>
          <p:nvPr>
            <p:ph type="sldNum" sz="quarter" idx="10"/>
          </p:nvPr>
        </p:nvSpPr>
        <p:spPr/>
        <p:txBody>
          <a:bodyPr/>
          <a:lstStyle/>
          <a:p>
            <a:fld id="{985E7D4A-9DDE-4BD9-A951-51F497E04389}" type="slidenum">
              <a:rPr lang="en-US" smtClean="0"/>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“Straying from the path…That you MUST NOT do, for any reason.”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also, becomes a motif in many fantasy stories – never straying from the path.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Divine Comedy</a:t>
            </a:r>
            <a:r>
              <a:rPr lang="en-US" dirty="0" smtClean="0"/>
              <a:t> and </a:t>
            </a:r>
            <a:r>
              <a:rPr lang="en-US" i="1" dirty="0" smtClean="0"/>
              <a:t>The Pilgrim’s Progress</a:t>
            </a:r>
            <a:r>
              <a:rPr lang="en-US" dirty="0" smtClean="0"/>
              <a:t>, for instance, involve similar paths, with dangers off to the side.  Another example is an old werewolf film titled </a:t>
            </a:r>
            <a:r>
              <a:rPr lang="en-US" i="1" dirty="0" smtClean="0"/>
              <a:t>In the Company of Wolves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85E7D4A-9DDE-4BD9-A951-51F497E04389}"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11/22/2016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11/22/2016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381000" y="381000"/>
            <a:ext cx="8382000" cy="1752600"/>
          </a:xfrm>
        </p:spPr>
        <p:txBody>
          <a:bodyPr>
            <a:normAutofit/>
          </a:bodyPr>
          <a:lstStyle/>
          <a:p>
            <a:r>
              <a:rPr lang="en-US" dirty="0" smtClean="0"/>
              <a:t>The Hobbit – Notes on </a:t>
            </a:r>
            <a:r>
              <a:rPr lang="en-US" dirty="0" smtClean="0"/>
              <a:t>Chapter 7</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122-123</a:t>
            </a:r>
            <a:endParaRPr lang="en-US" dirty="0"/>
          </a:p>
        </p:txBody>
      </p:sp>
      <p:sp>
        <p:nvSpPr>
          <p:cNvPr id="3" name="Content Placeholder 2"/>
          <p:cNvSpPr>
            <a:spLocks noGrp="1"/>
          </p:cNvSpPr>
          <p:nvPr>
            <p:ph sz="half" idx="1"/>
          </p:nvPr>
        </p:nvSpPr>
        <p:spPr/>
        <p:txBody>
          <a:bodyPr/>
          <a:lstStyle/>
          <a:p>
            <a:r>
              <a:rPr lang="en-US" dirty="0" smtClean="0"/>
              <a:t>Thankfully, </a:t>
            </a:r>
            <a:r>
              <a:rPr lang="en-US" dirty="0" err="1" smtClean="0"/>
              <a:t>Beorn</a:t>
            </a:r>
            <a:r>
              <a:rPr lang="en-US" dirty="0" smtClean="0"/>
              <a:t> was in good humor, and found the dwarves’ constant polite bowing and nodding amusing</a:t>
            </a:r>
            <a:r>
              <a:rPr lang="en-US" dirty="0" smtClean="0"/>
              <a:t>.</a:t>
            </a:r>
          </a:p>
          <a:p>
            <a:endParaRPr lang="en-US" dirty="0" smtClean="0"/>
          </a:p>
          <a:p>
            <a:r>
              <a:rPr lang="en-US" dirty="0" smtClean="0"/>
              <a:t>Little by little, the dwarves continued to show as Gandalf kept </a:t>
            </a:r>
            <a:r>
              <a:rPr lang="en-US" dirty="0" err="1" smtClean="0"/>
              <a:t>Beorn</a:t>
            </a:r>
            <a:r>
              <a:rPr lang="en-US" dirty="0" smtClean="0"/>
              <a:t> intrigued with his tale of their journey.</a:t>
            </a:r>
            <a:endParaRPr lang="en-US" dirty="0"/>
          </a:p>
        </p:txBody>
      </p:sp>
      <p:pic>
        <p:nvPicPr>
          <p:cNvPr id="5" name="Content Placeholder 4" descr="therighttobeararmspun.jpg"/>
          <p:cNvPicPr>
            <a:picLocks noGrp="1" noChangeAspect="1"/>
          </p:cNvPicPr>
          <p:nvPr>
            <p:ph sz="half" idx="2"/>
          </p:nvPr>
        </p:nvPicPr>
        <p:blipFill>
          <a:blip r:embed="rId2" cstate="print"/>
          <a:stretch>
            <a:fillRect/>
          </a:stretch>
        </p:blipFill>
        <p:spPr>
          <a:xfrm>
            <a:off x="4800600" y="1372812"/>
            <a:ext cx="4038600" cy="467911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124</a:t>
            </a:r>
            <a:endParaRPr lang="en-US" dirty="0"/>
          </a:p>
        </p:txBody>
      </p:sp>
      <p:pic>
        <p:nvPicPr>
          <p:cNvPr id="5" name="Content Placeholder 4" descr="bearwithme.jpg"/>
          <p:cNvPicPr>
            <a:picLocks noGrp="1" noChangeAspect="1"/>
          </p:cNvPicPr>
          <p:nvPr>
            <p:ph sz="half" idx="1"/>
          </p:nvPr>
        </p:nvPicPr>
        <p:blipFill>
          <a:blip r:embed="rId3" cstate="print"/>
          <a:stretch>
            <a:fillRect/>
          </a:stretch>
        </p:blipFill>
        <p:spPr>
          <a:xfrm>
            <a:off x="275214" y="1600200"/>
            <a:ext cx="4156364" cy="4648200"/>
          </a:xfrm>
        </p:spPr>
      </p:pic>
      <p:sp>
        <p:nvSpPr>
          <p:cNvPr id="4" name="Content Placeholder 3"/>
          <p:cNvSpPr>
            <a:spLocks noGrp="1"/>
          </p:cNvSpPr>
          <p:nvPr>
            <p:ph sz="half" idx="2"/>
          </p:nvPr>
        </p:nvSpPr>
        <p:spPr/>
        <p:txBody>
          <a:bodyPr/>
          <a:lstStyle/>
          <a:p>
            <a:r>
              <a:rPr lang="en-US" dirty="0" smtClean="0"/>
              <a:t>In the end, the ploy works, and </a:t>
            </a:r>
            <a:r>
              <a:rPr lang="en-US" dirty="0" err="1" smtClean="0"/>
              <a:t>Beorn</a:t>
            </a:r>
            <a:r>
              <a:rPr lang="en-US" dirty="0" smtClean="0"/>
              <a:t> welcomes them all in for the night</a:t>
            </a:r>
            <a:r>
              <a:rPr lang="en-US" dirty="0" smtClean="0"/>
              <a:t>.</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125</a:t>
            </a:r>
            <a:endParaRPr lang="en-US" dirty="0"/>
          </a:p>
        </p:txBody>
      </p:sp>
      <p:sp>
        <p:nvSpPr>
          <p:cNvPr id="3" name="Content Placeholder 2"/>
          <p:cNvSpPr>
            <a:spLocks noGrp="1"/>
          </p:cNvSpPr>
          <p:nvPr>
            <p:ph sz="half" idx="1"/>
          </p:nvPr>
        </p:nvSpPr>
        <p:spPr/>
        <p:txBody>
          <a:bodyPr>
            <a:normAutofit/>
          </a:bodyPr>
          <a:lstStyle/>
          <a:p>
            <a:r>
              <a:rPr lang="en-US" dirty="0" smtClean="0"/>
              <a:t>Who or what serve / attend on the dwarves while at </a:t>
            </a:r>
            <a:r>
              <a:rPr lang="en-US" dirty="0" err="1" smtClean="0"/>
              <a:t>Beorn’s</a:t>
            </a:r>
            <a:r>
              <a:rPr lang="en-US" dirty="0" smtClean="0"/>
              <a:t> house</a:t>
            </a:r>
            <a:r>
              <a:rPr lang="en-US" dirty="0" smtClean="0"/>
              <a:t>?</a:t>
            </a:r>
          </a:p>
          <a:p>
            <a:endParaRPr lang="en-US" dirty="0" smtClean="0"/>
          </a:p>
          <a:p>
            <a:endParaRPr lang="en-US" dirty="0" smtClean="0"/>
          </a:p>
          <a:p>
            <a:endParaRPr lang="en-US" dirty="0" smtClean="0"/>
          </a:p>
          <a:p>
            <a:r>
              <a:rPr lang="en-US" dirty="0" smtClean="0"/>
              <a:t>How does it add to the whimsical nature of this place</a:t>
            </a:r>
            <a:r>
              <a:rPr lang="en-US" dirty="0" smtClean="0"/>
              <a:t>?</a:t>
            </a:r>
          </a:p>
          <a:p>
            <a:endParaRPr lang="en-US" dirty="0" smtClean="0"/>
          </a:p>
        </p:txBody>
      </p:sp>
      <p:pic>
        <p:nvPicPr>
          <p:cNvPr id="5" name="Content Placeholder 4" descr="bearhands.jpg"/>
          <p:cNvPicPr>
            <a:picLocks noGrp="1" noChangeAspect="1"/>
          </p:cNvPicPr>
          <p:nvPr>
            <p:ph sz="half" idx="2"/>
          </p:nvPr>
        </p:nvPicPr>
        <p:blipFill>
          <a:blip r:embed="rId3" cstate="print"/>
          <a:stretch>
            <a:fillRect/>
          </a:stretch>
        </p:blipFill>
        <p:spPr>
          <a:xfrm>
            <a:off x="5036820" y="1914049"/>
            <a:ext cx="3566160" cy="359664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126</a:t>
            </a:r>
            <a:endParaRPr lang="en-US" dirty="0"/>
          </a:p>
        </p:txBody>
      </p:sp>
      <p:pic>
        <p:nvPicPr>
          <p:cNvPr id="5" name="Content Placeholder 4" descr="unbearableconsequences.jpg"/>
          <p:cNvPicPr>
            <a:picLocks noGrp="1" noChangeAspect="1"/>
          </p:cNvPicPr>
          <p:nvPr>
            <p:ph sz="half" idx="1"/>
          </p:nvPr>
        </p:nvPicPr>
        <p:blipFill>
          <a:blip r:embed="rId2" cstate="print"/>
          <a:stretch>
            <a:fillRect/>
          </a:stretch>
        </p:blipFill>
        <p:spPr>
          <a:xfrm>
            <a:off x="457200" y="1676400"/>
            <a:ext cx="3962400" cy="4572000"/>
          </a:xfrm>
        </p:spPr>
      </p:pic>
      <p:sp>
        <p:nvSpPr>
          <p:cNvPr id="4" name="Content Placeholder 3"/>
          <p:cNvSpPr>
            <a:spLocks noGrp="1"/>
          </p:cNvSpPr>
          <p:nvPr>
            <p:ph sz="half" idx="2"/>
          </p:nvPr>
        </p:nvSpPr>
        <p:spPr/>
        <p:txBody>
          <a:bodyPr/>
          <a:lstStyle/>
          <a:p>
            <a:r>
              <a:rPr lang="en-US" dirty="0" smtClean="0"/>
              <a:t>Notice the difference in cultures.  The dwarves care more for hand-made things, where </a:t>
            </a:r>
            <a:r>
              <a:rPr lang="en-US" dirty="0" err="1" smtClean="0"/>
              <a:t>Beorn</a:t>
            </a:r>
            <a:r>
              <a:rPr lang="en-US" dirty="0" smtClean="0"/>
              <a:t> seems to prefer things au natural</a:t>
            </a:r>
            <a:r>
              <a:rPr lang="en-US" dirty="0" smtClean="0"/>
              <a:t>.</a:t>
            </a:r>
          </a:p>
          <a:p>
            <a:endParaRPr lang="en-US" dirty="0" smtClean="0"/>
          </a:p>
          <a:p>
            <a:endParaRPr lang="en-US" dirty="0" smtClean="0"/>
          </a:p>
          <a:p>
            <a:r>
              <a:rPr lang="en-US" dirty="0" smtClean="0"/>
              <a:t>Soon, the dwarves took up a new song to wind away the evening: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Pages 126-127</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The wind was on the withered heath,</a:t>
            </a:r>
          </a:p>
          <a:p>
            <a:r>
              <a:rPr lang="en-US" dirty="0" smtClean="0"/>
              <a:t>but in the forest stirred no leaf:</a:t>
            </a:r>
          </a:p>
          <a:p>
            <a:r>
              <a:rPr lang="en-US" dirty="0" smtClean="0"/>
              <a:t>There shadows lay by night and day,</a:t>
            </a:r>
          </a:p>
          <a:p>
            <a:r>
              <a:rPr lang="en-US" dirty="0" smtClean="0"/>
              <a:t>And dark things silent crept beneath.</a:t>
            </a:r>
          </a:p>
          <a:p>
            <a:endParaRPr lang="en-US" dirty="0" smtClean="0"/>
          </a:p>
          <a:p>
            <a:r>
              <a:rPr lang="en-US" dirty="0" smtClean="0"/>
              <a:t>The wind came down from mountains cold,</a:t>
            </a:r>
          </a:p>
          <a:p>
            <a:r>
              <a:rPr lang="en-US" dirty="0" smtClean="0"/>
              <a:t>And like a tide it roared and rolled;</a:t>
            </a:r>
          </a:p>
          <a:p>
            <a:r>
              <a:rPr lang="en-US" dirty="0" smtClean="0"/>
              <a:t>The branches groaned, the forest moaned,</a:t>
            </a:r>
          </a:p>
          <a:p>
            <a:r>
              <a:rPr lang="en-US" dirty="0" smtClean="0"/>
              <a:t>And leaves were laid upon the mould.</a:t>
            </a:r>
          </a:p>
          <a:p>
            <a:endParaRPr lang="en-US" dirty="0" smtClean="0"/>
          </a:p>
          <a:p>
            <a:r>
              <a:rPr lang="en-US" dirty="0" smtClean="0"/>
              <a:t>The wind went on from West to East;</a:t>
            </a:r>
          </a:p>
          <a:p>
            <a:r>
              <a:rPr lang="en-US" dirty="0" smtClean="0"/>
              <a:t>All movement in the forest ceased,</a:t>
            </a:r>
          </a:p>
          <a:p>
            <a:r>
              <a:rPr lang="en-US" dirty="0" smtClean="0"/>
              <a:t>But shrill and harsh across the marsh its whistling voices were released.</a:t>
            </a:r>
          </a:p>
        </p:txBody>
      </p:sp>
      <p:pic>
        <p:nvPicPr>
          <p:cNvPr id="5" name="Content Placeholder 4" descr="windinthetrees1.jpg"/>
          <p:cNvPicPr>
            <a:picLocks noGrp="1" noChangeAspect="1"/>
          </p:cNvPicPr>
          <p:nvPr>
            <p:ph sz="half" idx="2"/>
          </p:nvPr>
        </p:nvPicPr>
        <p:blipFill>
          <a:blip r:embed="rId2" cstate="print"/>
          <a:stretch>
            <a:fillRect/>
          </a:stretch>
        </p:blipFill>
        <p:spPr>
          <a:xfrm>
            <a:off x="4800600" y="1676400"/>
            <a:ext cx="4038600" cy="44196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Pages 126-127</a:t>
            </a:r>
            <a:endParaRPr lang="en-US" dirty="0"/>
          </a:p>
        </p:txBody>
      </p:sp>
      <p:pic>
        <p:nvPicPr>
          <p:cNvPr id="5" name="Content Placeholder 4" descr="landRoeValleyTrees.jpg"/>
          <p:cNvPicPr>
            <a:picLocks noGrp="1" noChangeAspect="1"/>
          </p:cNvPicPr>
          <p:nvPr>
            <p:ph sz="half" idx="1"/>
          </p:nvPr>
        </p:nvPicPr>
        <p:blipFill>
          <a:blip r:embed="rId2" cstate="print"/>
          <a:stretch>
            <a:fillRect/>
          </a:stretch>
        </p:blipFill>
        <p:spPr>
          <a:xfrm>
            <a:off x="301625" y="1752600"/>
            <a:ext cx="4038600" cy="4343400"/>
          </a:xfrm>
        </p:spPr>
      </p:pic>
      <p:sp>
        <p:nvSpPr>
          <p:cNvPr id="4" name="Content Placeholder 3"/>
          <p:cNvSpPr>
            <a:spLocks noGrp="1"/>
          </p:cNvSpPr>
          <p:nvPr>
            <p:ph sz="half" idx="2"/>
          </p:nvPr>
        </p:nvSpPr>
        <p:spPr>
          <a:xfrm>
            <a:off x="4648200" y="1600200"/>
            <a:ext cx="4191000" cy="4876800"/>
          </a:xfrm>
        </p:spPr>
        <p:txBody>
          <a:bodyPr>
            <a:normAutofit fontScale="70000" lnSpcReduction="20000"/>
          </a:bodyPr>
          <a:lstStyle/>
          <a:p>
            <a:r>
              <a:rPr lang="en-US" dirty="0" smtClean="0"/>
              <a:t>The grasses hissed, their tassels bent,</a:t>
            </a:r>
          </a:p>
          <a:p>
            <a:r>
              <a:rPr lang="en-US" dirty="0" smtClean="0"/>
              <a:t>The reeds were rattling—on it went</a:t>
            </a:r>
          </a:p>
          <a:p>
            <a:r>
              <a:rPr lang="en-US" dirty="0" smtClean="0"/>
              <a:t>O’er shaken pool under heavens cool</a:t>
            </a:r>
          </a:p>
          <a:p>
            <a:r>
              <a:rPr lang="en-US" dirty="0" smtClean="0"/>
              <a:t>Where racing clouds were torn and rent.</a:t>
            </a:r>
          </a:p>
          <a:p>
            <a:endParaRPr lang="en-US" dirty="0" smtClean="0"/>
          </a:p>
          <a:p>
            <a:r>
              <a:rPr lang="en-US" dirty="0" smtClean="0"/>
              <a:t>It passed the lonely Mountain bare</a:t>
            </a:r>
          </a:p>
          <a:p>
            <a:r>
              <a:rPr lang="en-US" dirty="0" smtClean="0"/>
              <a:t>And swept above the dragon’s lair:</a:t>
            </a:r>
          </a:p>
          <a:p>
            <a:r>
              <a:rPr lang="en-US" dirty="0" smtClean="0"/>
              <a:t>There black and dark lay boulders stark</a:t>
            </a:r>
          </a:p>
          <a:p>
            <a:r>
              <a:rPr lang="en-US" dirty="0" smtClean="0"/>
              <a:t>And flying smoke was in the air.</a:t>
            </a:r>
          </a:p>
          <a:p>
            <a:endParaRPr lang="en-US" dirty="0" smtClean="0"/>
          </a:p>
          <a:p>
            <a:r>
              <a:rPr lang="en-US" dirty="0" smtClean="0"/>
              <a:t>It left the world and took its flight</a:t>
            </a:r>
          </a:p>
          <a:p>
            <a:r>
              <a:rPr lang="en-US" dirty="0" smtClean="0"/>
              <a:t>Over the wide seas of the night.</a:t>
            </a:r>
          </a:p>
          <a:p>
            <a:r>
              <a:rPr lang="en-US" dirty="0" smtClean="0"/>
              <a:t>The moon set sail upon the gale,</a:t>
            </a:r>
          </a:p>
          <a:p>
            <a:r>
              <a:rPr lang="en-US" dirty="0" smtClean="0"/>
              <a:t>And stars were fanned to leaping light.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128</a:t>
            </a:r>
            <a:endParaRPr lang="en-US" dirty="0"/>
          </a:p>
        </p:txBody>
      </p:sp>
      <p:sp>
        <p:nvSpPr>
          <p:cNvPr id="3" name="Content Placeholder 2"/>
          <p:cNvSpPr>
            <a:spLocks noGrp="1"/>
          </p:cNvSpPr>
          <p:nvPr>
            <p:ph sz="half" idx="1"/>
          </p:nvPr>
        </p:nvSpPr>
        <p:spPr/>
        <p:txBody>
          <a:bodyPr/>
          <a:lstStyle/>
          <a:p>
            <a:r>
              <a:rPr lang="en-US" dirty="0" smtClean="0"/>
              <a:t>Afterwards, they turned in for the night, woke, leapt at breakfast, and waited until evening for Gandalf to return.</a:t>
            </a:r>
            <a:endParaRPr lang="en-US" dirty="0"/>
          </a:p>
        </p:txBody>
      </p:sp>
      <p:pic>
        <p:nvPicPr>
          <p:cNvPr id="5" name="Content Placeholder 4" descr="SunSet-SunRise-sunsets-and-sunrises-0.jpg"/>
          <p:cNvPicPr>
            <a:picLocks noGrp="1" noChangeAspect="1"/>
          </p:cNvPicPr>
          <p:nvPr>
            <p:ph sz="half" idx="2"/>
          </p:nvPr>
        </p:nvPicPr>
        <p:blipFill>
          <a:blip r:embed="rId2" cstate="print"/>
          <a:stretch>
            <a:fillRect/>
          </a:stretch>
        </p:blipFill>
        <p:spPr>
          <a:xfrm>
            <a:off x="4800600" y="1600200"/>
            <a:ext cx="4038600" cy="46482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129</a:t>
            </a:r>
            <a:endParaRPr lang="en-US" dirty="0"/>
          </a:p>
        </p:txBody>
      </p:sp>
      <p:pic>
        <p:nvPicPr>
          <p:cNvPr id="5" name="Content Placeholder 4" descr="notabearkoalifications.jpg"/>
          <p:cNvPicPr>
            <a:picLocks noGrp="1" noChangeAspect="1"/>
          </p:cNvPicPr>
          <p:nvPr>
            <p:ph sz="half" idx="1"/>
          </p:nvPr>
        </p:nvPicPr>
        <p:blipFill>
          <a:blip r:embed="rId2" cstate="print"/>
          <a:stretch>
            <a:fillRect/>
          </a:stretch>
        </p:blipFill>
        <p:spPr>
          <a:xfrm>
            <a:off x="565348" y="1371600"/>
            <a:ext cx="3511154" cy="4681538"/>
          </a:xfrm>
        </p:spPr>
      </p:pic>
      <p:sp>
        <p:nvSpPr>
          <p:cNvPr id="4" name="Content Placeholder 3"/>
          <p:cNvSpPr>
            <a:spLocks noGrp="1"/>
          </p:cNvSpPr>
          <p:nvPr>
            <p:ph sz="half" idx="2"/>
          </p:nvPr>
        </p:nvSpPr>
        <p:spPr/>
        <p:txBody>
          <a:bodyPr>
            <a:normAutofit fontScale="85000" lnSpcReduction="10000"/>
          </a:bodyPr>
          <a:lstStyle/>
          <a:p>
            <a:r>
              <a:rPr lang="en-US" dirty="0" smtClean="0"/>
              <a:t>After a feast and a few more smoke rings, reminiscent of their time at Bilbo’s, Gandalf begins filling the dwarves in on where he’s been</a:t>
            </a:r>
            <a:r>
              <a:rPr lang="en-US" dirty="0" smtClean="0"/>
              <a:t>.</a:t>
            </a:r>
          </a:p>
          <a:p>
            <a:endParaRPr lang="en-US" dirty="0" smtClean="0"/>
          </a:p>
          <a:p>
            <a:r>
              <a:rPr lang="en-US" dirty="0" smtClean="0"/>
              <a:t>What tracks has Gandalf been following</a:t>
            </a:r>
            <a:r>
              <a:rPr lang="en-US" dirty="0" smtClean="0"/>
              <a:t>?</a:t>
            </a:r>
          </a:p>
          <a:p>
            <a:endParaRPr lang="en-US" dirty="0" smtClean="0"/>
          </a:p>
          <a:p>
            <a:r>
              <a:rPr lang="en-US" dirty="0" smtClean="0"/>
              <a:t>How many were there</a:t>
            </a:r>
            <a:r>
              <a:rPr lang="en-US" dirty="0" smtClean="0"/>
              <a:t>?</a:t>
            </a:r>
          </a:p>
          <a:p>
            <a:endParaRPr lang="en-US" dirty="0" smtClean="0"/>
          </a:p>
          <a:p>
            <a:r>
              <a:rPr lang="en-US" dirty="0" smtClean="0"/>
              <a:t>Apparently </a:t>
            </a:r>
            <a:r>
              <a:rPr lang="en-US" dirty="0" err="1" smtClean="0"/>
              <a:t>Beorn</a:t>
            </a:r>
            <a:r>
              <a:rPr lang="en-US" dirty="0" smtClean="0"/>
              <a:t> had meant to check out their story.</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130-131</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next morning </a:t>
            </a:r>
            <a:r>
              <a:rPr lang="en-US" dirty="0" err="1" smtClean="0"/>
              <a:t>Beorn</a:t>
            </a:r>
            <a:r>
              <a:rPr lang="en-US" dirty="0" smtClean="0"/>
              <a:t> himself wakes Bilbo, adding another rabbit comment to the </a:t>
            </a:r>
            <a:r>
              <a:rPr lang="en-US" dirty="0" smtClean="0"/>
              <a:t>mix.</a:t>
            </a:r>
            <a:endParaRPr lang="en-US" dirty="0" smtClean="0"/>
          </a:p>
          <a:p>
            <a:endParaRPr lang="en-US" dirty="0" smtClean="0"/>
          </a:p>
          <a:p>
            <a:r>
              <a:rPr lang="en-US" dirty="0" smtClean="0"/>
              <a:t>Indeed</a:t>
            </a:r>
            <a:r>
              <a:rPr lang="en-US" dirty="0" smtClean="0"/>
              <a:t>, he’d checked every aspect of their story for himself, interrogated a stray goblin and </a:t>
            </a:r>
            <a:r>
              <a:rPr lang="en-US" dirty="0" err="1" smtClean="0"/>
              <a:t>warg</a:t>
            </a:r>
            <a:r>
              <a:rPr lang="en-US" dirty="0" smtClean="0"/>
              <a:t>.</a:t>
            </a:r>
          </a:p>
          <a:p>
            <a:endParaRPr lang="en-US" dirty="0" smtClean="0"/>
          </a:p>
          <a:p>
            <a:r>
              <a:rPr lang="en-US" dirty="0" smtClean="0"/>
              <a:t>What did he do with them</a:t>
            </a:r>
            <a:r>
              <a:rPr lang="en-US" dirty="0" smtClean="0"/>
              <a:t>?</a:t>
            </a:r>
          </a:p>
          <a:p>
            <a:endParaRPr lang="en-US" dirty="0" smtClean="0"/>
          </a:p>
          <a:p>
            <a:r>
              <a:rPr lang="en-US" dirty="0" smtClean="0"/>
              <a:t>Certainly doesn’t do to be his enemy.</a:t>
            </a:r>
          </a:p>
          <a:p>
            <a:endParaRPr lang="en-US" dirty="0"/>
          </a:p>
        </p:txBody>
      </p:sp>
      <p:pic>
        <p:nvPicPr>
          <p:cNvPr id="5" name="Content Placeholder 4" descr="Beorn_by_JMKilpatrick.jpg"/>
          <p:cNvPicPr>
            <a:picLocks noGrp="1" noChangeAspect="1"/>
          </p:cNvPicPr>
          <p:nvPr>
            <p:ph sz="half" idx="2"/>
          </p:nvPr>
        </p:nvPicPr>
        <p:blipFill>
          <a:blip r:embed="rId3" cstate="print"/>
          <a:stretch>
            <a:fillRect/>
          </a:stretch>
        </p:blipFill>
        <p:spPr>
          <a:xfrm>
            <a:off x="4935581" y="1371600"/>
            <a:ext cx="3768638" cy="468153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132</a:t>
            </a:r>
            <a:endParaRPr lang="en-US" dirty="0"/>
          </a:p>
        </p:txBody>
      </p:sp>
      <p:pic>
        <p:nvPicPr>
          <p:cNvPr id="5" name="Content Placeholder 4" descr="lethe_lethe.png"/>
          <p:cNvPicPr>
            <a:picLocks noGrp="1" noChangeAspect="1"/>
          </p:cNvPicPr>
          <p:nvPr>
            <p:ph sz="half" idx="1"/>
          </p:nvPr>
        </p:nvPicPr>
        <p:blipFill>
          <a:blip r:embed="rId3" cstate="print"/>
          <a:stretch>
            <a:fillRect/>
          </a:stretch>
        </p:blipFill>
        <p:spPr>
          <a:xfrm>
            <a:off x="301625" y="1600200"/>
            <a:ext cx="4038600" cy="4648200"/>
          </a:xfrm>
        </p:spPr>
      </p:pic>
      <p:sp>
        <p:nvSpPr>
          <p:cNvPr id="4" name="Content Placeholder 3"/>
          <p:cNvSpPr>
            <a:spLocks noGrp="1"/>
          </p:cNvSpPr>
          <p:nvPr>
            <p:ph sz="half" idx="2"/>
          </p:nvPr>
        </p:nvSpPr>
        <p:spPr/>
        <p:txBody>
          <a:bodyPr>
            <a:normAutofit fontScale="92500"/>
          </a:bodyPr>
          <a:lstStyle/>
          <a:p>
            <a:r>
              <a:rPr lang="en-US" dirty="0" smtClean="0"/>
              <a:t>Here, Gandalf finally gives Bilbo and the dwarves his final advice and warnings before letting them traverse </a:t>
            </a:r>
            <a:r>
              <a:rPr lang="en-US" dirty="0" err="1" smtClean="0"/>
              <a:t>Mirkwood</a:t>
            </a:r>
            <a:r>
              <a:rPr lang="en-US" dirty="0" smtClean="0"/>
              <a:t> alone.</a:t>
            </a:r>
          </a:p>
          <a:p>
            <a:endParaRPr lang="en-US" dirty="0" smtClean="0"/>
          </a:p>
          <a:p>
            <a:r>
              <a:rPr lang="en-US" dirty="0" smtClean="0"/>
              <a:t>Think </a:t>
            </a:r>
            <a:r>
              <a:rPr lang="en-US" dirty="0" smtClean="0"/>
              <a:t>about ancient epics – descents into dark underworlds, especially Greco-Roman ones, usually involve the River Lethe – the river of forgetfulness.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Previously on Guiding Hobbit</a:t>
            </a:r>
            <a:endParaRPr lang="en-US" dirty="0"/>
          </a:p>
        </p:txBody>
      </p:sp>
      <p:sp>
        <p:nvSpPr>
          <p:cNvPr id="5" name="Content Placeholder 4"/>
          <p:cNvSpPr>
            <a:spLocks noGrp="1"/>
          </p:cNvSpPr>
          <p:nvPr>
            <p:ph sz="half" idx="1"/>
          </p:nvPr>
        </p:nvSpPr>
        <p:spPr/>
        <p:txBody>
          <a:bodyPr>
            <a:normAutofit/>
          </a:bodyPr>
          <a:lstStyle/>
          <a:p>
            <a:r>
              <a:rPr lang="en-US" dirty="0" smtClean="0"/>
              <a:t>The group was rescued by the eagles, who flew them to the edge of lands belonging to </a:t>
            </a:r>
            <a:r>
              <a:rPr lang="en-US" dirty="0" err="1" smtClean="0"/>
              <a:t>Beorn</a:t>
            </a:r>
            <a:r>
              <a:rPr lang="en-US" dirty="0" smtClean="0"/>
              <a:t>.</a:t>
            </a:r>
          </a:p>
          <a:p>
            <a:endParaRPr lang="en-US" dirty="0" smtClean="0"/>
          </a:p>
          <a:p>
            <a:r>
              <a:rPr lang="en-US" dirty="0" err="1" smtClean="0"/>
              <a:t>Beorn</a:t>
            </a:r>
            <a:r>
              <a:rPr lang="en-US" dirty="0" smtClean="0"/>
              <a:t> </a:t>
            </a:r>
            <a:r>
              <a:rPr lang="en-US" dirty="0" smtClean="0"/>
              <a:t>is a “skin-changer,” able to be either man or bear.  Gandalf hopes to gain some food and shelter for Bilbo and the dwarves</a:t>
            </a:r>
            <a:r>
              <a:rPr lang="en-US" dirty="0" smtClean="0"/>
              <a:t>.</a:t>
            </a:r>
            <a:endParaRPr lang="en-US" dirty="0" smtClean="0"/>
          </a:p>
        </p:txBody>
      </p:sp>
      <p:pic>
        <p:nvPicPr>
          <p:cNvPr id="9" name="Content Placeholder 8" descr="braceyourselfherecomethebearpuns.jpg"/>
          <p:cNvPicPr>
            <a:picLocks noGrp="1" noChangeAspect="1"/>
          </p:cNvPicPr>
          <p:nvPr>
            <p:ph sz="half" idx="2"/>
          </p:nvPr>
        </p:nvPicPr>
        <p:blipFill>
          <a:blip r:embed="rId2" cstate="print"/>
          <a:stretch>
            <a:fillRect/>
          </a:stretch>
        </p:blipFill>
        <p:spPr>
          <a:xfrm>
            <a:off x="4800600" y="1676400"/>
            <a:ext cx="4038600" cy="44958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132</a:t>
            </a:r>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r>
              <a:rPr lang="en-US" dirty="0" smtClean="0"/>
              <a:t>Singular </a:t>
            </a:r>
            <a:r>
              <a:rPr lang="en-US" dirty="0" smtClean="0"/>
              <a:t>paths through dark and dangerous places often symbolize the “straight and narrow” path one must walk, i.e. a moral life, when going through life, a place filled with darkness, danger, temptations, etc</a:t>
            </a:r>
            <a:r>
              <a:rPr lang="en-US" dirty="0" smtClean="0"/>
              <a:t>.</a:t>
            </a:r>
            <a:endParaRPr lang="en-US" dirty="0" smtClean="0"/>
          </a:p>
        </p:txBody>
      </p:sp>
      <p:pic>
        <p:nvPicPr>
          <p:cNvPr id="5" name="Content Placeholder 4" descr="don_t_stray_from_the_path_by_thedreamtraveler-d5j4fo8.jpg"/>
          <p:cNvPicPr>
            <a:picLocks noGrp="1" noChangeAspect="1"/>
          </p:cNvPicPr>
          <p:nvPr>
            <p:ph sz="half" idx="2"/>
          </p:nvPr>
        </p:nvPicPr>
        <p:blipFill>
          <a:blip r:embed="rId3" cstate="print"/>
          <a:stretch>
            <a:fillRect/>
          </a:stretch>
        </p:blipFill>
        <p:spPr>
          <a:xfrm>
            <a:off x="4800600" y="1600200"/>
            <a:ext cx="4038600" cy="4572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133-135</a:t>
            </a:r>
            <a:endParaRPr lang="en-US" dirty="0"/>
          </a:p>
        </p:txBody>
      </p:sp>
      <p:pic>
        <p:nvPicPr>
          <p:cNvPr id="5" name="Content Placeholder 4" descr="a_bear_in_the_dark_by_rattlerjones-d7rz1ai.png"/>
          <p:cNvPicPr>
            <a:picLocks noGrp="1" noChangeAspect="1"/>
          </p:cNvPicPr>
          <p:nvPr>
            <p:ph sz="half" idx="1"/>
          </p:nvPr>
        </p:nvPicPr>
        <p:blipFill>
          <a:blip r:embed="rId2" cstate="print"/>
          <a:stretch>
            <a:fillRect/>
          </a:stretch>
        </p:blipFill>
        <p:spPr>
          <a:xfrm>
            <a:off x="301625" y="1676400"/>
            <a:ext cx="4038600" cy="4495800"/>
          </a:xfrm>
        </p:spPr>
      </p:pic>
      <p:sp>
        <p:nvSpPr>
          <p:cNvPr id="4" name="Content Placeholder 3"/>
          <p:cNvSpPr>
            <a:spLocks noGrp="1"/>
          </p:cNvSpPr>
          <p:nvPr>
            <p:ph sz="half" idx="2"/>
          </p:nvPr>
        </p:nvSpPr>
        <p:spPr/>
        <p:txBody>
          <a:bodyPr>
            <a:normAutofit fontScale="85000" lnSpcReduction="10000"/>
          </a:bodyPr>
          <a:lstStyle/>
          <a:p>
            <a:r>
              <a:rPr lang="en-US" dirty="0" smtClean="0"/>
              <a:t>And so Bilbo and the dwarves made their way to the entrance of </a:t>
            </a:r>
            <a:r>
              <a:rPr lang="en-US" dirty="0" err="1" smtClean="0"/>
              <a:t>Mirkwood</a:t>
            </a:r>
            <a:r>
              <a:rPr lang="en-US" dirty="0" smtClean="0"/>
              <a:t>, avoiding goblins and staying as close to </a:t>
            </a:r>
            <a:r>
              <a:rPr lang="en-US" dirty="0" err="1" smtClean="0"/>
              <a:t>Beorn’s</a:t>
            </a:r>
            <a:r>
              <a:rPr lang="en-US" dirty="0" smtClean="0"/>
              <a:t> lands as possible (as goblins seem to avoid them</a:t>
            </a:r>
            <a:r>
              <a:rPr lang="en-US" dirty="0" smtClean="0"/>
              <a:t>).</a:t>
            </a:r>
          </a:p>
          <a:p>
            <a:endParaRPr lang="en-US" dirty="0" smtClean="0"/>
          </a:p>
          <a:p>
            <a:r>
              <a:rPr lang="en-US" dirty="0" smtClean="0"/>
              <a:t>All the while, </a:t>
            </a:r>
            <a:r>
              <a:rPr lang="en-US" dirty="0" err="1" smtClean="0"/>
              <a:t>Beorn</a:t>
            </a:r>
            <a:r>
              <a:rPr lang="en-US" dirty="0" smtClean="0"/>
              <a:t> prowled near by in the shadows, keeping an eye on them as they left</a:t>
            </a:r>
            <a:r>
              <a:rPr lang="en-US" dirty="0" smtClean="0"/>
              <a:t>.</a:t>
            </a:r>
          </a:p>
          <a:p>
            <a:endParaRPr lang="en-US" dirty="0" smtClean="0"/>
          </a:p>
          <a:p>
            <a:r>
              <a:rPr lang="en-US" dirty="0" smtClean="0"/>
              <a:t>Why does Gandalf suggest he’s been watching?</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136</a:t>
            </a:r>
            <a:endParaRPr lang="en-US" dirty="0"/>
          </a:p>
        </p:txBody>
      </p:sp>
      <p:sp>
        <p:nvSpPr>
          <p:cNvPr id="3" name="Content Placeholder 2"/>
          <p:cNvSpPr>
            <a:spLocks noGrp="1"/>
          </p:cNvSpPr>
          <p:nvPr>
            <p:ph sz="half" idx="1"/>
          </p:nvPr>
        </p:nvSpPr>
        <p:spPr/>
        <p:txBody>
          <a:bodyPr/>
          <a:lstStyle/>
          <a:p>
            <a:r>
              <a:rPr lang="en-US" dirty="0" smtClean="0"/>
              <a:t>Let’s read together from the middle of 136-140, wherein Gandalf leaves and they enter </a:t>
            </a:r>
            <a:r>
              <a:rPr lang="en-US" dirty="0" err="1" smtClean="0"/>
              <a:t>Mirkwood</a:t>
            </a:r>
            <a:r>
              <a:rPr lang="en-US" dirty="0" smtClean="0"/>
              <a:t> forest.</a:t>
            </a:r>
            <a:endParaRPr lang="en-US" dirty="0"/>
          </a:p>
        </p:txBody>
      </p:sp>
      <p:pic>
        <p:nvPicPr>
          <p:cNvPr id="5" name="Content Placeholder 4" descr="Mirkwood_01.jpg"/>
          <p:cNvPicPr>
            <a:picLocks noGrp="1" noChangeAspect="1"/>
          </p:cNvPicPr>
          <p:nvPr>
            <p:ph sz="half" idx="2"/>
          </p:nvPr>
        </p:nvPicPr>
        <p:blipFill>
          <a:blip r:embed="rId2" cstate="print"/>
          <a:stretch>
            <a:fillRect/>
          </a:stretch>
        </p:blipFill>
        <p:spPr>
          <a:xfrm>
            <a:off x="4800600" y="1600200"/>
            <a:ext cx="4038600" cy="464819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112 (Start of Chapter)</a:t>
            </a:r>
            <a:endParaRPr lang="en-US" dirty="0"/>
          </a:p>
        </p:txBody>
      </p:sp>
      <p:sp>
        <p:nvSpPr>
          <p:cNvPr id="3" name="Content Placeholder 2"/>
          <p:cNvSpPr>
            <a:spLocks noGrp="1"/>
          </p:cNvSpPr>
          <p:nvPr>
            <p:ph sz="half" idx="1"/>
          </p:nvPr>
        </p:nvSpPr>
        <p:spPr/>
        <p:txBody>
          <a:bodyPr>
            <a:normAutofit/>
          </a:bodyPr>
          <a:lstStyle/>
          <a:p>
            <a:r>
              <a:rPr lang="en-US" dirty="0" smtClean="0"/>
              <a:t>“Queer Lodgings</a:t>
            </a:r>
            <a:r>
              <a:rPr lang="en-US" dirty="0" smtClean="0"/>
              <a:t>”</a:t>
            </a:r>
          </a:p>
          <a:p>
            <a:endParaRPr lang="en-US" dirty="0" smtClean="0"/>
          </a:p>
          <a:p>
            <a:endParaRPr lang="en-US" dirty="0" smtClean="0"/>
          </a:p>
          <a:p>
            <a:r>
              <a:rPr lang="en-US" dirty="0" smtClean="0"/>
              <a:t>Remember, this means strange in this context</a:t>
            </a:r>
            <a:r>
              <a:rPr lang="en-US" dirty="0" smtClean="0"/>
              <a:t>.</a:t>
            </a:r>
          </a:p>
          <a:p>
            <a:endParaRPr lang="en-US" dirty="0" smtClean="0"/>
          </a:p>
          <a:p>
            <a:endParaRPr lang="en-US" dirty="0" smtClean="0"/>
          </a:p>
          <a:p>
            <a:r>
              <a:rPr lang="en-US" dirty="0" smtClean="0"/>
              <a:t>How are their current lodgings strange</a:t>
            </a:r>
            <a:r>
              <a:rPr lang="en-US" dirty="0" smtClean="0"/>
              <a:t>?</a:t>
            </a:r>
          </a:p>
        </p:txBody>
      </p:sp>
      <p:sp>
        <p:nvSpPr>
          <p:cNvPr id="4" name="Content Placeholder 3"/>
          <p:cNvSpPr>
            <a:spLocks noGrp="1"/>
          </p:cNvSpPr>
          <p:nvPr>
            <p:ph sz="half" idx="2"/>
          </p:nvPr>
        </p:nvSpPr>
        <p:spPr/>
        <p:txBody>
          <a:bodyPr>
            <a:norm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113</a:t>
            </a:r>
            <a:endParaRPr lang="en-US" dirty="0"/>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p:txBody>
          <a:bodyPr>
            <a:normAutofit/>
          </a:bodyPr>
          <a:lstStyle/>
          <a:p>
            <a:r>
              <a:rPr lang="en-US" dirty="0" smtClean="0"/>
              <a:t>And </a:t>
            </a:r>
            <a:r>
              <a:rPr lang="en-US" dirty="0" smtClean="0"/>
              <a:t>so, the group resumes their ground journey</a:t>
            </a:r>
            <a:r>
              <a:rPr lang="en-US" dirty="0" smtClean="0"/>
              <a:t>.</a:t>
            </a:r>
          </a:p>
          <a:p>
            <a:endParaRPr lang="en-US" dirty="0" smtClean="0"/>
          </a:p>
          <a:p>
            <a:endParaRPr lang="en-US" dirty="0" smtClean="0"/>
          </a:p>
          <a:p>
            <a:r>
              <a:rPr lang="en-US" dirty="0" smtClean="0"/>
              <a:t>Notice the blatant foretelling of the return of the eagles, so that it’s no surprise, later.</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114</a:t>
            </a:r>
            <a:endParaRPr lang="en-US" dirty="0"/>
          </a:p>
        </p:txBody>
      </p:sp>
      <p:sp>
        <p:nvSpPr>
          <p:cNvPr id="3" name="Content Placeholder 2"/>
          <p:cNvSpPr>
            <a:spLocks noGrp="1"/>
          </p:cNvSpPr>
          <p:nvPr>
            <p:ph sz="half" idx="1"/>
          </p:nvPr>
        </p:nvSpPr>
        <p:spPr/>
        <p:txBody>
          <a:bodyPr>
            <a:normAutofit/>
          </a:bodyPr>
          <a:lstStyle/>
          <a:p>
            <a:r>
              <a:rPr lang="en-US" dirty="0" smtClean="0"/>
              <a:t>What </a:t>
            </a:r>
            <a:r>
              <a:rPr lang="en-US" dirty="0" smtClean="0"/>
              <a:t>does Gandalf need to do yet again</a:t>
            </a:r>
            <a:r>
              <a:rPr lang="en-US" dirty="0" smtClean="0"/>
              <a:t>?</a:t>
            </a:r>
          </a:p>
          <a:p>
            <a:endParaRPr lang="en-US" dirty="0" smtClean="0"/>
          </a:p>
          <a:p>
            <a:endParaRPr lang="en-US" dirty="0" smtClean="0"/>
          </a:p>
          <a:p>
            <a:r>
              <a:rPr lang="en-US" dirty="0" smtClean="0"/>
              <a:t>Who will Gandalf take them to see before parts, for one last bit of help?</a:t>
            </a:r>
            <a:endParaRPr lang="en-US" dirty="0"/>
          </a:p>
        </p:txBody>
      </p:sp>
      <p:sp>
        <p:nvSpPr>
          <p:cNvPr id="4" name="Content Placeholder 3"/>
          <p:cNvSpPr>
            <a:spLocks noGrp="1"/>
          </p:cNvSpPr>
          <p:nvPr>
            <p:ph sz="half" idx="2"/>
          </p:nvPr>
        </p:nvSpPr>
        <p:spPr/>
        <p:txBody>
          <a:bodyPr>
            <a:normAutofit/>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115</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What does Gandalf hint at about the personality of their soon-to-be host</a:t>
            </a:r>
            <a:r>
              <a:rPr lang="en-US" dirty="0" smtClean="0"/>
              <a:t>?</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116</a:t>
            </a:r>
            <a:endParaRPr lang="en-US" dirty="0"/>
          </a:p>
        </p:txBody>
      </p:sp>
      <p:sp>
        <p:nvSpPr>
          <p:cNvPr id="3" name="Content Placeholder 2"/>
          <p:cNvSpPr>
            <a:spLocks noGrp="1"/>
          </p:cNvSpPr>
          <p:nvPr>
            <p:ph sz="half" idx="1"/>
          </p:nvPr>
        </p:nvSpPr>
        <p:spPr/>
        <p:txBody>
          <a:bodyPr/>
          <a:lstStyle/>
          <a:p>
            <a:r>
              <a:rPr lang="en-US" dirty="0" smtClean="0"/>
              <a:t>Let’s read from the bottom of 115 – 116 together.  This is a rather amusing passage.</a:t>
            </a:r>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117</a:t>
            </a:r>
            <a:endParaRPr lang="en-US" dirty="0"/>
          </a:p>
        </p:txBody>
      </p:sp>
      <p:sp>
        <p:nvSpPr>
          <p:cNvPr id="3" name="Content Placeholder 2"/>
          <p:cNvSpPr>
            <a:spLocks noGrp="1"/>
          </p:cNvSpPr>
          <p:nvPr>
            <p:ph sz="half" idx="1"/>
          </p:nvPr>
        </p:nvSpPr>
        <p:spPr/>
        <p:txBody>
          <a:bodyPr>
            <a:normAutofit fontScale="77500" lnSpcReduction="20000"/>
          </a:bodyPr>
          <a:lstStyle/>
          <a:p>
            <a:endParaRPr lang="en-US"/>
          </a:p>
        </p:txBody>
      </p:sp>
      <p:sp>
        <p:nvSpPr>
          <p:cNvPr id="4" name="Content Placeholder 3"/>
          <p:cNvSpPr>
            <a:spLocks noGrp="1"/>
          </p:cNvSpPr>
          <p:nvPr>
            <p:ph sz="half" idx="2"/>
          </p:nvPr>
        </p:nvSpPr>
        <p:spPr/>
        <p:txBody>
          <a:bodyPr>
            <a:normAutofit fontScale="77500" lnSpcReduction="20000"/>
          </a:bodyPr>
          <a:lstStyle/>
          <a:p>
            <a:r>
              <a:rPr lang="en-US" dirty="0" smtClean="0"/>
              <a:t>As they approach </a:t>
            </a:r>
            <a:r>
              <a:rPr lang="en-US" dirty="0" err="1" smtClean="0"/>
              <a:t>Beorn’s</a:t>
            </a:r>
            <a:r>
              <a:rPr lang="en-US" dirty="0" smtClean="0"/>
              <a:t> land, they come across bee hives where </a:t>
            </a:r>
            <a:r>
              <a:rPr lang="en-US" dirty="0" err="1" smtClean="0"/>
              <a:t>Beorn</a:t>
            </a:r>
            <a:r>
              <a:rPr lang="en-US" dirty="0" smtClean="0"/>
              <a:t> farms them for honey</a:t>
            </a:r>
            <a:r>
              <a:rPr lang="en-US" dirty="0" smtClean="0"/>
              <a:t>.</a:t>
            </a:r>
          </a:p>
          <a:p>
            <a:endParaRPr lang="en-US" dirty="0" smtClean="0"/>
          </a:p>
          <a:p>
            <a:r>
              <a:rPr lang="en-US" dirty="0" smtClean="0"/>
              <a:t>Bears – honey</a:t>
            </a:r>
            <a:r>
              <a:rPr lang="en-US" dirty="0" smtClean="0"/>
              <a:t>.</a:t>
            </a:r>
          </a:p>
          <a:p>
            <a:endParaRPr lang="en-US" dirty="0" smtClean="0"/>
          </a:p>
          <a:p>
            <a:r>
              <a:rPr lang="en-US" dirty="0" smtClean="0"/>
              <a:t>Let’s resume our reading again from “After a while” on 117 until the end</a:t>
            </a:r>
            <a:r>
              <a:rPr lang="en-US" dirty="0" smtClean="0"/>
              <a:t>.</a:t>
            </a:r>
          </a:p>
          <a:p>
            <a:endParaRPr lang="en-US" dirty="0" smtClean="0"/>
          </a:p>
          <a:p>
            <a:r>
              <a:rPr lang="en-US" dirty="0" smtClean="0"/>
              <a:t>Why does Gandalf space out his introduction of the dwarves to </a:t>
            </a:r>
            <a:r>
              <a:rPr lang="en-US" dirty="0" err="1" smtClean="0"/>
              <a:t>Beorn</a:t>
            </a:r>
            <a:r>
              <a:rPr lang="en-US" dirty="0" smtClean="0"/>
              <a:t>?</a:t>
            </a:r>
          </a:p>
          <a:p>
            <a:endParaRPr lang="en-US" dirty="0" smtClean="0"/>
          </a:p>
          <a:p>
            <a:r>
              <a:rPr lang="en-US" dirty="0" smtClean="0"/>
              <a:t>Think of what he says, and think back to Bilbo’s introduction to the dwarves as well.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121</a:t>
            </a:r>
            <a:endParaRPr lang="en-US" dirty="0"/>
          </a:p>
        </p:txBody>
      </p:sp>
      <p:pic>
        <p:nvPicPr>
          <p:cNvPr id="5" name="Content Placeholder 4" descr="unbearable.jpg"/>
          <p:cNvPicPr>
            <a:picLocks noGrp="1" noChangeAspect="1"/>
          </p:cNvPicPr>
          <p:nvPr>
            <p:ph sz="half" idx="1"/>
          </p:nvPr>
        </p:nvPicPr>
        <p:blipFill>
          <a:blip r:embed="rId2" cstate="print"/>
          <a:stretch>
            <a:fillRect/>
          </a:stretch>
        </p:blipFill>
        <p:spPr>
          <a:xfrm>
            <a:off x="301625" y="1524000"/>
            <a:ext cx="4038600" cy="4724399"/>
          </a:xfrm>
        </p:spPr>
      </p:pic>
      <p:sp>
        <p:nvSpPr>
          <p:cNvPr id="4" name="Content Placeholder 3"/>
          <p:cNvSpPr>
            <a:spLocks noGrp="1"/>
          </p:cNvSpPr>
          <p:nvPr>
            <p:ph sz="half" idx="2"/>
          </p:nvPr>
        </p:nvSpPr>
        <p:spPr/>
        <p:txBody>
          <a:bodyPr/>
          <a:lstStyle/>
          <a:p>
            <a:r>
              <a:rPr lang="en-US" dirty="0" smtClean="0"/>
              <a:t>One or two…a few…several</a:t>
            </a:r>
            <a:r>
              <a:rPr lang="en-US" dirty="0" smtClean="0"/>
              <a:t>…</a:t>
            </a:r>
          </a:p>
          <a:p>
            <a:endParaRPr lang="en-US" dirty="0" smtClean="0"/>
          </a:p>
          <a:p>
            <a:r>
              <a:rPr lang="en-US" dirty="0" smtClean="0"/>
              <a:t>Gandalf, a little at a time, introduces </a:t>
            </a:r>
            <a:r>
              <a:rPr lang="en-US" dirty="0" err="1" smtClean="0"/>
              <a:t>Beorn</a:t>
            </a:r>
            <a:r>
              <a:rPr lang="en-US" dirty="0" smtClean="0"/>
              <a:t> to his many companions, taking care not to infuriate the bear-man.</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371</TotalTime>
  <Words>1242</Words>
  <Application>Microsoft Office PowerPoint</Application>
  <PresentationFormat>On-screen Show (4:3)</PresentationFormat>
  <Paragraphs>147</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The Hobbit – Notes on Chapter 7</vt:lpstr>
      <vt:lpstr>Previously on Guiding Hobbit</vt:lpstr>
      <vt:lpstr>Page 112 (Start of Chapter)</vt:lpstr>
      <vt:lpstr>Page 113</vt:lpstr>
      <vt:lpstr>Page 114</vt:lpstr>
      <vt:lpstr>Page 115</vt:lpstr>
      <vt:lpstr>Page 116</vt:lpstr>
      <vt:lpstr>Page 117</vt:lpstr>
      <vt:lpstr>Page 121</vt:lpstr>
      <vt:lpstr>Page 122-123</vt:lpstr>
      <vt:lpstr>Page 124</vt:lpstr>
      <vt:lpstr>Page 125</vt:lpstr>
      <vt:lpstr>Page 126</vt:lpstr>
      <vt:lpstr>Pages 126-127</vt:lpstr>
      <vt:lpstr>Pages 126-127</vt:lpstr>
      <vt:lpstr>Page 128</vt:lpstr>
      <vt:lpstr>Page 129</vt:lpstr>
      <vt:lpstr>Page 130-131</vt:lpstr>
      <vt:lpstr>Page 132</vt:lpstr>
      <vt:lpstr>Page 132</vt:lpstr>
      <vt:lpstr>Page 133-135</vt:lpstr>
      <vt:lpstr>Page 136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Hobbit – Notes on Pages 121-140</dc:title>
  <dc:creator>Lenny Valentine</dc:creator>
  <cp:lastModifiedBy>Lenny Valentine</cp:lastModifiedBy>
  <cp:revision>50</cp:revision>
  <dcterms:created xsi:type="dcterms:W3CDTF">2006-08-16T00:00:00Z</dcterms:created>
  <dcterms:modified xsi:type="dcterms:W3CDTF">2016-11-23T01:28:58Z</dcterms:modified>
</cp:coreProperties>
</file>