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1CE7-8383-4016-90AA-00B53E27422A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F4F3F-FF5D-40AD-8D0E-BE912BEF6F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nastiest things they saw were the cobwebs:  dark dense cobwebs with threads extraordinarily thick, often attached from tree to tree, or tangled in the lower branches on either side of them.”</a:t>
            </a:r>
          </a:p>
          <a:p>
            <a:r>
              <a:rPr lang="en-US" dirty="0" smtClean="0"/>
              <a:t>However, notice the difference on the path:</a:t>
            </a:r>
          </a:p>
          <a:p>
            <a:r>
              <a:rPr lang="en-US" dirty="0" smtClean="0"/>
              <a:t>“There were none stretched across the path, but whether because some magic kept it clear, or for what other reason they could not guess.”</a:t>
            </a:r>
          </a:p>
          <a:p>
            <a:r>
              <a:rPr lang="en-US" dirty="0" smtClean="0"/>
              <a:t>Do you think this is magic?  Symbolic?  Both?  Neither?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F4F3F-FF5D-40AD-8D0E-BE912BEF6F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Hobbit – Notes on 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148-149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Who do the dwarves ask to climb up the trees and have a look about?</a:t>
            </a:r>
          </a:p>
          <a:p>
            <a:r>
              <a:rPr lang="en-US" dirty="0" smtClean="0"/>
              <a:t>What does he see?</a:t>
            </a:r>
          </a:p>
          <a:p>
            <a:r>
              <a:rPr lang="en-US" dirty="0" smtClean="0"/>
              <a:t>Notice how, even in the midst of danger and gloom, he finds beauty.</a:t>
            </a:r>
          </a:p>
          <a:p>
            <a:endParaRPr lang="en-US" dirty="0" smtClean="0"/>
          </a:p>
        </p:txBody>
      </p:sp>
      <p:pic>
        <p:nvPicPr>
          <p:cNvPr id="5" name="Content Placeholder 4" descr="bilbo above mirkwoo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905000"/>
            <a:ext cx="3886200" cy="4648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149-150</a:t>
            </a:r>
            <a:endParaRPr lang="en-US" dirty="0"/>
          </a:p>
        </p:txBody>
      </p:sp>
      <p:pic>
        <p:nvPicPr>
          <p:cNvPr id="5" name="Content Placeholder 4" descr="rain_forest_stock_by_vatorx-d6zq9g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4114800" cy="4724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And they continue on.  Day and night.  Rain and starvation.</a:t>
            </a:r>
          </a:p>
          <a:p>
            <a:r>
              <a:rPr lang="en-US" dirty="0" smtClean="0"/>
              <a:t>What small reprieve do they get from their sleeping friend?</a:t>
            </a:r>
          </a:p>
          <a:p>
            <a:r>
              <a:rPr lang="en-US" dirty="0" smtClean="0"/>
              <a:t>How does he still manage </a:t>
            </a:r>
            <a:r>
              <a:rPr lang="en-US" smtClean="0"/>
              <a:t>to complain?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Soon, they see twinkling lights in the dark forest.</a:t>
            </a:r>
          </a:p>
          <a:p>
            <a:r>
              <a:rPr lang="en-US" dirty="0" smtClean="0"/>
              <a:t>They see a feast, yet it is off the path.</a:t>
            </a:r>
          </a:p>
          <a:p>
            <a:r>
              <a:rPr lang="en-US" dirty="0" err="1" smtClean="0"/>
              <a:t>Thorin</a:t>
            </a:r>
            <a:r>
              <a:rPr lang="en-US" dirty="0" smtClean="0"/>
              <a:t> makes the very important point:</a:t>
            </a:r>
          </a:p>
          <a:p>
            <a:r>
              <a:rPr lang="en-US" dirty="0" smtClean="0"/>
              <a:t>“A feast would be no good if we never got back from it alive.”</a:t>
            </a:r>
          </a:p>
          <a:p>
            <a:r>
              <a:rPr lang="en-US" dirty="0" smtClean="0"/>
              <a:t>What do you think it is?  Should they go for it?  Why or why not?</a:t>
            </a:r>
            <a:endParaRPr lang="en-US" dirty="0"/>
          </a:p>
        </p:txBody>
      </p:sp>
      <p:pic>
        <p:nvPicPr>
          <p:cNvPr id="5" name="Content Placeholder 4" descr="will_o_the_wisp_by_reicheran-d76q50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676400"/>
            <a:ext cx="3886200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152</a:t>
            </a:r>
            <a:endParaRPr lang="en-US" dirty="0"/>
          </a:p>
        </p:txBody>
      </p:sp>
      <p:pic>
        <p:nvPicPr>
          <p:cNvPr id="5" name="Content Placeholder 4" descr="mirkwoodelv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191000" cy="472439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“So they all left the path and plunged into the forest together.”</a:t>
            </a:r>
          </a:p>
          <a:p>
            <a:r>
              <a:rPr lang="en-US" dirty="0" smtClean="0"/>
              <a:t>This never goes well.</a:t>
            </a:r>
          </a:p>
          <a:p>
            <a:r>
              <a:rPr lang="en-US" dirty="0" smtClean="0"/>
              <a:t>What do they find there?</a:t>
            </a:r>
          </a:p>
          <a:p>
            <a:r>
              <a:rPr lang="en-US" dirty="0" smtClean="0"/>
              <a:t>“There were people there, </a:t>
            </a:r>
            <a:r>
              <a:rPr lang="en-US" dirty="0" err="1" smtClean="0"/>
              <a:t>elvish</a:t>
            </a:r>
            <a:r>
              <a:rPr lang="en-US" dirty="0" smtClean="0"/>
              <a:t>-looking folk, all dressed in green and brown and sitting on sawn rings of the felled trees in a great circle…They were eating and drinking and laughing merrily.”</a:t>
            </a:r>
          </a:p>
          <a:p>
            <a:r>
              <a:rPr lang="en-US" dirty="0" smtClean="0"/>
              <a:t>Seems legit…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152-154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happens when they approach the feast?</a:t>
            </a:r>
          </a:p>
          <a:p>
            <a:r>
              <a:rPr lang="en-US" dirty="0" smtClean="0"/>
              <a:t>Is it real?</a:t>
            </a:r>
          </a:p>
          <a:p>
            <a:r>
              <a:rPr lang="en-US" dirty="0" smtClean="0"/>
              <a:t>How is </a:t>
            </a:r>
            <a:r>
              <a:rPr lang="en-US" dirty="0" err="1" smtClean="0"/>
              <a:t>Bombur’s</a:t>
            </a:r>
            <a:r>
              <a:rPr lang="en-US" dirty="0" smtClean="0"/>
              <a:t> delirium spreading?</a:t>
            </a:r>
          </a:p>
          <a:p>
            <a:r>
              <a:rPr lang="en-US" dirty="0" smtClean="0"/>
              <a:t>Soon, Bilbo loses the company of dwarves all together in the darkness of the forest.</a:t>
            </a:r>
            <a:endParaRPr lang="en-US" dirty="0"/>
          </a:p>
        </p:txBody>
      </p:sp>
      <p:pic>
        <p:nvPicPr>
          <p:cNvPr id="5" name="Content Placeholder 4" descr="Dream-of-food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828800"/>
            <a:ext cx="3886200" cy="4495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155</a:t>
            </a:r>
            <a:endParaRPr lang="en-US" dirty="0"/>
          </a:p>
        </p:txBody>
      </p:sp>
      <p:pic>
        <p:nvPicPr>
          <p:cNvPr id="5" name="Content Placeholder 4" descr="Cobweb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4114800" cy="480059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As Bilbo tries to lay down and return to the food in his dreams, his hand and legs find something sticky about them…</a:t>
            </a:r>
          </a:p>
          <a:p>
            <a:r>
              <a:rPr lang="en-US" dirty="0" smtClean="0"/>
              <a:t>What’s happening to Bilbo?</a:t>
            </a:r>
          </a:p>
          <a:p>
            <a:r>
              <a:rPr lang="en-US" dirty="0" smtClean="0"/>
              <a:t>How does he escape?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When Bilbo wakes from his brief blackout:</a:t>
            </a:r>
          </a:p>
          <a:p>
            <a:r>
              <a:rPr lang="en-US" dirty="0" smtClean="0"/>
              <a:t>“Somehow the killing of the giant spider, all alone by himself in the dark without any help of the wizard or the dwarves or of anyone else, made a great difference to Mr. Baggins.”</a:t>
            </a:r>
          </a:p>
          <a:p>
            <a:r>
              <a:rPr lang="en-US" dirty="0" smtClean="0"/>
              <a:t>Note the change in Bilbo, in his confidence.</a:t>
            </a:r>
          </a:p>
          <a:p>
            <a:r>
              <a:rPr lang="en-US" dirty="0" smtClean="0"/>
              <a:t>What does he name his sword?</a:t>
            </a:r>
          </a:p>
        </p:txBody>
      </p:sp>
      <p:pic>
        <p:nvPicPr>
          <p:cNvPr id="5" name="Content Placeholder 4" descr="bilbospid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76400"/>
            <a:ext cx="4114800" cy="4953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157</a:t>
            </a:r>
            <a:endParaRPr lang="en-US" dirty="0"/>
          </a:p>
        </p:txBody>
      </p:sp>
      <p:pic>
        <p:nvPicPr>
          <p:cNvPr id="5" name="Content Placeholder 4" descr="bilbospiderr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3434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 pages 157 – 160, Bilbo encounters the rest of the spiders.</a:t>
            </a:r>
          </a:p>
          <a:p>
            <a:r>
              <a:rPr lang="en-US" dirty="0" smtClean="0"/>
              <a:t>Let’s read together and see how that goes.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161-163</a:t>
            </a:r>
            <a:endParaRPr lang="en-US" dirty="0"/>
          </a:p>
        </p:txBody>
      </p:sp>
      <p:pic>
        <p:nvPicPr>
          <p:cNvPr id="5" name="Content Placeholder 4" descr="bilbospid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886200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Bilbo continued to do battle with the spiders.  Between his elven blade, Sting, and his ring of invisibility, he definitely holds his own.</a:t>
            </a:r>
          </a:p>
          <a:p>
            <a:r>
              <a:rPr lang="en-US" dirty="0" smtClean="0"/>
              <a:t>Little by little, he rescued the dwarves and gained their assistance, though they were still rather sluggish from the poison.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does Bilbo finally reveal to the dwarves?</a:t>
            </a:r>
          </a:p>
          <a:p>
            <a:r>
              <a:rPr lang="en-US" dirty="0" smtClean="0"/>
              <a:t>His social security number?</a:t>
            </a:r>
          </a:p>
          <a:p>
            <a:r>
              <a:rPr lang="en-US" dirty="0" smtClean="0"/>
              <a:t>His favorite color?</a:t>
            </a:r>
          </a:p>
          <a:p>
            <a:r>
              <a:rPr lang="en-US" dirty="0" smtClean="0"/>
              <a:t>His password, including numbers and special characters?</a:t>
            </a:r>
          </a:p>
          <a:p>
            <a:r>
              <a:rPr lang="en-US" dirty="0" smtClean="0"/>
              <a:t>Nope.  The power of the ring.</a:t>
            </a:r>
          </a:p>
          <a:p>
            <a:r>
              <a:rPr lang="en-US" dirty="0" smtClean="0"/>
              <a:t>In a last ditch effort, he fends off the spiders while the dwarves make a run for it, toward the last place they saw the elf fires.</a:t>
            </a:r>
            <a:endParaRPr lang="en-US" dirty="0"/>
          </a:p>
        </p:txBody>
      </p:sp>
      <p:pic>
        <p:nvPicPr>
          <p:cNvPr id="5" name="Content Placeholder 4" descr="oneringtorulethema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48840"/>
            <a:ext cx="4038600" cy="297795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 on the Bold and the </a:t>
            </a:r>
            <a:r>
              <a:rPr lang="en-US" dirty="0" err="1" smtClean="0"/>
              <a:t>Hobbitful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Gandalf has led Bilbo and the dwarves beyond the lands of </a:t>
            </a:r>
            <a:r>
              <a:rPr lang="en-US" dirty="0" err="1" smtClean="0"/>
              <a:t>Beorn</a:t>
            </a:r>
            <a:r>
              <a:rPr lang="en-US" dirty="0" smtClean="0"/>
              <a:t> to the edge of </a:t>
            </a:r>
            <a:r>
              <a:rPr lang="en-US" dirty="0" err="1" smtClean="0"/>
              <a:t>Mirkwood</a:t>
            </a:r>
            <a:r>
              <a:rPr lang="en-US" dirty="0" smtClean="0"/>
              <a:t> forest, which lies between them and the Lonely Mountain.</a:t>
            </a:r>
          </a:p>
          <a:p>
            <a:endParaRPr lang="en-US" dirty="0" smtClean="0"/>
          </a:p>
          <a:p>
            <a:r>
              <a:rPr lang="en-US" dirty="0" smtClean="0"/>
              <a:t>There, he plans to leave them for urgent business with only a few parting words of advice – do not touch the river, and do not stray from the path.</a:t>
            </a:r>
            <a:endParaRPr lang="en-US" dirty="0"/>
          </a:p>
        </p:txBody>
      </p:sp>
      <p:pic>
        <p:nvPicPr>
          <p:cNvPr id="6" name="Content Placeholder 5" descr="Mirkwood_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676400"/>
            <a:ext cx="3886200" cy="4495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165</a:t>
            </a:r>
            <a:endParaRPr lang="en-US" dirty="0"/>
          </a:p>
        </p:txBody>
      </p:sp>
      <p:pic>
        <p:nvPicPr>
          <p:cNvPr id="5" name="Content Placeholder 4" descr="Desert_Rose_(Sting_song)_coverar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3886200" cy="4114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And so Bilbo handed the spider’s butts to them:</a:t>
            </a:r>
          </a:p>
          <a:p>
            <a:r>
              <a:rPr lang="en-US" dirty="0" smtClean="0"/>
              <a:t>“They had become mortally afraid of Sting.”</a:t>
            </a:r>
          </a:p>
          <a:p>
            <a:r>
              <a:rPr lang="en-US" dirty="0" smtClean="0"/>
              <a:t>Eventually, Bilbo caught up with the dwarves and filled them in on the whole story of his exploits in the Misty Mountain caves, ring and all.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166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Eventually, they came back to pondering their current predicament; however, with new found respect for Bilbo.</a:t>
            </a:r>
          </a:p>
          <a:p>
            <a:r>
              <a:rPr lang="en-US" dirty="0" smtClean="0"/>
              <a:t>Do note this – if Gandalf had never made himself absent, would there ever have been room for Bilbo to prove himself?</a:t>
            </a:r>
          </a:p>
          <a:p>
            <a:r>
              <a:rPr lang="en-US" dirty="0" smtClean="0"/>
              <a:t>Wouldn’t there always be temptation to rely on a wizard when one is around?</a:t>
            </a:r>
          </a:p>
          <a:p>
            <a:r>
              <a:rPr lang="en-US" dirty="0" smtClean="0"/>
              <a:t>i.e. No room for growth.</a:t>
            </a:r>
          </a:p>
          <a:p>
            <a:r>
              <a:rPr lang="en-US" dirty="0" smtClean="0"/>
              <a:t>Has kind of a “coming of age” flair to it, this situation – like leaving home to become one’s own adult, prove one’s self in life, etc.</a:t>
            </a:r>
            <a:endParaRPr lang="en-US" dirty="0"/>
          </a:p>
        </p:txBody>
      </p:sp>
      <p:pic>
        <p:nvPicPr>
          <p:cNvPr id="5" name="Content Placeholder 4" descr="Leaving-the-Nest-Liz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5179" y="1589088"/>
            <a:ext cx="3825941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167</a:t>
            </a:r>
            <a:endParaRPr lang="en-US" dirty="0"/>
          </a:p>
        </p:txBody>
      </p:sp>
      <p:pic>
        <p:nvPicPr>
          <p:cNvPr id="5" name="Content Placeholder 4" descr="h-2-1121-wood-elv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4152900" cy="4267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were the feasting elves in the forest, specifically?</a:t>
            </a:r>
          </a:p>
          <a:p>
            <a:r>
              <a:rPr lang="en-US" dirty="0" smtClean="0"/>
              <a:t>Let’s read how Tolkien characterizes Wood Elves (and other varieties) in the passage on 167.</a:t>
            </a:r>
          </a:p>
          <a:p>
            <a:r>
              <a:rPr lang="en-US" dirty="0" smtClean="0"/>
              <a:t>How do they treat the Thorin they encounter each other?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wood elves guide Thorin through the beautiful and majestic halls of their kingdom…to its dungeons.</a:t>
            </a:r>
          </a:p>
          <a:p>
            <a:r>
              <a:rPr lang="en-US" dirty="0" smtClean="0"/>
              <a:t>As it turns out, wood elves are very distrustful of strangers.  Seems to be a trend beyond Elrond’s last homely house.  Dangerous lands seem to breed that attitude.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tumblr_obapvrfufk1ujcqc7o1_50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524000"/>
            <a:ext cx="3886200" cy="5029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169-170 (End of Chapter)</a:t>
            </a:r>
            <a:endParaRPr lang="en-US" dirty="0"/>
          </a:p>
        </p:txBody>
      </p:sp>
      <p:pic>
        <p:nvPicPr>
          <p:cNvPr id="5" name="Content Placeholder 4" descr="Inner_Mirkwood_Pala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1910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Elvenking</a:t>
            </a:r>
            <a:r>
              <a:rPr lang="en-US" dirty="0" smtClean="0"/>
              <a:t> (referred to in later works as </a:t>
            </a:r>
            <a:r>
              <a:rPr lang="en-US" dirty="0" err="1" smtClean="0"/>
              <a:t>Thranduil</a:t>
            </a:r>
            <a:r>
              <a:rPr lang="en-US" dirty="0" smtClean="0"/>
              <a:t>) interrogates Thorin, what does he say?</a:t>
            </a:r>
          </a:p>
          <a:p>
            <a:r>
              <a:rPr lang="en-US" dirty="0" smtClean="0"/>
              <a:t>Notice the comical / stubborn repetition in </a:t>
            </a:r>
            <a:r>
              <a:rPr lang="en-US" dirty="0" err="1" smtClean="0"/>
              <a:t>Thorin’s</a:t>
            </a:r>
            <a:r>
              <a:rPr lang="en-US" dirty="0" smtClean="0"/>
              <a:t> story.</a:t>
            </a:r>
          </a:p>
          <a:p>
            <a:r>
              <a:rPr lang="en-US" dirty="0" smtClean="0"/>
              <a:t>What does he not say?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What does his secret-keeping get him?</a:t>
            </a:r>
          </a:p>
          <a:p>
            <a:r>
              <a:rPr lang="en-US" dirty="0" smtClean="0"/>
              <a:t>How is being a prisoner of elves compared to being prisoner to say, goblins or other creatures?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141</a:t>
            </a:r>
            <a:endParaRPr lang="en-US" dirty="0"/>
          </a:p>
        </p:txBody>
      </p:sp>
      <p:pic>
        <p:nvPicPr>
          <p:cNvPr id="5" name="Content Placeholder 4" descr="mirkwood2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4191000" cy="47244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Continuing in Chapter 8 – “Flies and Spiders.”</a:t>
            </a:r>
          </a:p>
          <a:p>
            <a:endParaRPr lang="en-US" dirty="0" smtClean="0"/>
          </a:p>
          <a:p>
            <a:r>
              <a:rPr lang="en-US" dirty="0" smtClean="0"/>
              <a:t>Overall, </a:t>
            </a:r>
            <a:r>
              <a:rPr lang="en-US" dirty="0" err="1" smtClean="0"/>
              <a:t>Mirkwood</a:t>
            </a:r>
            <a:r>
              <a:rPr lang="en-US" dirty="0" smtClean="0"/>
              <a:t> does not seem to be a pleasant place.</a:t>
            </a:r>
          </a:p>
          <a:p>
            <a:endParaRPr lang="en-US" dirty="0" smtClean="0"/>
          </a:p>
          <a:p>
            <a:r>
              <a:rPr lang="en-US" dirty="0" smtClean="0"/>
              <a:t>Dark, gloomy, “</a:t>
            </a:r>
            <a:r>
              <a:rPr lang="en-US" dirty="0" err="1" smtClean="0"/>
              <a:t>mirky</a:t>
            </a:r>
            <a:r>
              <a:rPr lang="en-US" dirty="0" smtClean="0"/>
              <a:t>” one might say.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141-142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do they see in the darkness?</a:t>
            </a:r>
          </a:p>
          <a:p>
            <a:endParaRPr lang="en-US" dirty="0" smtClean="0"/>
          </a:p>
          <a:p>
            <a:r>
              <a:rPr lang="en-US" dirty="0" smtClean="0"/>
              <a:t>What happens when they try to make fires?</a:t>
            </a:r>
          </a:p>
          <a:p>
            <a:endParaRPr lang="en-US" dirty="0" smtClean="0"/>
          </a:p>
          <a:p>
            <a:r>
              <a:rPr lang="en-US" dirty="0" smtClean="0"/>
              <a:t>As their supplies dwindle, they make it to the aforementioned dark river.</a:t>
            </a:r>
          </a:p>
          <a:p>
            <a:endParaRPr lang="en-US" dirty="0" smtClean="0"/>
          </a:p>
          <a:p>
            <a:r>
              <a:rPr lang="en-US" dirty="0" smtClean="0"/>
              <a:t>What must they avoid?</a:t>
            </a:r>
          </a:p>
          <a:p>
            <a:endParaRPr lang="en-US" dirty="0" smtClean="0"/>
          </a:p>
          <a:p>
            <a:r>
              <a:rPr lang="en-US" dirty="0" smtClean="0"/>
              <a:t>How do they attempt to cross?</a:t>
            </a:r>
            <a:endParaRPr lang="en-US" dirty="0"/>
          </a:p>
        </p:txBody>
      </p:sp>
      <p:pic>
        <p:nvPicPr>
          <p:cNvPr id="5" name="Content Placeholder 4" descr="Mirkwood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905000"/>
            <a:ext cx="3886200" cy="46481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143</a:t>
            </a:r>
            <a:endParaRPr lang="en-US" dirty="0"/>
          </a:p>
        </p:txBody>
      </p:sp>
      <p:pic>
        <p:nvPicPr>
          <p:cNvPr id="5" name="Content Placeholder 4" descr="mirkwood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3886200" cy="4648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As it turns out, an old boat (left by…who knows) lies on the other side of the river.</a:t>
            </a:r>
          </a:p>
          <a:p>
            <a:r>
              <a:rPr lang="en-US" dirty="0" smtClean="0"/>
              <a:t>Using rope and hooks, they try to pull the boat across and ferry each other a little at a time.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it turns out, the boat is tied, has no oars, and must be moved by the ropes and hooks.</a:t>
            </a:r>
          </a:p>
          <a:p>
            <a:r>
              <a:rPr lang="en-US" dirty="0" err="1" smtClean="0"/>
              <a:t>Bombur</a:t>
            </a:r>
            <a:r>
              <a:rPr lang="en-US" dirty="0" smtClean="0"/>
              <a:t> complains. Why?</a:t>
            </a:r>
          </a:p>
          <a:p>
            <a:r>
              <a:rPr lang="en-US" dirty="0" smtClean="0"/>
              <a:t>Thorin continues to order the company as they organize their journey across.</a:t>
            </a:r>
            <a:endParaRPr lang="en-US" dirty="0"/>
          </a:p>
        </p:txBody>
      </p:sp>
      <p:pic>
        <p:nvPicPr>
          <p:cNvPr id="5" name="Content Placeholder 4" descr="mirkwoodmap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828800"/>
            <a:ext cx="4038599" cy="4724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145</a:t>
            </a:r>
            <a:endParaRPr lang="en-US" dirty="0"/>
          </a:p>
        </p:txBody>
      </p:sp>
      <p:pic>
        <p:nvPicPr>
          <p:cNvPr id="5" name="Content Placeholder 4" descr="Bombur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6588"/>
            <a:ext cx="3962400" cy="449421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What goes wrong when they try to cross?</a:t>
            </a:r>
          </a:p>
          <a:p>
            <a:r>
              <a:rPr lang="en-US" dirty="0" smtClean="0"/>
              <a:t>Who does it happen to?</a:t>
            </a:r>
          </a:p>
          <a:p>
            <a:r>
              <a:rPr lang="en-US" dirty="0" smtClean="0"/>
              <a:t>How could this pose a challenge to their continued journey through  the forest?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5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“They became aware of the dim blowing of horns in the wood and the sound as of dogs baying far off.  Then they all fell silent; and as they sat it seemed they could hear the noise of a great hunt going by to the north of the path, though they saw no sign of it.”</a:t>
            </a:r>
          </a:p>
          <a:p>
            <a:r>
              <a:rPr lang="en-US" dirty="0" smtClean="0"/>
              <a:t>Ghostly hunts riddle European mythology, especially in the forms of the Wild Hunt and Herne the Hunter.</a:t>
            </a:r>
            <a:endParaRPr lang="en-US" dirty="0"/>
          </a:p>
        </p:txBody>
      </p:sp>
      <p:pic>
        <p:nvPicPr>
          <p:cNvPr id="5" name="Content Placeholder 4" descr="Herne_the_Hunt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1905000"/>
            <a:ext cx="3886200" cy="4495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146-147</a:t>
            </a:r>
            <a:endParaRPr lang="en-US" dirty="0"/>
          </a:p>
        </p:txBody>
      </p:sp>
      <p:pic>
        <p:nvPicPr>
          <p:cNvPr id="5" name="Content Placeholder 4" descr="Dwarvenspherearrow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89088"/>
            <a:ext cx="34290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mistake do the dwarves make with their dwindling supplies?</a:t>
            </a:r>
          </a:p>
          <a:p>
            <a:r>
              <a:rPr lang="en-US" dirty="0" smtClean="0"/>
              <a:t>Soon, with no arrows and little food or water, they wandered wearily through the woods, carrying </a:t>
            </a:r>
            <a:r>
              <a:rPr lang="en-US" dirty="0" err="1" smtClean="0"/>
              <a:t>Bombur</a:t>
            </a:r>
            <a:r>
              <a:rPr lang="en-US" dirty="0" smtClean="0"/>
              <a:t> all the way as he slept.</a:t>
            </a:r>
          </a:p>
          <a:p>
            <a:r>
              <a:rPr lang="en-US" dirty="0" smtClean="0"/>
              <a:t>As the text says, they near the eastern edge of the forest, but wander the wrong way in their tiredness.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300</TotalTime>
  <Words>1313</Words>
  <Application>Microsoft Office PowerPoint</Application>
  <PresentationFormat>On-screen Show (4:3)</PresentationFormat>
  <Paragraphs>115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The Hobbit – Notes on Chapter 8</vt:lpstr>
      <vt:lpstr>Previously on the Bold and the Hobbitful </vt:lpstr>
      <vt:lpstr>Page 141</vt:lpstr>
      <vt:lpstr>Page 141-142</vt:lpstr>
      <vt:lpstr>Page 143</vt:lpstr>
      <vt:lpstr>Page 144</vt:lpstr>
      <vt:lpstr>Page 145</vt:lpstr>
      <vt:lpstr>Page 146</vt:lpstr>
      <vt:lpstr>Page 146-147</vt:lpstr>
      <vt:lpstr>Page 148-149</vt:lpstr>
      <vt:lpstr>Page 149-150</vt:lpstr>
      <vt:lpstr>Page 151</vt:lpstr>
      <vt:lpstr>Page 152</vt:lpstr>
      <vt:lpstr>Page 152-154</vt:lpstr>
      <vt:lpstr>Page 155</vt:lpstr>
      <vt:lpstr>Page 156</vt:lpstr>
      <vt:lpstr>Page 157</vt:lpstr>
      <vt:lpstr>Page 161-163</vt:lpstr>
      <vt:lpstr>Page 164</vt:lpstr>
      <vt:lpstr>Page 165</vt:lpstr>
      <vt:lpstr>Page 166</vt:lpstr>
      <vt:lpstr>Page 167</vt:lpstr>
      <vt:lpstr>Page 168</vt:lpstr>
      <vt:lpstr>Page 169-170 (End of Chapter)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Hobbit – Notes on Pages 141-160</dc:title>
  <dc:creator>Lenny Valentine</dc:creator>
  <cp:lastModifiedBy>Lenny Valentine</cp:lastModifiedBy>
  <cp:revision>74</cp:revision>
  <dcterms:created xsi:type="dcterms:W3CDTF">2006-08-16T00:00:00Z</dcterms:created>
  <dcterms:modified xsi:type="dcterms:W3CDTF">2016-12-15T15:51:22Z</dcterms:modified>
</cp:coreProperties>
</file>