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Hobbit – Notes on </a:t>
            </a:r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179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will Bilbo get the dwarves out of the wood elf kingdom?</a:t>
            </a:r>
          </a:p>
          <a:p>
            <a:r>
              <a:rPr lang="en-US" dirty="0" smtClean="0"/>
              <a:t>Notice their extremely positive feelings for him upon being freed, and the near immediate turn around when they see “how” they are to be freed.</a:t>
            </a:r>
          </a:p>
          <a:p>
            <a:r>
              <a:rPr lang="en-US" dirty="0" smtClean="0"/>
              <a:t>Always a moment’s breadth away from complaining.</a:t>
            </a:r>
            <a:endParaRPr lang="en-US" dirty="0"/>
          </a:p>
        </p:txBody>
      </p:sp>
      <p:pic>
        <p:nvPicPr>
          <p:cNvPr id="5" name="Content Placeholder 4" descr="The-Hobbit-The-Desolation-of-Smaug-Image-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143000"/>
            <a:ext cx="4038600" cy="525779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180</a:t>
            </a:r>
            <a:endParaRPr lang="en-US" dirty="0"/>
          </a:p>
        </p:txBody>
      </p:sp>
      <p:pic>
        <p:nvPicPr>
          <p:cNvPr id="5" name="Content Placeholder 4" descr="hobbit-panel-18-470x3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4038600" cy="4343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Soon enough, Bilbo guides the dwarves to the barrels they are ride in.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 on </a:t>
            </a:r>
            <a:r>
              <a:rPr lang="en-US" i="1" dirty="0" err="1" smtClean="0"/>
              <a:t>Hobbinatural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~Cues “Wayward Son” by Kansas~</a:t>
            </a:r>
          </a:p>
          <a:p>
            <a:r>
              <a:rPr lang="en-US" dirty="0" smtClean="0"/>
              <a:t>The dwarves, weak from the spider attacks and starving from their long trek through the forest, are captured by the Wood Elves and detained in their dungeons – partly for charging at their feasts, partly for refusing to tell of their quest.</a:t>
            </a:r>
          </a:p>
          <a:p>
            <a:r>
              <a:rPr lang="en-US" dirty="0" smtClean="0"/>
              <a:t>Bilbo maintains his invisibility with the ring, observes the Wood Elves, and manages to get all of the dwarves into empty wine barrels to escape via the river.</a:t>
            </a:r>
          </a:p>
          <a:p>
            <a:endParaRPr lang="en-US" dirty="0"/>
          </a:p>
        </p:txBody>
      </p:sp>
      <p:pic>
        <p:nvPicPr>
          <p:cNvPr id="5" name="Content Placeholder 4" descr="previouslyonsupernatur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32215" y="1600200"/>
            <a:ext cx="3413245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181-182</a:t>
            </a:r>
            <a:endParaRPr lang="en-US" dirty="0"/>
          </a:p>
        </p:txBody>
      </p:sp>
      <p:pic>
        <p:nvPicPr>
          <p:cNvPr id="5" name="Content Placeholder 4" descr="barrels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3521075" cy="4419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Thirteen dwarves stuffed into barrels, straw for padding, ready to go.</a:t>
            </a:r>
          </a:p>
          <a:p>
            <a:r>
              <a:rPr lang="en-US" dirty="0" smtClean="0"/>
              <a:t>Some wood elves come to wake the drunk / sleeping ones, yet all are too concerned with wine for carefully checking the barrels, and release them all into the water.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183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narrator reminds us that there is one small flaw in Bilbo’s plan.</a:t>
            </a:r>
          </a:p>
          <a:p>
            <a:r>
              <a:rPr lang="en-US" dirty="0" smtClean="0"/>
              <a:t>What is it?</a:t>
            </a:r>
          </a:p>
          <a:p>
            <a:r>
              <a:rPr lang="en-US" dirty="0" smtClean="0"/>
              <a:t>What does he do?</a:t>
            </a:r>
          </a:p>
          <a:p>
            <a:r>
              <a:rPr lang="en-US" dirty="0" smtClean="0"/>
              <a:t>All the while, the wood elves sing while they work:</a:t>
            </a:r>
            <a:endParaRPr lang="en-US" dirty="0"/>
          </a:p>
        </p:txBody>
      </p:sp>
      <p:pic>
        <p:nvPicPr>
          <p:cNvPr id="5" name="Content Placeholder 4" descr="barrels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38600" y="1371600"/>
            <a:ext cx="3657600" cy="4876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Page 183-184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Down the swift dark stream you go</a:t>
            </a:r>
          </a:p>
          <a:p>
            <a:r>
              <a:rPr lang="en-US" dirty="0" smtClean="0"/>
              <a:t>Back to the lands you once did know!</a:t>
            </a:r>
          </a:p>
          <a:p>
            <a:endParaRPr lang="en-US" dirty="0" smtClean="0"/>
          </a:p>
          <a:p>
            <a:r>
              <a:rPr lang="en-US" dirty="0" smtClean="0"/>
              <a:t>Leave the halls and caverns deep,</a:t>
            </a:r>
          </a:p>
          <a:p>
            <a:r>
              <a:rPr lang="en-US" dirty="0" smtClean="0"/>
              <a:t>Leave the northern mountains steep,</a:t>
            </a:r>
          </a:p>
          <a:p>
            <a:r>
              <a:rPr lang="en-US" dirty="0" smtClean="0"/>
              <a:t>Where the forest wide and dim</a:t>
            </a:r>
          </a:p>
          <a:p>
            <a:r>
              <a:rPr lang="en-US" dirty="0" smtClean="0"/>
              <a:t>Stoops in shadows grey and grim!</a:t>
            </a:r>
          </a:p>
          <a:p>
            <a:endParaRPr lang="en-US" dirty="0" smtClean="0"/>
          </a:p>
          <a:p>
            <a:r>
              <a:rPr lang="en-US" dirty="0" smtClean="0"/>
              <a:t>Float beyond the world of trees</a:t>
            </a:r>
          </a:p>
          <a:p>
            <a:r>
              <a:rPr lang="en-US" dirty="0" smtClean="0"/>
              <a:t>Out into the whispering breeze,</a:t>
            </a:r>
          </a:p>
          <a:p>
            <a:r>
              <a:rPr lang="en-US" dirty="0" smtClean="0"/>
              <a:t>Past the rushes, past the reeds,</a:t>
            </a:r>
          </a:p>
          <a:p>
            <a:r>
              <a:rPr lang="en-US" dirty="0" smtClean="0"/>
              <a:t>Past the marsh’s waving weeds,</a:t>
            </a:r>
          </a:p>
          <a:p>
            <a:r>
              <a:rPr lang="en-US" dirty="0" smtClean="0"/>
              <a:t>Through the mist that </a:t>
            </a:r>
            <a:r>
              <a:rPr lang="en-US" dirty="0" err="1" smtClean="0"/>
              <a:t>riseth</a:t>
            </a:r>
            <a:r>
              <a:rPr lang="en-US" dirty="0" smtClean="0"/>
              <a:t> white</a:t>
            </a:r>
          </a:p>
          <a:p>
            <a:r>
              <a:rPr lang="en-US" dirty="0" smtClean="0"/>
              <a:t>Up from the mere and pool at night!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Follow, follow stars that leap</a:t>
            </a:r>
          </a:p>
          <a:p>
            <a:r>
              <a:rPr lang="en-US" dirty="0" smtClean="0"/>
              <a:t>Up the heavens cold and steep;</a:t>
            </a:r>
          </a:p>
          <a:p>
            <a:r>
              <a:rPr lang="en-US" dirty="0" smtClean="0"/>
              <a:t>Turn when dawn comes over land,</a:t>
            </a:r>
          </a:p>
          <a:p>
            <a:r>
              <a:rPr lang="en-US" dirty="0" smtClean="0"/>
              <a:t>Over rapid, over sand,</a:t>
            </a:r>
          </a:p>
          <a:p>
            <a:r>
              <a:rPr lang="en-US" dirty="0" smtClean="0"/>
              <a:t>South away! And South away!</a:t>
            </a:r>
          </a:p>
          <a:p>
            <a:endParaRPr lang="en-US" dirty="0" smtClean="0"/>
          </a:p>
          <a:p>
            <a:r>
              <a:rPr lang="en-US" dirty="0" smtClean="0"/>
              <a:t>Seek the </a:t>
            </a:r>
            <a:r>
              <a:rPr lang="en-US" dirty="0" err="1" smtClean="0"/>
              <a:t>sunight</a:t>
            </a:r>
            <a:r>
              <a:rPr lang="en-US" dirty="0" smtClean="0"/>
              <a:t> and the day,</a:t>
            </a:r>
          </a:p>
          <a:p>
            <a:r>
              <a:rPr lang="en-US" dirty="0" smtClean="0"/>
              <a:t>Back to pasture, back to mead,</a:t>
            </a:r>
          </a:p>
          <a:p>
            <a:r>
              <a:rPr lang="en-US" dirty="0" smtClean="0"/>
              <a:t>Where the </a:t>
            </a:r>
            <a:r>
              <a:rPr lang="en-US" dirty="0" err="1" smtClean="0"/>
              <a:t>kine</a:t>
            </a:r>
            <a:r>
              <a:rPr lang="en-US" dirty="0" smtClean="0"/>
              <a:t> and oxen feed!</a:t>
            </a:r>
          </a:p>
          <a:p>
            <a:endParaRPr lang="en-US" dirty="0" smtClean="0"/>
          </a:p>
          <a:p>
            <a:r>
              <a:rPr lang="en-US" dirty="0" smtClean="0"/>
              <a:t>Back to gardens on the hills</a:t>
            </a:r>
          </a:p>
          <a:p>
            <a:r>
              <a:rPr lang="en-US" dirty="0" smtClean="0"/>
              <a:t>Where the berry swells and fills</a:t>
            </a:r>
          </a:p>
          <a:p>
            <a:r>
              <a:rPr lang="en-US" dirty="0" smtClean="0"/>
              <a:t>Under sunlight, under day!</a:t>
            </a:r>
          </a:p>
          <a:p>
            <a:r>
              <a:rPr lang="en-US" dirty="0" smtClean="0"/>
              <a:t>South away! And South away!</a:t>
            </a:r>
          </a:p>
          <a:p>
            <a:endParaRPr lang="en-US" dirty="0" smtClean="0"/>
          </a:p>
          <a:p>
            <a:r>
              <a:rPr lang="en-US" dirty="0" smtClean="0"/>
              <a:t>Down the swift dark stream you go</a:t>
            </a:r>
          </a:p>
          <a:p>
            <a:r>
              <a:rPr lang="en-US" dirty="0" smtClean="0"/>
              <a:t>Back to the lands you once did know!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185</a:t>
            </a:r>
            <a:endParaRPr lang="en-US" dirty="0"/>
          </a:p>
        </p:txBody>
      </p:sp>
      <p:pic>
        <p:nvPicPr>
          <p:cNvPr id="5" name="Content Placeholder 4" descr="barrels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7560"/>
            <a:ext cx="3521075" cy="407124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so, Bilbo rides the outside of the barrels as the dwarves ride within, hurdling down the river and making all efforts not to drown.</a:t>
            </a:r>
          </a:p>
          <a:p>
            <a:r>
              <a:rPr lang="en-US" dirty="0" smtClean="0"/>
              <a:t>“I do hope I put the lids on tight enough!” – Bilbo.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time, they floated beyond the edge of </a:t>
            </a:r>
            <a:r>
              <a:rPr lang="en-US" dirty="0" err="1" smtClean="0"/>
              <a:t>Mirkwood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Now within the realm of humans, the barrels are brought up onto shore by men with long poles, tied up, and left to be dealt with the next day.</a:t>
            </a:r>
          </a:p>
          <a:p>
            <a:endParaRPr lang="en-US" dirty="0"/>
          </a:p>
        </p:txBody>
      </p:sp>
      <p:pic>
        <p:nvPicPr>
          <p:cNvPr id="5" name="Content Placeholder 4" descr="barrels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38600" y="1295400"/>
            <a:ext cx="3810000" cy="4800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Page 187-188 (End of Chapter)</a:t>
            </a:r>
            <a:endParaRPr lang="en-US" dirty="0"/>
          </a:p>
        </p:txBody>
      </p:sp>
      <p:pic>
        <p:nvPicPr>
          <p:cNvPr id="5" name="Content Placeholder 4" descr="barrels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9083" y="1600200"/>
            <a:ext cx="3017309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Bilbo remained invisible, stole food and drink from the nearby village, and made it back to the barrels…</a:t>
            </a:r>
          </a:p>
          <a:p>
            <a:r>
              <a:rPr lang="en-US" dirty="0" smtClean="0"/>
              <a:t>…Just in time to see them tied together on rafts and pushed farther down the river.  Bilbo hitches a ride as well, and the journey continues.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171 (Start of Chapter)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“Barrels out of Bond”</a:t>
            </a:r>
          </a:p>
          <a:p>
            <a:r>
              <a:rPr lang="en-US" dirty="0" smtClean="0"/>
              <a:t>Soon enough, the remainder of the </a:t>
            </a:r>
            <a:r>
              <a:rPr lang="en-US" dirty="0" err="1" smtClean="0"/>
              <a:t>dwarven</a:t>
            </a:r>
            <a:r>
              <a:rPr lang="en-US" dirty="0" smtClean="0"/>
              <a:t> company is captured and taken to the Wood Elf dungeon.</a:t>
            </a:r>
          </a:p>
          <a:p>
            <a:r>
              <a:rPr lang="en-US" dirty="0" smtClean="0"/>
              <a:t>How does Bilbo evade capture?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bilboandthewoodelv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81200"/>
            <a:ext cx="4038600" cy="449579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172</a:t>
            </a:r>
            <a:endParaRPr lang="en-US" dirty="0"/>
          </a:p>
        </p:txBody>
      </p:sp>
      <p:pic>
        <p:nvPicPr>
          <p:cNvPr id="5" name="Content Placeholder 4" descr="the-hobbit-desolation-of-smaug-wallpapers-hd-backgrounds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4038600" cy="4343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Notice the marked contrast between the two cavern realms – goblin and wood-elf – 2</a:t>
            </a:r>
            <a:r>
              <a:rPr lang="en-US" baseline="30000" dirty="0" smtClean="0"/>
              <a:t>nd</a:t>
            </a:r>
            <a:r>
              <a:rPr lang="en-US" dirty="0" smtClean="0"/>
              <a:t> to last paragraph.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Elvenking</a:t>
            </a:r>
            <a:r>
              <a:rPr lang="en-US" dirty="0" smtClean="0"/>
              <a:t> has them unbound.  Why?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173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“What have we done, O king?”</a:t>
            </a:r>
          </a:p>
          <a:p>
            <a:r>
              <a:rPr lang="en-US" dirty="0" smtClean="0"/>
              <a:t>The dwarves plead their innocence, ask if killing spiders is a crime, if they are beloved by the </a:t>
            </a:r>
            <a:r>
              <a:rPr lang="en-US" dirty="0" err="1" smtClean="0"/>
              <a:t>Elvenking</a:t>
            </a:r>
            <a:r>
              <a:rPr lang="en-US" dirty="0" smtClean="0"/>
              <a:t>, only angering him further.</a:t>
            </a:r>
          </a:p>
          <a:p>
            <a:r>
              <a:rPr lang="en-US" dirty="0" smtClean="0"/>
              <a:t>What might they have done to earn mercy?</a:t>
            </a:r>
          </a:p>
          <a:p>
            <a:r>
              <a:rPr lang="en-US" dirty="0" smtClean="0"/>
              <a:t>Again, like Thorin, they refuse.</a:t>
            </a:r>
            <a:endParaRPr lang="en-US" dirty="0"/>
          </a:p>
        </p:txBody>
      </p:sp>
      <p:pic>
        <p:nvPicPr>
          <p:cNvPr id="5" name="Content Placeholder 4" descr="59ecbb18-97b7-4b2e-8fe9-81362192e05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371600"/>
            <a:ext cx="4038600" cy="4876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174</a:t>
            </a:r>
            <a:endParaRPr lang="en-US" dirty="0"/>
          </a:p>
        </p:txBody>
      </p:sp>
      <p:pic>
        <p:nvPicPr>
          <p:cNvPr id="5" name="Content Placeholder 4" descr="woodelvesdrun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4038600" cy="4495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Bilbo, still invisible, spends a great deal of time observing the various workings of the wood elves’ kingdom.</a:t>
            </a:r>
          </a:p>
          <a:p>
            <a:r>
              <a:rPr lang="en-US" dirty="0" smtClean="0"/>
              <a:t>He marks their paths, movements, routines, habits, etc.</a:t>
            </a:r>
          </a:p>
          <a:p>
            <a:r>
              <a:rPr lang="en-US" dirty="0" smtClean="0"/>
              <a:t>“I am like a burglar that can’t get away, but must go on miserably burgling the same house day after day.”</a:t>
            </a:r>
          </a:p>
          <a:p>
            <a:r>
              <a:rPr lang="en-US" dirty="0" smtClean="0"/>
              <a:t>He does not see the benefit of his position at first, yet later, it becomes invaluable.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175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this point, Thorin is worn down – ready to tell the </a:t>
            </a:r>
            <a:r>
              <a:rPr lang="en-US" dirty="0" err="1" smtClean="0"/>
              <a:t>Elvenking</a:t>
            </a:r>
            <a:r>
              <a:rPr lang="en-US" dirty="0" smtClean="0"/>
              <a:t> everything.</a:t>
            </a:r>
          </a:p>
          <a:p>
            <a:r>
              <a:rPr lang="en-US" dirty="0" smtClean="0"/>
              <a:t>What stops him?</a:t>
            </a:r>
          </a:p>
          <a:p>
            <a:r>
              <a:rPr lang="en-US" dirty="0" smtClean="0"/>
              <a:t>After much message carrying between the dwarves, Bilbo slowly orchestrates an escape plan.</a:t>
            </a:r>
            <a:endParaRPr lang="en-US" dirty="0"/>
          </a:p>
        </p:txBody>
      </p:sp>
      <p:pic>
        <p:nvPicPr>
          <p:cNvPr id="5" name="Content Placeholder 4" descr="barrels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94571" y="1143000"/>
            <a:ext cx="4568429" cy="5486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176</a:t>
            </a:r>
            <a:endParaRPr lang="en-US" dirty="0"/>
          </a:p>
        </p:txBody>
      </p:sp>
      <p:pic>
        <p:nvPicPr>
          <p:cNvPr id="5" name="Content Placeholder 4" descr="Dwarves-in-Barrels-and-Bilbo-earns-his-Barrel-Rider-tit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4038600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“Bilbo, however, did not feel nearly so hopeful as they did.  He did not like being depended on by everyone, and he wished he had the wizard at hand.”</a:t>
            </a:r>
          </a:p>
          <a:p>
            <a:r>
              <a:rPr lang="en-US" dirty="0" smtClean="0"/>
              <a:t>Notice again, that if Gandalf had been here, Bilbo would miss yet another opportunity to prove himself.</a:t>
            </a:r>
          </a:p>
          <a:p>
            <a:r>
              <a:rPr lang="en-US" dirty="0" smtClean="0"/>
              <a:t>This would be the story of Gandalf, not of Bilbo the hobbit.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176-177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Slowly, Bilbo observes the drinking habits of the elves.</a:t>
            </a:r>
          </a:p>
          <a:p>
            <a:r>
              <a:rPr lang="en-US" dirty="0" smtClean="0"/>
              <a:t>How do the elves get their wine?</a:t>
            </a:r>
          </a:p>
          <a:p>
            <a:r>
              <a:rPr lang="en-US" dirty="0" smtClean="0"/>
              <a:t>What do they do once they’re done with it?</a:t>
            </a:r>
          </a:p>
          <a:p>
            <a:endParaRPr lang="en-US" dirty="0"/>
          </a:p>
        </p:txBody>
      </p:sp>
      <p:pic>
        <p:nvPicPr>
          <p:cNvPr id="5" name="Content Placeholder 4" descr="Bilbo-on-the-Barre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37372" y="1066800"/>
            <a:ext cx="4025627" cy="5562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178</a:t>
            </a:r>
            <a:endParaRPr lang="en-US" dirty="0"/>
          </a:p>
        </p:txBody>
      </p:sp>
      <p:pic>
        <p:nvPicPr>
          <p:cNvPr id="5" name="Content Placeholder 4" descr="barre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057400"/>
            <a:ext cx="3810000" cy="4343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Soon, Bilbo executes his plan – again, blatantly hinted at in the chapter title.</a:t>
            </a:r>
          </a:p>
          <a:p>
            <a:r>
              <a:rPr lang="en-US" dirty="0" smtClean="0"/>
              <a:t>He waits until the elves are in a deep and wine-filled sleep, takes their keys, and frees the dwarves from their cells.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</TotalTime>
  <Words>966</Words>
  <Application>Microsoft Office PowerPoint</Application>
  <PresentationFormat>On-screen Show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The Hobbit – Notes on Chapter 9</vt:lpstr>
      <vt:lpstr>Page 171 (Start of Chapter)</vt:lpstr>
      <vt:lpstr>Page 172</vt:lpstr>
      <vt:lpstr>Page 173</vt:lpstr>
      <vt:lpstr>Page 174</vt:lpstr>
      <vt:lpstr>Page 175</vt:lpstr>
      <vt:lpstr>Page 176</vt:lpstr>
      <vt:lpstr>Page 176-177</vt:lpstr>
      <vt:lpstr>Page 178</vt:lpstr>
      <vt:lpstr>Page 179</vt:lpstr>
      <vt:lpstr>Page 180</vt:lpstr>
      <vt:lpstr>Previously on Hobbinatural</vt:lpstr>
      <vt:lpstr>Page 181-182</vt:lpstr>
      <vt:lpstr>Page 183</vt:lpstr>
      <vt:lpstr>Page 183-184</vt:lpstr>
      <vt:lpstr>Page 185</vt:lpstr>
      <vt:lpstr>Page 186</vt:lpstr>
      <vt:lpstr>Page 187-188 (End of Chapter)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Hobbit – Notes on Pages 161-180</dc:title>
  <dc:creator>Lenny Valentine</dc:creator>
  <cp:lastModifiedBy>Lenny Valentine</cp:lastModifiedBy>
  <cp:revision>45</cp:revision>
  <dcterms:created xsi:type="dcterms:W3CDTF">2006-08-16T00:00:00Z</dcterms:created>
  <dcterms:modified xsi:type="dcterms:W3CDTF">2016-12-15T16:19:56Z</dcterms:modified>
</cp:coreProperties>
</file>