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309"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 id="302" r:id="rId21"/>
    <p:sldId id="303" r:id="rId22"/>
    <p:sldId id="304" r:id="rId23"/>
    <p:sldId id="305" r:id="rId24"/>
    <p:sldId id="306" r:id="rId25"/>
    <p:sldId id="307" r:id="rId26"/>
    <p:sldId id="308"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769C2D-DB9B-4ED9-8988-A581EFD8EB41}" type="datetimeFigureOut">
              <a:rPr lang="en-US" smtClean="0"/>
              <a:t>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3223C0-DD9F-4DC1-ADE3-F6B734C5B03D}" type="slidenum">
              <a:rPr lang="en-US" smtClean="0"/>
              <a:t>‹#›</a:t>
            </a:fld>
            <a:endParaRPr lang="en-US"/>
          </a:p>
        </p:txBody>
      </p:sp>
    </p:spTree>
    <p:extLst>
      <p:ext uri="{BB962C8B-B14F-4D97-AF65-F5344CB8AC3E}">
        <p14:creationId xmlns:p14="http://schemas.microsoft.com/office/powerpoint/2010/main" val="3640227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0FCFC2-4F60-4382-91C7-271E528EC6D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36282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60FCFC2-4F60-4382-91C7-271E528EC6DC}"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1948435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60FCFC2-4F60-4382-91C7-271E528EC6D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38393934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660FCFC2-4F60-4382-91C7-271E528EC6D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A972-E484-4D78-B6E2-1543D58DF32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372158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0FCFC2-4F60-4382-91C7-271E528EC6D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1240394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60FCFC2-4F60-4382-91C7-271E528EC6DC}" type="datetimeFigureOut">
              <a:rPr lang="en-US" smtClean="0"/>
              <a:t>11/8/2021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3306828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60FCFC2-4F60-4382-91C7-271E528EC6DC}" type="datetimeFigureOut">
              <a:rPr lang="en-US" smtClean="0"/>
              <a:t>11/8/2021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12376587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0FCFC2-4F60-4382-91C7-271E528EC6D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29638506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0FCFC2-4F60-4382-91C7-271E528EC6D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4201335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60FCFC2-4F60-4382-91C7-271E528EC6D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3535334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0FCFC2-4F60-4382-91C7-271E528EC6DC}" type="datetimeFigureOut">
              <a:rPr lang="en-US" smtClean="0"/>
              <a:t>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4152967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0FCFC2-4F60-4382-91C7-271E528EC6DC}"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914681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0FCFC2-4F60-4382-91C7-271E528EC6DC}" type="datetimeFigureOut">
              <a:rPr lang="en-US" smtClean="0"/>
              <a:t>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26879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60FCFC2-4F60-4382-91C7-271E528EC6DC}" type="datetimeFigureOut">
              <a:rPr lang="en-US" smtClean="0"/>
              <a:t>11/8/2021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243383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60FCFC2-4F60-4382-91C7-271E528EC6DC}" type="datetimeFigureOut">
              <a:rPr lang="en-US" smtClean="0"/>
              <a:t>11/8/2021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1933789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60FCFC2-4F60-4382-91C7-271E528EC6DC}" type="datetimeFigureOut">
              <a:rPr lang="en-US" smtClean="0"/>
              <a:t>11/8/2021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339151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60FCFC2-4F60-4382-91C7-271E528EC6DC}" type="datetimeFigureOut">
              <a:rPr lang="en-US" smtClean="0"/>
              <a:t>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9A972-E484-4D78-B6E2-1543D58DF32D}" type="slidenum">
              <a:rPr lang="en-US" smtClean="0"/>
              <a:t>‹#›</a:t>
            </a:fld>
            <a:endParaRPr lang="en-US"/>
          </a:p>
        </p:txBody>
      </p:sp>
    </p:spTree>
    <p:extLst>
      <p:ext uri="{BB962C8B-B14F-4D97-AF65-F5344CB8AC3E}">
        <p14:creationId xmlns:p14="http://schemas.microsoft.com/office/powerpoint/2010/main" val="412756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60FCFC2-4F60-4382-91C7-271E528EC6DC}" type="datetimeFigureOut">
              <a:rPr lang="en-US" smtClean="0"/>
              <a:t>11/8/2021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F269A972-E484-4D78-B6E2-1543D58DF32D}" type="slidenum">
              <a:rPr lang="en-US" smtClean="0"/>
              <a:t>‹#›</a:t>
            </a:fld>
            <a:endParaRPr lang="en-US"/>
          </a:p>
        </p:txBody>
      </p:sp>
    </p:spTree>
    <p:extLst>
      <p:ext uri="{BB962C8B-B14F-4D97-AF65-F5344CB8AC3E}">
        <p14:creationId xmlns:p14="http://schemas.microsoft.com/office/powerpoint/2010/main" val="3026383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12070080" cy="4460631"/>
          </a:xfrm>
        </p:spPr>
        <p:txBody>
          <a:bodyPr/>
          <a:lstStyle/>
          <a:p>
            <a:r>
              <a:rPr lang="en-US" dirty="0"/>
              <a:t>Historical Introduction to Unit IV:  The Age of Reason, Romantic Period, and Victorian Period	</a:t>
            </a:r>
          </a:p>
        </p:txBody>
      </p:sp>
    </p:spTree>
    <p:extLst>
      <p:ext uri="{BB962C8B-B14F-4D97-AF65-F5344CB8AC3E}">
        <p14:creationId xmlns:p14="http://schemas.microsoft.com/office/powerpoint/2010/main" val="2984558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and Art – Pg 420</a:t>
            </a:r>
          </a:p>
        </p:txBody>
      </p:sp>
      <p:sp>
        <p:nvSpPr>
          <p:cNvPr id="3" name="Content Placeholder 2"/>
          <p:cNvSpPr>
            <a:spLocks noGrp="1"/>
          </p:cNvSpPr>
          <p:nvPr>
            <p:ph idx="1"/>
          </p:nvPr>
        </p:nvSpPr>
        <p:spPr/>
        <p:txBody>
          <a:bodyPr>
            <a:normAutofit/>
          </a:bodyPr>
          <a:lstStyle/>
          <a:p>
            <a:r>
              <a:rPr lang="en-US" dirty="0"/>
              <a:t>When the monarchy was restored, two things happened to the people’s rights:</a:t>
            </a:r>
          </a:p>
          <a:p>
            <a:pPr lvl="1"/>
            <a:r>
              <a:rPr lang="en-US" dirty="0"/>
              <a:t>Fewer religious rights, as now the Church of England was the only legal church in England.  This was done in an effort to reduce uprisings from other sects / groups, as with the Puritans.  This resulted in many groups immigrating to North America.</a:t>
            </a:r>
          </a:p>
          <a:p>
            <a:pPr lvl="1"/>
            <a:r>
              <a:rPr lang="en-US" dirty="0"/>
              <a:t>More rights with regard to art / theater.  The theaters were closed by the Puritans (who loved censorship and disliked anything </a:t>
            </a:r>
            <a:r>
              <a:rPr lang="en-US" dirty="0" err="1"/>
              <a:t>innappropriate</a:t>
            </a:r>
            <a:r>
              <a:rPr lang="en-US" dirty="0"/>
              <a:t>), but reopened by King Charles II.  Theater flourished once again.</a:t>
            </a:r>
          </a:p>
          <a:p>
            <a:endParaRPr lang="en-US" dirty="0"/>
          </a:p>
        </p:txBody>
      </p:sp>
    </p:spTree>
    <p:extLst>
      <p:ext uri="{BB962C8B-B14F-4D97-AF65-F5344CB8AC3E}">
        <p14:creationId xmlns:p14="http://schemas.microsoft.com/office/powerpoint/2010/main" val="33489395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and Art – Pg 421</a:t>
            </a:r>
          </a:p>
        </p:txBody>
      </p:sp>
      <p:sp>
        <p:nvSpPr>
          <p:cNvPr id="3" name="Content Placeholder 2"/>
          <p:cNvSpPr>
            <a:spLocks noGrp="1"/>
          </p:cNvSpPr>
          <p:nvPr>
            <p:ph idx="1"/>
          </p:nvPr>
        </p:nvSpPr>
        <p:spPr/>
        <p:txBody>
          <a:bodyPr>
            <a:normAutofit/>
          </a:bodyPr>
          <a:lstStyle/>
          <a:p>
            <a:r>
              <a:rPr lang="en-US" dirty="0"/>
              <a:t>At this time, many forms of literature flourished, but two big genres were satire and parody.</a:t>
            </a:r>
          </a:p>
          <a:p>
            <a:r>
              <a:rPr lang="en-US" dirty="0"/>
              <a:t>Both genres are humorous yet critical in nature, making fun of things for various reasons.</a:t>
            </a:r>
          </a:p>
          <a:p>
            <a:r>
              <a:rPr lang="en-US" dirty="0"/>
              <a:t>Satire – Makes fun of something in society in order to draw attention to it, increase awareness, and encourage change.</a:t>
            </a:r>
          </a:p>
          <a:p>
            <a:r>
              <a:rPr lang="en-US" dirty="0"/>
              <a:t>Parody – Makes fun of something by adopting its style for the sake of humor / </a:t>
            </a:r>
            <a:r>
              <a:rPr lang="en-US" dirty="0" err="1"/>
              <a:t>enterntainment</a:t>
            </a:r>
            <a:r>
              <a:rPr lang="en-US" dirty="0"/>
              <a:t>.</a:t>
            </a:r>
          </a:p>
          <a:p>
            <a:r>
              <a:rPr lang="en-US" dirty="0"/>
              <a:t>These are not two mutually exclusive categories.  Some works blend elements of both.</a:t>
            </a:r>
          </a:p>
        </p:txBody>
      </p:sp>
    </p:spTree>
    <p:extLst>
      <p:ext uri="{BB962C8B-B14F-4D97-AF65-F5344CB8AC3E}">
        <p14:creationId xmlns:p14="http://schemas.microsoft.com/office/powerpoint/2010/main" val="349468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Famous Satirists</a:t>
            </a:r>
          </a:p>
        </p:txBody>
      </p:sp>
      <p:sp>
        <p:nvSpPr>
          <p:cNvPr id="3" name="Content Placeholder 2"/>
          <p:cNvSpPr>
            <a:spLocks noGrp="1"/>
          </p:cNvSpPr>
          <p:nvPr>
            <p:ph idx="1"/>
          </p:nvPr>
        </p:nvSpPr>
        <p:spPr/>
        <p:txBody>
          <a:bodyPr>
            <a:normAutofit/>
          </a:bodyPr>
          <a:lstStyle/>
          <a:p>
            <a:r>
              <a:rPr lang="en-US" dirty="0"/>
              <a:t>The two most famous authors of British satire at this time were the following</a:t>
            </a:r>
          </a:p>
          <a:p>
            <a:pPr lvl="1"/>
            <a:r>
              <a:rPr lang="en-US" dirty="0"/>
              <a:t>Jonathan Swift – Wrote </a:t>
            </a:r>
            <a:r>
              <a:rPr lang="en-US" i="1" dirty="0"/>
              <a:t>Gulliver’s Travels</a:t>
            </a:r>
            <a:r>
              <a:rPr lang="en-US" dirty="0"/>
              <a:t>, “A Modest Proposal,” etc.  His works are heavily political, but each element is couched in either fantasy, as with </a:t>
            </a:r>
            <a:r>
              <a:rPr lang="en-US" i="1" dirty="0"/>
              <a:t>Gulliver</a:t>
            </a:r>
            <a:r>
              <a:rPr lang="en-US" dirty="0"/>
              <a:t>, or extreme exaggeration and sarcasm, as with “Modest.”</a:t>
            </a:r>
          </a:p>
          <a:p>
            <a:pPr lvl="1"/>
            <a:r>
              <a:rPr lang="en-US" dirty="0"/>
              <a:t>Alexander Pope – Wrote </a:t>
            </a:r>
            <a:r>
              <a:rPr lang="en-US" i="1" dirty="0"/>
              <a:t>The Rape of the Lock</a:t>
            </a:r>
            <a:r>
              <a:rPr lang="en-US" dirty="0"/>
              <a:t>, which makes fun of two rich families making a huge fuss over a very small event and nearly coming to violence in the street.  The name is intentionally overdramatic, and actually refers to a stolen lock of hair at a dinner party.</a:t>
            </a:r>
          </a:p>
        </p:txBody>
      </p:sp>
    </p:spTree>
    <p:extLst>
      <p:ext uri="{BB962C8B-B14F-4D97-AF65-F5344CB8AC3E}">
        <p14:creationId xmlns:p14="http://schemas.microsoft.com/office/powerpoint/2010/main" val="2301985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Historical Introduction – The Romantic Period - Abridged</a:t>
            </a:r>
          </a:p>
        </p:txBody>
      </p:sp>
      <p:sp>
        <p:nvSpPr>
          <p:cNvPr id="3" name="Subtitle 2"/>
          <p:cNvSpPr>
            <a:spLocks noGrp="1"/>
          </p:cNvSpPr>
          <p:nvPr>
            <p:ph type="subTitle" idx="1"/>
          </p:nvPr>
        </p:nvSpPr>
        <p:spPr/>
        <p:txBody>
          <a:bodyPr/>
          <a:lstStyle/>
          <a:p>
            <a:r>
              <a:rPr lang="en-US" i="1" dirty="0"/>
              <a:t>Taken from pages 517-533 of Elements of Literature, and beyond.</a:t>
            </a:r>
          </a:p>
        </p:txBody>
      </p:sp>
    </p:spTree>
    <p:extLst>
      <p:ext uri="{BB962C8B-B14F-4D97-AF65-F5344CB8AC3E}">
        <p14:creationId xmlns:p14="http://schemas.microsoft.com/office/powerpoint/2010/main" val="1587768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Swing of the Pendulum</a:t>
            </a:r>
          </a:p>
        </p:txBody>
      </p:sp>
      <p:sp>
        <p:nvSpPr>
          <p:cNvPr id="3" name="Content Placeholder 2"/>
          <p:cNvSpPr>
            <a:spLocks noGrp="1"/>
          </p:cNvSpPr>
          <p:nvPr>
            <p:ph idx="1"/>
          </p:nvPr>
        </p:nvSpPr>
        <p:spPr/>
        <p:txBody>
          <a:bodyPr>
            <a:normAutofit/>
          </a:bodyPr>
          <a:lstStyle/>
          <a:p>
            <a:r>
              <a:rPr lang="en-US" dirty="0"/>
              <a:t>The Romantic Period – 1798 - 1832</a:t>
            </a:r>
          </a:p>
          <a:p>
            <a:r>
              <a:rPr lang="en-US" dirty="0"/>
              <a:t>Some things go back and forth in history, from one polar opposite to the other.</a:t>
            </a:r>
          </a:p>
          <a:p>
            <a:r>
              <a:rPr lang="en-US" dirty="0"/>
              <a:t>In the Age of Reason, literature was very critical of society, followed certain specific rules and structures, and was, like the name of the age, reasoned out.</a:t>
            </a:r>
          </a:p>
          <a:p>
            <a:r>
              <a:rPr lang="en-US" dirty="0"/>
              <a:t>Furthermore, the Industrial Revolution brought more jobs to the cities, resulting in overcrowding and pollution.  </a:t>
            </a:r>
          </a:p>
        </p:txBody>
      </p:sp>
    </p:spTree>
    <p:extLst>
      <p:ext uri="{BB962C8B-B14F-4D97-AF65-F5344CB8AC3E}">
        <p14:creationId xmlns:p14="http://schemas.microsoft.com/office/powerpoint/2010/main" val="2095353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Reason to Imagination</a:t>
            </a:r>
          </a:p>
        </p:txBody>
      </p:sp>
      <p:sp>
        <p:nvSpPr>
          <p:cNvPr id="3" name="Content Placeholder 2"/>
          <p:cNvSpPr>
            <a:spLocks noGrp="1"/>
          </p:cNvSpPr>
          <p:nvPr>
            <p:ph idx="1"/>
          </p:nvPr>
        </p:nvSpPr>
        <p:spPr/>
        <p:txBody>
          <a:bodyPr/>
          <a:lstStyle/>
          <a:p>
            <a:r>
              <a:rPr lang="en-US" dirty="0"/>
              <a:t>Some grew tired of this.  Some felt that literature and art should focus on beauty, truth, nature, emotion, and the human experience, etc.  Some felt that the simple beauty of nature and the country side was preferable to the city, any day.  Some felt that imagination was superior to reason.  </a:t>
            </a:r>
          </a:p>
          <a:p>
            <a:r>
              <a:rPr lang="en-US" dirty="0"/>
              <a:t>These people were called </a:t>
            </a:r>
            <a:r>
              <a:rPr lang="en-US" b="1" dirty="0"/>
              <a:t>the Romantics</a:t>
            </a:r>
            <a:r>
              <a:rPr lang="en-US" dirty="0"/>
              <a:t>.</a:t>
            </a:r>
          </a:p>
        </p:txBody>
      </p:sp>
    </p:spTree>
    <p:extLst>
      <p:ext uri="{BB962C8B-B14F-4D97-AF65-F5344CB8AC3E}">
        <p14:creationId xmlns:p14="http://schemas.microsoft.com/office/powerpoint/2010/main" val="2634430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More Wars, Government Clamps Down</a:t>
            </a:r>
          </a:p>
        </p:txBody>
      </p:sp>
      <p:sp>
        <p:nvSpPr>
          <p:cNvPr id="3" name="Content Placeholder 2"/>
          <p:cNvSpPr>
            <a:spLocks noGrp="1"/>
          </p:cNvSpPr>
          <p:nvPr>
            <p:ph idx="1"/>
          </p:nvPr>
        </p:nvSpPr>
        <p:spPr/>
        <p:txBody>
          <a:bodyPr/>
          <a:lstStyle/>
          <a:p>
            <a:r>
              <a:rPr lang="en-US" dirty="0"/>
              <a:t>American colonies – Revolt against Britain.</a:t>
            </a:r>
          </a:p>
          <a:p>
            <a:r>
              <a:rPr lang="en-US" dirty="0"/>
              <a:t>French people – Revolt against their government.</a:t>
            </a:r>
          </a:p>
          <a:p>
            <a:r>
              <a:rPr lang="en-US" dirty="0"/>
              <a:t>The British government – fears more uprisings, get’s harsher on its people</a:t>
            </a:r>
          </a:p>
          <a:p>
            <a:r>
              <a:rPr lang="en-US" dirty="0"/>
              <a:t>(Sounds counter-productive, but that’s what fear does).</a:t>
            </a:r>
          </a:p>
          <a:p>
            <a:pPr lvl="1"/>
            <a:endParaRPr lang="en-US" dirty="0"/>
          </a:p>
          <a:p>
            <a:pPr lvl="1"/>
            <a:endParaRPr lang="en-US" dirty="0"/>
          </a:p>
        </p:txBody>
      </p:sp>
    </p:spTree>
    <p:extLst>
      <p:ext uri="{BB962C8B-B14F-4D97-AF65-F5344CB8AC3E}">
        <p14:creationId xmlns:p14="http://schemas.microsoft.com/office/powerpoint/2010/main" val="1377672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Economics and Industry</a:t>
            </a:r>
          </a:p>
        </p:txBody>
      </p:sp>
      <p:sp>
        <p:nvSpPr>
          <p:cNvPr id="3" name="Content Placeholder 2"/>
          <p:cNvSpPr>
            <a:spLocks noGrp="1"/>
          </p:cNvSpPr>
          <p:nvPr>
            <p:ph idx="1"/>
          </p:nvPr>
        </p:nvSpPr>
        <p:spPr/>
        <p:txBody>
          <a:bodyPr>
            <a:normAutofit fontScale="85000" lnSpcReduction="20000"/>
          </a:bodyPr>
          <a:lstStyle/>
          <a:p>
            <a:r>
              <a:rPr lang="en-US" dirty="0"/>
              <a:t>Industrial Revolution – At this time, industry begins to rely more on machines and assembly lines.</a:t>
            </a:r>
          </a:p>
          <a:p>
            <a:pPr lvl="1"/>
            <a:r>
              <a:rPr lang="en-US" dirty="0"/>
              <a:t>People flocked to factories for jobs.</a:t>
            </a:r>
          </a:p>
          <a:p>
            <a:pPr lvl="1"/>
            <a:r>
              <a:rPr lang="en-US" dirty="0"/>
              <a:t>Factories are in cities.</a:t>
            </a:r>
          </a:p>
          <a:p>
            <a:pPr lvl="1"/>
            <a:r>
              <a:rPr lang="en-US" dirty="0"/>
              <a:t>Cities become overpopulated / polluted.</a:t>
            </a:r>
          </a:p>
          <a:p>
            <a:r>
              <a:rPr lang="en-US" dirty="0"/>
              <a:t>Laissez Faire – A policy in which the government does not regulate or impede industry at all.</a:t>
            </a:r>
          </a:p>
          <a:p>
            <a:pPr lvl="1"/>
            <a:r>
              <a:rPr lang="en-US" dirty="0"/>
              <a:t>This is good for business, but potentially bad for human rights.</a:t>
            </a:r>
          </a:p>
          <a:p>
            <a:pPr lvl="1"/>
            <a:r>
              <a:rPr lang="en-US" dirty="0"/>
              <a:t>Working conditions worsen.</a:t>
            </a:r>
          </a:p>
          <a:p>
            <a:pPr lvl="1"/>
            <a:r>
              <a:rPr lang="en-US" dirty="0"/>
              <a:t>Hours lengthen.</a:t>
            </a:r>
          </a:p>
          <a:p>
            <a:pPr lvl="1"/>
            <a:r>
              <a:rPr lang="en-US" dirty="0"/>
              <a:t>Pay decreases.</a:t>
            </a:r>
          </a:p>
          <a:p>
            <a:pPr lvl="1"/>
            <a:r>
              <a:rPr lang="en-US" dirty="0"/>
              <a:t>Child labor increases.</a:t>
            </a:r>
          </a:p>
          <a:p>
            <a:r>
              <a:rPr lang="en-US" dirty="0"/>
              <a:t>Poets write more bout the beauty of nature and the country, away from the evils of society and city life.</a:t>
            </a:r>
          </a:p>
        </p:txBody>
      </p:sp>
    </p:spTree>
    <p:extLst>
      <p:ext uri="{BB962C8B-B14F-4D97-AF65-F5344CB8AC3E}">
        <p14:creationId xmlns:p14="http://schemas.microsoft.com/office/powerpoint/2010/main" val="32927271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Does “Romantic” Mean? – Pgs 529 – 530, 532</a:t>
            </a:r>
          </a:p>
        </p:txBody>
      </p:sp>
      <p:sp>
        <p:nvSpPr>
          <p:cNvPr id="3" name="Content Placeholder 2"/>
          <p:cNvSpPr>
            <a:spLocks noGrp="1"/>
          </p:cNvSpPr>
          <p:nvPr>
            <p:ph idx="1"/>
          </p:nvPr>
        </p:nvSpPr>
        <p:spPr/>
        <p:txBody>
          <a:bodyPr>
            <a:normAutofit fontScale="40000" lnSpcReduction="20000"/>
          </a:bodyPr>
          <a:lstStyle/>
          <a:p>
            <a:r>
              <a:rPr lang="en-US" dirty="0"/>
              <a:t>Nature and the Countryside</a:t>
            </a:r>
          </a:p>
          <a:p>
            <a:pPr lvl="1"/>
            <a:r>
              <a:rPr lang="en-US" dirty="0"/>
              <a:t>As before mentioned, Romantics love the beauty of nature and rural life.</a:t>
            </a:r>
          </a:p>
          <a:p>
            <a:r>
              <a:rPr lang="en-US" dirty="0"/>
              <a:t>A Child’s Sense of Wonder</a:t>
            </a:r>
          </a:p>
          <a:p>
            <a:pPr lvl="1"/>
            <a:r>
              <a:rPr lang="en-US" dirty="0"/>
              <a:t>i.e. Innocence, seeing and appreciating everything as if it were new.</a:t>
            </a:r>
          </a:p>
          <a:p>
            <a:pPr lvl="1"/>
            <a:r>
              <a:rPr lang="en-US" dirty="0"/>
              <a:t>The beauty in flowers, trees, the stars, a river, laughter, a smile, etc.</a:t>
            </a:r>
          </a:p>
          <a:p>
            <a:r>
              <a:rPr lang="en-US" dirty="0"/>
              <a:t>Social Idealism</a:t>
            </a:r>
          </a:p>
          <a:p>
            <a:pPr lvl="1"/>
            <a:r>
              <a:rPr lang="en-US" dirty="0"/>
              <a:t>The romantics were not realists.  They were idealists.</a:t>
            </a:r>
          </a:p>
          <a:p>
            <a:pPr lvl="1"/>
            <a:r>
              <a:rPr lang="en-US" dirty="0"/>
              <a:t>They thought mostly of how things should be, rather than how things are.</a:t>
            </a:r>
          </a:p>
          <a:p>
            <a:pPr lvl="1"/>
            <a:r>
              <a:rPr lang="en-US" dirty="0"/>
              <a:t>i.e. The best type of government, the best way to live one’s life, etc.</a:t>
            </a:r>
          </a:p>
          <a:p>
            <a:r>
              <a:rPr lang="en-US" dirty="0"/>
              <a:t>Adaptation to Change</a:t>
            </a:r>
          </a:p>
          <a:p>
            <a:pPr lvl="1"/>
            <a:r>
              <a:rPr lang="en-US" dirty="0"/>
              <a:t>Romantics are more go with the flow.</a:t>
            </a:r>
          </a:p>
          <a:p>
            <a:pPr lvl="1"/>
            <a:r>
              <a:rPr lang="en-US" dirty="0"/>
              <a:t>They don’t fear change.</a:t>
            </a:r>
          </a:p>
          <a:p>
            <a:r>
              <a:rPr lang="en-US" dirty="0"/>
              <a:t>Imagination vs. Reason</a:t>
            </a:r>
          </a:p>
          <a:p>
            <a:pPr lvl="1"/>
            <a:r>
              <a:rPr lang="en-US" dirty="0"/>
              <a:t>The former period valued reason and logic most highly.</a:t>
            </a:r>
          </a:p>
          <a:p>
            <a:pPr lvl="1"/>
            <a:r>
              <a:rPr lang="en-US" dirty="0"/>
              <a:t>The Romantics value imagination first and foremost.</a:t>
            </a:r>
          </a:p>
          <a:p>
            <a:pPr lvl="1"/>
            <a:r>
              <a:rPr lang="en-US" dirty="0"/>
              <a:t>They believe the most truth and insight can be gained by following it, instead.</a:t>
            </a:r>
          </a:p>
          <a:p>
            <a:r>
              <a:rPr lang="en-US" dirty="0"/>
              <a:t>Feelings and emotions</a:t>
            </a:r>
          </a:p>
          <a:p>
            <a:pPr lvl="1"/>
            <a:r>
              <a:rPr lang="en-US" dirty="0"/>
              <a:t>In the end, it was more than the nature or the idealism or the change.</a:t>
            </a:r>
          </a:p>
          <a:p>
            <a:pPr lvl="1"/>
            <a:r>
              <a:rPr lang="en-US" dirty="0"/>
              <a:t>Very much so, it was about how things made humans </a:t>
            </a:r>
            <a:r>
              <a:rPr lang="en-US" b="1" i="1" dirty="0"/>
              <a:t>feel</a:t>
            </a:r>
            <a:r>
              <a:rPr lang="en-US" b="1" dirty="0"/>
              <a:t>.</a:t>
            </a:r>
          </a:p>
        </p:txBody>
      </p:sp>
    </p:spTree>
    <p:extLst>
      <p:ext uri="{BB962C8B-B14F-4D97-AF65-F5344CB8AC3E}">
        <p14:creationId xmlns:p14="http://schemas.microsoft.com/office/powerpoint/2010/main" val="282634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Gothic – Box on Pgs 530-531</a:t>
            </a:r>
          </a:p>
        </p:txBody>
      </p:sp>
      <p:sp>
        <p:nvSpPr>
          <p:cNvPr id="3" name="Content Placeholder 2"/>
          <p:cNvSpPr>
            <a:spLocks noGrp="1"/>
          </p:cNvSpPr>
          <p:nvPr>
            <p:ph idx="1"/>
          </p:nvPr>
        </p:nvSpPr>
        <p:spPr/>
        <p:txBody>
          <a:bodyPr>
            <a:normAutofit/>
          </a:bodyPr>
          <a:lstStyle/>
          <a:p>
            <a:r>
              <a:rPr lang="en-US" dirty="0"/>
              <a:t>As Romanticism focuses on human feelings and emotions, some of it inherently focuses on the darker emotions.  This genre is known as the Gothic.</a:t>
            </a:r>
          </a:p>
          <a:p>
            <a:r>
              <a:rPr lang="en-US" dirty="0"/>
              <a:t>The Gothic Movement emphasizes fear, helplessness, and sorrow.</a:t>
            </a:r>
          </a:p>
          <a:p>
            <a:pPr lvl="1"/>
            <a:r>
              <a:rPr lang="en-US" dirty="0"/>
              <a:t>It emphasizes supernatural creatures, like the undead (vampires, ghosts, revenants), demons, etc.</a:t>
            </a:r>
          </a:p>
          <a:p>
            <a:pPr lvl="1"/>
            <a:r>
              <a:rPr lang="en-US" dirty="0"/>
              <a:t>It generally takes place in mysterious settings, like ruined castles and monasteries, dark forests, graveyards, caves, etc.</a:t>
            </a:r>
          </a:p>
          <a:p>
            <a:pPr lvl="1"/>
            <a:endParaRPr lang="en-US" dirty="0"/>
          </a:p>
        </p:txBody>
      </p:sp>
    </p:spTree>
    <p:extLst>
      <p:ext uri="{BB962C8B-B14F-4D97-AF65-F5344CB8AC3E}">
        <p14:creationId xmlns:p14="http://schemas.microsoft.com/office/powerpoint/2010/main" val="1653096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 Intro to Unit IV</a:t>
            </a:r>
          </a:p>
        </p:txBody>
      </p:sp>
      <p:sp>
        <p:nvSpPr>
          <p:cNvPr id="3" name="Content Placeholder 2"/>
          <p:cNvSpPr>
            <a:spLocks noGrp="1"/>
          </p:cNvSpPr>
          <p:nvPr>
            <p:ph idx="1"/>
          </p:nvPr>
        </p:nvSpPr>
        <p:spPr>
          <a:xfrm>
            <a:off x="0" y="1219200"/>
            <a:ext cx="12191999" cy="5638800"/>
          </a:xfrm>
        </p:spPr>
        <p:txBody>
          <a:bodyPr>
            <a:normAutofit/>
          </a:bodyPr>
          <a:lstStyle/>
          <a:p>
            <a:r>
              <a:rPr lang="en-US" dirty="0"/>
              <a:t>In the past, each of our first three units has focused on one historical period and its literature.</a:t>
            </a:r>
          </a:p>
          <a:p>
            <a:r>
              <a:rPr lang="en-US" dirty="0"/>
              <a:t>However, Unit IV abridges three different historical periods:  The Age of Reason, The Romantic Period, and the Victorian Period.</a:t>
            </a:r>
          </a:p>
          <a:p>
            <a:r>
              <a:rPr lang="en-US" dirty="0"/>
              <a:t>Each period has its own notable historical events and literary trends to go over in order to better understand the literature of its time.  As such, today, we will briefly survey each of those three periods.  Ignore wherever it mentions page numbers, as those refer to the textbook used in the live / in-person version of this class.  Don’t worry about those, as the slides adequately summarize the information for our purposes.</a:t>
            </a:r>
          </a:p>
          <a:p>
            <a:r>
              <a:rPr lang="en-US" dirty="0"/>
              <a:t>Afterward, we will focus on a fairly lengthy “short” story from this period, Samuel Taylor Coleridge’s </a:t>
            </a:r>
            <a:r>
              <a:rPr lang="en-US" i="1" dirty="0"/>
              <a:t>Rime of the Ancient Mariner</a:t>
            </a:r>
            <a:r>
              <a:rPr lang="en-US" dirty="0"/>
              <a:t>.</a:t>
            </a:r>
          </a:p>
        </p:txBody>
      </p:sp>
    </p:spTree>
    <p:extLst>
      <p:ext uri="{BB962C8B-B14F-4D97-AF65-F5344CB8AC3E}">
        <p14:creationId xmlns:p14="http://schemas.microsoft.com/office/powerpoint/2010/main" val="27523039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Romantic Poets</a:t>
            </a:r>
          </a:p>
        </p:txBody>
      </p:sp>
      <p:sp>
        <p:nvSpPr>
          <p:cNvPr id="3" name="Content Placeholder 2"/>
          <p:cNvSpPr>
            <a:spLocks noGrp="1"/>
          </p:cNvSpPr>
          <p:nvPr>
            <p:ph idx="1"/>
          </p:nvPr>
        </p:nvSpPr>
        <p:spPr/>
        <p:txBody>
          <a:bodyPr>
            <a:normAutofit/>
          </a:bodyPr>
          <a:lstStyle/>
          <a:p>
            <a:r>
              <a:rPr lang="en-US" dirty="0"/>
              <a:t>The following are the most famous Romantic poets from this time in Britain:</a:t>
            </a:r>
          </a:p>
          <a:p>
            <a:pPr lvl="1"/>
            <a:r>
              <a:rPr lang="en-US" dirty="0"/>
              <a:t>The First Generation </a:t>
            </a:r>
          </a:p>
          <a:p>
            <a:pPr lvl="2"/>
            <a:r>
              <a:rPr lang="en-US" dirty="0"/>
              <a:t>William Blake</a:t>
            </a:r>
          </a:p>
          <a:p>
            <a:pPr lvl="2"/>
            <a:r>
              <a:rPr lang="en-US" dirty="0"/>
              <a:t>William Wordsworth</a:t>
            </a:r>
          </a:p>
          <a:p>
            <a:pPr lvl="2"/>
            <a:r>
              <a:rPr lang="en-US" b="1" u="sng" dirty="0"/>
              <a:t>Samuel Taylor Coleridge</a:t>
            </a:r>
            <a:r>
              <a:rPr lang="en-US" u="sng" dirty="0"/>
              <a:t> </a:t>
            </a:r>
            <a:r>
              <a:rPr lang="en-US" dirty="0"/>
              <a:t>(author of our next short read)</a:t>
            </a:r>
          </a:p>
          <a:p>
            <a:pPr lvl="1"/>
            <a:r>
              <a:rPr lang="en-US" dirty="0"/>
              <a:t>The Second Generation</a:t>
            </a:r>
          </a:p>
          <a:p>
            <a:pPr lvl="2"/>
            <a:r>
              <a:rPr lang="en-US" dirty="0"/>
              <a:t>John Keats</a:t>
            </a:r>
          </a:p>
          <a:p>
            <a:pPr lvl="2"/>
            <a:r>
              <a:rPr lang="en-US" dirty="0"/>
              <a:t>Percy </a:t>
            </a:r>
            <a:r>
              <a:rPr lang="en-US" dirty="0" err="1"/>
              <a:t>Bysshe</a:t>
            </a:r>
            <a:r>
              <a:rPr lang="en-US" dirty="0"/>
              <a:t> Shelley (husband of Mary Shelley)</a:t>
            </a:r>
          </a:p>
          <a:p>
            <a:pPr lvl="2"/>
            <a:r>
              <a:rPr lang="en-US" dirty="0"/>
              <a:t>Lord Byron (aka George Gordon)</a:t>
            </a:r>
          </a:p>
          <a:p>
            <a:pPr lvl="2"/>
            <a:endParaRPr lang="en-US" dirty="0"/>
          </a:p>
        </p:txBody>
      </p:sp>
    </p:spTree>
    <p:extLst>
      <p:ext uri="{BB962C8B-B14F-4D97-AF65-F5344CB8AC3E}">
        <p14:creationId xmlns:p14="http://schemas.microsoft.com/office/powerpoint/2010/main" val="3954730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Historical Introduction – The Victorian Period - Abridged</a:t>
            </a:r>
          </a:p>
        </p:txBody>
      </p:sp>
      <p:sp>
        <p:nvSpPr>
          <p:cNvPr id="3" name="Subtitle 2"/>
          <p:cNvSpPr>
            <a:spLocks noGrp="1"/>
          </p:cNvSpPr>
          <p:nvPr>
            <p:ph type="subTitle" idx="1"/>
          </p:nvPr>
        </p:nvSpPr>
        <p:spPr/>
        <p:txBody>
          <a:bodyPr/>
          <a:lstStyle/>
          <a:p>
            <a:r>
              <a:rPr lang="en-US" i="1" dirty="0"/>
              <a:t>Taken from pages 672-693 of Elements of Literature – Sixth Course.</a:t>
            </a:r>
          </a:p>
        </p:txBody>
      </p:sp>
    </p:spTree>
    <p:extLst>
      <p:ext uri="{BB962C8B-B14F-4D97-AF65-F5344CB8AC3E}">
        <p14:creationId xmlns:p14="http://schemas.microsoft.com/office/powerpoint/2010/main" val="12543923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Victorian Period – 1832-1901</a:t>
            </a:r>
          </a:p>
        </p:txBody>
      </p:sp>
      <p:sp>
        <p:nvSpPr>
          <p:cNvPr id="3" name="Content Placeholder 2"/>
          <p:cNvSpPr>
            <a:spLocks noGrp="1"/>
          </p:cNvSpPr>
          <p:nvPr>
            <p:ph idx="1"/>
          </p:nvPr>
        </p:nvSpPr>
        <p:spPr/>
        <p:txBody>
          <a:bodyPr>
            <a:normAutofit/>
          </a:bodyPr>
          <a:lstStyle/>
          <a:p>
            <a:r>
              <a:rPr lang="en-US" dirty="0"/>
              <a:t>Pgs 680-681.</a:t>
            </a:r>
          </a:p>
          <a:p>
            <a:r>
              <a:rPr lang="en-US" dirty="0"/>
              <a:t>This period in England is characterized by a dramatic split into two very different times:</a:t>
            </a:r>
          </a:p>
          <a:p>
            <a:pPr lvl="1"/>
            <a:r>
              <a:rPr lang="en-US" dirty="0"/>
              <a:t>1832-1848 – At the beginning of the period, working conditions were terrible.  Workers faced long hours, less pay, poor / dangerous working conditions, child labor, etc.</a:t>
            </a:r>
          </a:p>
          <a:p>
            <a:pPr lvl="1"/>
            <a:r>
              <a:rPr lang="en-US" dirty="0"/>
              <a:t>People in general faced worse living conditions, including famine, sharing bathrooms with many, many neighbors, pollution, etc.</a:t>
            </a:r>
          </a:p>
          <a:p>
            <a:pPr lvl="1"/>
            <a:endParaRPr lang="en-US" dirty="0"/>
          </a:p>
        </p:txBody>
      </p:sp>
    </p:spTree>
    <p:extLst>
      <p:ext uri="{BB962C8B-B14F-4D97-AF65-F5344CB8AC3E}">
        <p14:creationId xmlns:p14="http://schemas.microsoft.com/office/powerpoint/2010/main" val="23912211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Then Things Got Better</a:t>
            </a:r>
          </a:p>
        </p:txBody>
      </p:sp>
      <p:sp>
        <p:nvSpPr>
          <p:cNvPr id="3" name="Content Placeholder 2"/>
          <p:cNvSpPr>
            <a:spLocks noGrp="1"/>
          </p:cNvSpPr>
          <p:nvPr>
            <p:ph idx="1"/>
          </p:nvPr>
        </p:nvSpPr>
        <p:spPr/>
        <p:txBody>
          <a:bodyPr>
            <a:normAutofit/>
          </a:bodyPr>
          <a:lstStyle/>
          <a:p>
            <a:r>
              <a:rPr lang="en-US" dirty="0"/>
              <a:t>Pgs 682-684</a:t>
            </a:r>
          </a:p>
          <a:p>
            <a:r>
              <a:rPr lang="en-US" dirty="0"/>
              <a:t>1848-1870 – After many riots and complaints, things became better.</a:t>
            </a:r>
          </a:p>
          <a:p>
            <a:pPr lvl="1"/>
            <a:r>
              <a:rPr lang="en-US" dirty="0"/>
              <a:t>More food was brought in from elsewhere</a:t>
            </a:r>
          </a:p>
          <a:p>
            <a:pPr lvl="1"/>
            <a:r>
              <a:rPr lang="en-US" dirty="0"/>
              <a:t>Food became cheaper.</a:t>
            </a:r>
          </a:p>
          <a:p>
            <a:pPr lvl="1"/>
            <a:r>
              <a:rPr lang="en-US" dirty="0"/>
              <a:t>Work days were reduced for adults and children.</a:t>
            </a:r>
          </a:p>
          <a:p>
            <a:pPr lvl="1"/>
            <a:r>
              <a:rPr lang="en-US" dirty="0"/>
              <a:t>Public schools came into being (and eventually, became free).</a:t>
            </a:r>
          </a:p>
          <a:p>
            <a:pPr lvl="1"/>
            <a:r>
              <a:rPr lang="en-US" dirty="0"/>
              <a:t>Literacy was on the rise.</a:t>
            </a:r>
          </a:p>
          <a:p>
            <a:pPr lvl="1"/>
            <a:r>
              <a:rPr lang="en-US" dirty="0"/>
              <a:t>The country in general began to feel very optimistic about Britain and human ability in general.</a:t>
            </a:r>
          </a:p>
        </p:txBody>
      </p:sp>
    </p:spTree>
    <p:extLst>
      <p:ext uri="{BB962C8B-B14F-4D97-AF65-F5344CB8AC3E}">
        <p14:creationId xmlns:p14="http://schemas.microsoft.com/office/powerpoint/2010/main" val="2809439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Prudence and Decorum</a:t>
            </a:r>
          </a:p>
        </p:txBody>
      </p:sp>
      <p:sp>
        <p:nvSpPr>
          <p:cNvPr id="3" name="Content Placeholder 2"/>
          <p:cNvSpPr>
            <a:spLocks noGrp="1"/>
          </p:cNvSpPr>
          <p:nvPr>
            <p:ph idx="1"/>
          </p:nvPr>
        </p:nvSpPr>
        <p:spPr/>
        <p:txBody>
          <a:bodyPr>
            <a:normAutofit fontScale="92500" lnSpcReduction="20000"/>
          </a:bodyPr>
          <a:lstStyle/>
          <a:p>
            <a:r>
              <a:rPr lang="en-US" dirty="0"/>
              <a:t>Pgs 685-686</a:t>
            </a:r>
          </a:p>
          <a:p>
            <a:r>
              <a:rPr lang="en-US" dirty="0"/>
              <a:t>In Victorian times, partly in response to the excesses of the past, people had grown more sensitive to certain issues.  Certain things simply could NOT be talked about in public:</a:t>
            </a:r>
          </a:p>
          <a:p>
            <a:pPr lvl="1"/>
            <a:r>
              <a:rPr lang="en-US" dirty="0"/>
              <a:t>Sex</a:t>
            </a:r>
          </a:p>
          <a:p>
            <a:pPr lvl="1"/>
            <a:r>
              <a:rPr lang="en-US" dirty="0"/>
              <a:t>Contraceptives (Some people were arrested for passing out leaflets on this very matter).</a:t>
            </a:r>
          </a:p>
          <a:p>
            <a:r>
              <a:rPr lang="en-US" dirty="0"/>
              <a:t>In art / fiction, sex, birth, and death were sugar-coated / softened / made more “G-Rated,” so to speak, for such delicate audiences.</a:t>
            </a:r>
          </a:p>
          <a:p>
            <a:pPr lvl="1"/>
            <a:r>
              <a:rPr lang="en-US" dirty="0"/>
              <a:t>Sex happened in marriage, period.</a:t>
            </a:r>
          </a:p>
          <a:p>
            <a:pPr lvl="1"/>
            <a:r>
              <a:rPr lang="en-US" dirty="0"/>
              <a:t>Motherhood depicted as joyous.</a:t>
            </a:r>
          </a:p>
          <a:p>
            <a:pPr lvl="1"/>
            <a:r>
              <a:rPr lang="en-US" dirty="0"/>
              <a:t>Dating was courtship leading to marriage.</a:t>
            </a:r>
          </a:p>
          <a:p>
            <a:pPr lvl="1"/>
            <a:r>
              <a:rPr lang="en-US" dirty="0"/>
              <a:t>Death was mostly the old passing away peacefully in their beds.</a:t>
            </a:r>
          </a:p>
          <a:p>
            <a:pPr lvl="1"/>
            <a:endParaRPr lang="en-US" dirty="0"/>
          </a:p>
        </p:txBody>
      </p:sp>
    </p:spTree>
    <p:extLst>
      <p:ext uri="{BB962C8B-B14F-4D97-AF65-F5344CB8AC3E}">
        <p14:creationId xmlns:p14="http://schemas.microsoft.com/office/powerpoint/2010/main" val="3442625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 an Women</a:t>
            </a:r>
          </a:p>
        </p:txBody>
      </p:sp>
      <p:sp>
        <p:nvSpPr>
          <p:cNvPr id="3" name="Content Placeholder 2"/>
          <p:cNvSpPr>
            <a:spLocks noGrp="1"/>
          </p:cNvSpPr>
          <p:nvPr>
            <p:ph idx="1"/>
          </p:nvPr>
        </p:nvSpPr>
        <p:spPr/>
        <p:txBody>
          <a:bodyPr>
            <a:normAutofit lnSpcReduction="10000"/>
          </a:bodyPr>
          <a:lstStyle/>
          <a:p>
            <a:r>
              <a:rPr lang="en-US" dirty="0"/>
              <a:t>Pgs 686-687</a:t>
            </a:r>
          </a:p>
          <a:p>
            <a:r>
              <a:rPr lang="en-US" dirty="0"/>
              <a:t>Men were seen as the heads of the households.</a:t>
            </a:r>
          </a:p>
          <a:p>
            <a:r>
              <a:rPr lang="en-US" dirty="0"/>
              <a:t>While men worked out in the dark and evil outside world, women were expected to keep the household – like a heavenly refuge from the hell outside.</a:t>
            </a:r>
          </a:p>
          <a:p>
            <a:r>
              <a:rPr lang="en-US" dirty="0"/>
              <a:t>Women had very few job options at this time, including the following:</a:t>
            </a:r>
          </a:p>
          <a:p>
            <a:pPr lvl="1"/>
            <a:r>
              <a:rPr lang="en-US" dirty="0"/>
              <a:t>Housewife</a:t>
            </a:r>
          </a:p>
          <a:p>
            <a:pPr lvl="1"/>
            <a:r>
              <a:rPr lang="en-US" dirty="0"/>
              <a:t>Governess</a:t>
            </a:r>
          </a:p>
          <a:p>
            <a:pPr lvl="1"/>
            <a:r>
              <a:rPr lang="en-US" dirty="0"/>
              <a:t>Teacher</a:t>
            </a:r>
          </a:p>
          <a:p>
            <a:pPr lvl="1"/>
            <a:r>
              <a:rPr lang="en-US" dirty="0"/>
              <a:t>Old Cat Lady (just kidding)</a:t>
            </a:r>
          </a:p>
        </p:txBody>
      </p:sp>
    </p:spTree>
    <p:extLst>
      <p:ext uri="{BB962C8B-B14F-4D97-AF65-F5344CB8AC3E}">
        <p14:creationId xmlns:p14="http://schemas.microsoft.com/office/powerpoint/2010/main" val="579140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Progress</a:t>
            </a:r>
          </a:p>
        </p:txBody>
      </p:sp>
      <p:sp>
        <p:nvSpPr>
          <p:cNvPr id="3" name="Content Placeholder 2"/>
          <p:cNvSpPr>
            <a:spLocks noGrp="1"/>
          </p:cNvSpPr>
          <p:nvPr>
            <p:ph idx="1"/>
          </p:nvPr>
        </p:nvSpPr>
        <p:spPr/>
        <p:txBody>
          <a:bodyPr>
            <a:normAutofit/>
          </a:bodyPr>
          <a:lstStyle/>
          <a:p>
            <a:r>
              <a:rPr lang="en-US" dirty="0"/>
              <a:t>Pg 687-688</a:t>
            </a:r>
          </a:p>
          <a:p>
            <a:r>
              <a:rPr lang="en-US" dirty="0"/>
              <a:t>Victorians, especially in the latter portion of the period, were very optimistic about human ability in general.</a:t>
            </a:r>
          </a:p>
          <a:p>
            <a:r>
              <a:rPr lang="en-US" dirty="0"/>
              <a:t>They believed that through reason and logic, anything could be overcome.</a:t>
            </a:r>
          </a:p>
          <a:p>
            <a:r>
              <a:rPr lang="en-US" dirty="0"/>
              <a:t>Emphasis on science, technology, and exploration were vast at this time.</a:t>
            </a:r>
          </a:p>
        </p:txBody>
      </p:sp>
    </p:spTree>
    <p:extLst>
      <p:ext uri="{BB962C8B-B14F-4D97-AF65-F5344CB8AC3E}">
        <p14:creationId xmlns:p14="http://schemas.microsoft.com/office/powerpoint/2010/main" val="3021995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Historical Introduction to the Age of Reason - Abridged</a:t>
            </a:r>
          </a:p>
        </p:txBody>
      </p:sp>
      <p:sp>
        <p:nvSpPr>
          <p:cNvPr id="3" name="Subtitle 2"/>
          <p:cNvSpPr>
            <a:spLocks noGrp="1"/>
          </p:cNvSpPr>
          <p:nvPr>
            <p:ph type="subTitle" idx="1"/>
          </p:nvPr>
        </p:nvSpPr>
        <p:spPr/>
        <p:txBody>
          <a:bodyPr/>
          <a:lstStyle/>
          <a:p>
            <a:r>
              <a:rPr lang="en-US" i="1" dirty="0"/>
              <a:t>The following information is gleaned from pages 407 – 426 of Elements of Literature, and beyond.</a:t>
            </a:r>
          </a:p>
        </p:txBody>
      </p:sp>
    </p:spTree>
    <p:extLst>
      <p:ext uri="{BB962C8B-B14F-4D97-AF65-F5344CB8AC3E}">
        <p14:creationId xmlns:p14="http://schemas.microsoft.com/office/powerpoint/2010/main" val="121820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Age of Many Names</a:t>
            </a:r>
          </a:p>
        </p:txBody>
      </p:sp>
      <p:sp>
        <p:nvSpPr>
          <p:cNvPr id="3" name="Content Placeholder 2"/>
          <p:cNvSpPr>
            <a:spLocks noGrp="1"/>
          </p:cNvSpPr>
          <p:nvPr>
            <p:ph idx="1"/>
          </p:nvPr>
        </p:nvSpPr>
        <p:spPr/>
        <p:txBody>
          <a:bodyPr>
            <a:normAutofit/>
          </a:bodyPr>
          <a:lstStyle/>
          <a:p>
            <a:r>
              <a:rPr lang="en-US" dirty="0"/>
              <a:t>The time period from 1660 to 1800 is a time of many different names.</a:t>
            </a:r>
          </a:p>
          <a:p>
            <a:r>
              <a:rPr lang="en-US" dirty="0"/>
              <a:t>No one name was enough / sufficient because so many different things were going on at the time.</a:t>
            </a:r>
          </a:p>
          <a:p>
            <a:r>
              <a:rPr lang="en-US" dirty="0"/>
              <a:t>Some of the names this age has acquired include the following:</a:t>
            </a:r>
          </a:p>
          <a:p>
            <a:pPr lvl="1"/>
            <a:r>
              <a:rPr lang="en-US" dirty="0"/>
              <a:t>Restoration</a:t>
            </a:r>
          </a:p>
          <a:p>
            <a:pPr lvl="1"/>
            <a:r>
              <a:rPr lang="en-US" dirty="0"/>
              <a:t>Augustan</a:t>
            </a:r>
          </a:p>
          <a:p>
            <a:pPr lvl="1"/>
            <a:r>
              <a:rPr lang="en-US" dirty="0"/>
              <a:t>Neoclassical</a:t>
            </a:r>
          </a:p>
          <a:p>
            <a:pPr lvl="1"/>
            <a:r>
              <a:rPr lang="en-US" dirty="0"/>
              <a:t>Age of Reason / The Enlightenment</a:t>
            </a:r>
          </a:p>
          <a:p>
            <a:r>
              <a:rPr lang="en-US" dirty="0"/>
              <a:t>Let’s talk about each of these, in turn.</a:t>
            </a:r>
          </a:p>
          <a:p>
            <a:pPr lvl="1"/>
            <a:endParaRPr lang="en-US" dirty="0"/>
          </a:p>
        </p:txBody>
      </p:sp>
    </p:spTree>
    <p:extLst>
      <p:ext uri="{BB962C8B-B14F-4D97-AF65-F5344CB8AC3E}">
        <p14:creationId xmlns:p14="http://schemas.microsoft.com/office/powerpoint/2010/main" val="2670903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Restoration – Pgs 412-413</a:t>
            </a:r>
          </a:p>
        </p:txBody>
      </p:sp>
      <p:sp>
        <p:nvSpPr>
          <p:cNvPr id="3" name="Content Placeholder 2"/>
          <p:cNvSpPr>
            <a:spLocks noGrp="1"/>
          </p:cNvSpPr>
          <p:nvPr>
            <p:ph idx="1"/>
          </p:nvPr>
        </p:nvSpPr>
        <p:spPr/>
        <p:txBody>
          <a:bodyPr>
            <a:normAutofit/>
          </a:bodyPr>
          <a:lstStyle/>
          <a:p>
            <a:r>
              <a:rPr lang="en-US" dirty="0"/>
              <a:t>The previous period, the Renaissance, ended when the Puritans took over England by a violent coup, killing King Charles I.</a:t>
            </a:r>
          </a:p>
          <a:p>
            <a:r>
              <a:rPr lang="en-US" dirty="0"/>
              <a:t>Eleven years later, the “</a:t>
            </a:r>
            <a:r>
              <a:rPr lang="en-US" b="1" dirty="0"/>
              <a:t>Restoration</a:t>
            </a:r>
            <a:r>
              <a:rPr lang="en-US" dirty="0"/>
              <a:t>” begins when the Puritans are removed from power and the monarchy restored.  The last king’s heir, Charles II, is brought back from his hiding in France, and made king.</a:t>
            </a:r>
          </a:p>
          <a:p>
            <a:r>
              <a:rPr lang="en-US" dirty="0"/>
              <a:t>Thus, the monarchy in England is “Restored.”</a:t>
            </a:r>
          </a:p>
        </p:txBody>
      </p:sp>
    </p:spTree>
    <p:extLst>
      <p:ext uri="{BB962C8B-B14F-4D97-AF65-F5344CB8AC3E}">
        <p14:creationId xmlns:p14="http://schemas.microsoft.com/office/powerpoint/2010/main" val="2574260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Augustan Age – Pgs 413</a:t>
            </a:r>
          </a:p>
        </p:txBody>
      </p:sp>
      <p:sp>
        <p:nvSpPr>
          <p:cNvPr id="3" name="Content Placeholder 2"/>
          <p:cNvSpPr>
            <a:spLocks noGrp="1"/>
          </p:cNvSpPr>
          <p:nvPr>
            <p:ph idx="1"/>
          </p:nvPr>
        </p:nvSpPr>
        <p:spPr/>
        <p:txBody>
          <a:bodyPr>
            <a:normAutofit/>
          </a:bodyPr>
          <a:lstStyle/>
          <a:p>
            <a:r>
              <a:rPr lang="en-US" dirty="0"/>
              <a:t>Many people were happy about this change.  </a:t>
            </a:r>
          </a:p>
          <a:p>
            <a:r>
              <a:rPr lang="en-US" dirty="0"/>
              <a:t>After the many violent revolutions of the past (the Puritan uprising, putting down the Puritans, etc), people were ready for things to stay the same for a while – no more wars, no more revolutions, no more overthrowing the government.  An age of peace following an age of conflict.</a:t>
            </a:r>
          </a:p>
          <a:p>
            <a:r>
              <a:rPr lang="en-US" dirty="0"/>
              <a:t>Similarly, Emperor Augustus Caesar of Rome was known for having a great age of peace following an age of war.  Thus, England came to call its own age of peace after war an “</a:t>
            </a:r>
            <a:r>
              <a:rPr lang="en-US" b="1" dirty="0"/>
              <a:t>Augustan</a:t>
            </a:r>
            <a:r>
              <a:rPr lang="en-US" dirty="0"/>
              <a:t>” Age.</a:t>
            </a:r>
          </a:p>
        </p:txBody>
      </p:sp>
    </p:spTree>
    <p:extLst>
      <p:ext uri="{BB962C8B-B14F-4D97-AF65-F5344CB8AC3E}">
        <p14:creationId xmlns:p14="http://schemas.microsoft.com/office/powerpoint/2010/main" val="2354867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Neoclassical Movement – Pg 414</a:t>
            </a:r>
          </a:p>
        </p:txBody>
      </p:sp>
      <p:sp>
        <p:nvSpPr>
          <p:cNvPr id="3" name="Content Placeholder 2"/>
          <p:cNvSpPr>
            <a:spLocks noGrp="1"/>
          </p:cNvSpPr>
          <p:nvPr>
            <p:ph idx="1"/>
          </p:nvPr>
        </p:nvSpPr>
        <p:spPr/>
        <p:txBody>
          <a:bodyPr>
            <a:normAutofit/>
          </a:bodyPr>
          <a:lstStyle/>
          <a:p>
            <a:r>
              <a:rPr lang="en-US" dirty="0"/>
              <a:t>In literature and art, en emphasis on the classics was happening again – as with the Humanistic movement.  However, while the Humanistic movement balanced the wisdom of the classics with that of the Bible, the </a:t>
            </a:r>
            <a:r>
              <a:rPr lang="en-US" b="1" dirty="0"/>
              <a:t>Neoclassical</a:t>
            </a:r>
            <a:r>
              <a:rPr lang="en-US" dirty="0"/>
              <a:t> movement emphasized the classics during a time when religious skepticism was on the rise.</a:t>
            </a:r>
          </a:p>
        </p:txBody>
      </p:sp>
    </p:spTree>
    <p:extLst>
      <p:ext uri="{BB962C8B-B14F-4D97-AF65-F5344CB8AC3E}">
        <p14:creationId xmlns:p14="http://schemas.microsoft.com/office/powerpoint/2010/main" val="3686317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Age of Reason and the Enlightenment – Pgs 414-415</a:t>
            </a:r>
          </a:p>
        </p:txBody>
      </p:sp>
      <p:sp>
        <p:nvSpPr>
          <p:cNvPr id="3" name="Content Placeholder 2"/>
          <p:cNvSpPr>
            <a:spLocks noGrp="1"/>
          </p:cNvSpPr>
          <p:nvPr>
            <p:ph idx="1"/>
          </p:nvPr>
        </p:nvSpPr>
        <p:spPr/>
        <p:txBody>
          <a:bodyPr>
            <a:normAutofit fontScale="92500"/>
          </a:bodyPr>
          <a:lstStyle/>
          <a:p>
            <a:r>
              <a:rPr lang="en-US" dirty="0"/>
              <a:t>Previously, people explained natural events through various assumptions, superstitions, etc.</a:t>
            </a:r>
          </a:p>
          <a:p>
            <a:r>
              <a:rPr lang="en-US" dirty="0"/>
              <a:t>For example, comets, earthquakes, floods, etc, were assumed to be punishments from God or an omen foretelling someone’s death.  This was “why” these events were happening.</a:t>
            </a:r>
          </a:p>
          <a:p>
            <a:r>
              <a:rPr lang="en-US" dirty="0"/>
              <a:t>In the </a:t>
            </a:r>
            <a:r>
              <a:rPr lang="en-US" b="1" dirty="0"/>
              <a:t>Age of Reason</a:t>
            </a:r>
            <a:r>
              <a:rPr lang="en-US" dirty="0"/>
              <a:t>, people start to question “how” rather than “why.”</a:t>
            </a:r>
          </a:p>
          <a:p>
            <a:r>
              <a:rPr lang="en-US" dirty="0"/>
              <a:t>They start attributing scientific, rational explanations for natural events.</a:t>
            </a:r>
          </a:p>
          <a:p>
            <a:r>
              <a:rPr lang="en-US" dirty="0"/>
              <a:t>A comet is no longer seen as an omen of death, but a ball of ice that orbits the Earth in precise and measurable patterns.</a:t>
            </a:r>
          </a:p>
          <a:p>
            <a:r>
              <a:rPr lang="en-US" dirty="0"/>
              <a:t>An earthquake is no longer seen as a punishment for sins, but a result of tectonic plates shifting about.</a:t>
            </a:r>
          </a:p>
        </p:txBody>
      </p:sp>
    </p:spTree>
    <p:extLst>
      <p:ext uri="{BB962C8B-B14F-4D97-AF65-F5344CB8AC3E}">
        <p14:creationId xmlns:p14="http://schemas.microsoft.com/office/powerpoint/2010/main" val="2479537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Glorious Revolution</a:t>
            </a:r>
          </a:p>
        </p:txBody>
      </p:sp>
      <p:sp>
        <p:nvSpPr>
          <p:cNvPr id="3" name="Content Placeholder 2"/>
          <p:cNvSpPr>
            <a:spLocks noGrp="1"/>
          </p:cNvSpPr>
          <p:nvPr>
            <p:ph idx="1"/>
          </p:nvPr>
        </p:nvSpPr>
        <p:spPr/>
        <p:txBody>
          <a:bodyPr>
            <a:normAutofit/>
          </a:bodyPr>
          <a:lstStyle/>
          <a:p>
            <a:r>
              <a:rPr lang="en-US" dirty="0"/>
              <a:t>Also known as the Bloodless Revolution.</a:t>
            </a:r>
          </a:p>
          <a:p>
            <a:r>
              <a:rPr lang="en-US" dirty="0"/>
              <a:t>After Charles II, James II took power.</a:t>
            </a:r>
          </a:p>
          <a:p>
            <a:r>
              <a:rPr lang="en-US" dirty="0"/>
              <a:t>James II was Catholic in a country that frowned upon Catholicism very much – so much so that the Church of England was the only legal church.</a:t>
            </a:r>
          </a:p>
          <a:p>
            <a:r>
              <a:rPr lang="en-US" dirty="0"/>
              <a:t>Other heirs to the throne, namely William of Orange and Mary, James II’s daughter, forced him out of power by the threat of violence rather than violence itself.  Thus, no blood was shed, and a protestant sat on the throne, once again.</a:t>
            </a:r>
          </a:p>
        </p:txBody>
      </p:sp>
    </p:spTree>
    <p:extLst>
      <p:ext uri="{BB962C8B-B14F-4D97-AF65-F5344CB8AC3E}">
        <p14:creationId xmlns:p14="http://schemas.microsoft.com/office/powerpoint/2010/main" val="2020443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300</TotalTime>
  <Words>2154</Words>
  <Application>Microsoft Office PowerPoint</Application>
  <PresentationFormat>Widescreen</PresentationFormat>
  <Paragraphs>155</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Century Gothic</vt:lpstr>
      <vt:lpstr>Wingdings 3</vt:lpstr>
      <vt:lpstr>Ion</vt:lpstr>
      <vt:lpstr>Historical Introduction to Unit IV:  The Age of Reason, Romantic Period, and Victorian Period </vt:lpstr>
      <vt:lpstr>Literature – Intro to Unit IV</vt:lpstr>
      <vt:lpstr>Historical Introduction to the Age of Reason - Abridged</vt:lpstr>
      <vt:lpstr>An Age of Many Names</vt:lpstr>
      <vt:lpstr>The Restoration – Pgs 412-413</vt:lpstr>
      <vt:lpstr>The Augustan Age – Pgs 413</vt:lpstr>
      <vt:lpstr>The Neoclassical Movement – Pg 414</vt:lpstr>
      <vt:lpstr>The Age of Reason and the Enlightenment – Pgs 414-415</vt:lpstr>
      <vt:lpstr>The Glorious Revolution</vt:lpstr>
      <vt:lpstr>Literature and Art – Pg 420</vt:lpstr>
      <vt:lpstr>Literature and Art – Pg 421</vt:lpstr>
      <vt:lpstr>Famous Satirists</vt:lpstr>
      <vt:lpstr>Historical Introduction – The Romantic Period - Abridged</vt:lpstr>
      <vt:lpstr>The Swing of the Pendulum</vt:lpstr>
      <vt:lpstr>From Reason to Imagination</vt:lpstr>
      <vt:lpstr>More Wars, Government Clamps Down</vt:lpstr>
      <vt:lpstr>Economics and Industry</vt:lpstr>
      <vt:lpstr>What Does “Romantic” Mean? – Pgs 529 – 530, 532</vt:lpstr>
      <vt:lpstr>The Gothic – Box on Pgs 530-531</vt:lpstr>
      <vt:lpstr>The Romantic Poets</vt:lpstr>
      <vt:lpstr>Historical Introduction – The Victorian Period - Abridged</vt:lpstr>
      <vt:lpstr>The Victorian Period – 1832-1901</vt:lpstr>
      <vt:lpstr>Then Things Got Better</vt:lpstr>
      <vt:lpstr>Prudence and Decorum</vt:lpstr>
      <vt:lpstr>Men an Women</vt:lpstr>
      <vt:lpstr>Progress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3.2.1 – Lecture - ENGIIIH</dc:title>
  <dc:creator>Windows User</dc:creator>
  <cp:lastModifiedBy>Lenny Valentine</cp:lastModifiedBy>
  <cp:revision>37</cp:revision>
  <dcterms:created xsi:type="dcterms:W3CDTF">2020-10-15T15:55:45Z</dcterms:created>
  <dcterms:modified xsi:type="dcterms:W3CDTF">2021-11-08T17:33:38Z</dcterms:modified>
</cp:coreProperties>
</file>