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CBAHS\2014%20Spring\Misc%20Media\Videos\1455_%20Gutenberg%20Printing%20Press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Historical Introduction to the Renaissance – 1485-1660</a:t>
            </a:r>
            <a:br>
              <a:rPr lang="en-US" smtClean="0"/>
            </a:br>
            <a:r>
              <a:rPr lang="en-US" smtClean="0"/>
              <a:t>“Humanism”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Based on pages 236 – 245 of </a:t>
            </a:r>
            <a:r>
              <a:rPr lang="en-US" i="1" smtClean="0"/>
              <a:t>Elements of Literature</a:t>
            </a:r>
            <a:r>
              <a:rPr lang="en-US" smtClean="0"/>
              <a:t>, Sixth Edition.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Inventions:  The Printing Press – Pg243</a:t>
            </a:r>
            <a:endParaRPr lang="en-US"/>
          </a:p>
        </p:txBody>
      </p:sp>
      <p:pic>
        <p:nvPicPr>
          <p:cNvPr id="10" name="Content Placeholder 9" descr="printing-press-uf4uw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8131"/>
            <a:ext cx="3521075" cy="2690101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In this time, Johannes Gutenberg invented the printing press.</a:t>
            </a:r>
          </a:p>
          <a:p>
            <a:r>
              <a:rPr lang="en-US" smtClean="0"/>
              <a:t>Now books could be mass produced cheaply and easily (compared to the hand-copied books of the monks of previous ages).</a:t>
            </a:r>
          </a:p>
          <a:p>
            <a:r>
              <a:rPr lang="en-US" smtClean="0"/>
              <a:t>With more books, more people were able to read and learn.  Literacy among people in general grew as a result.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Im-PRESS-ive, Isn’t it?</a:t>
            </a:r>
            <a:endParaRPr lang="en-US"/>
          </a:p>
        </p:txBody>
      </p:sp>
      <p:pic>
        <p:nvPicPr>
          <p:cNvPr id="5" name="1455_ Gutenberg Printing Press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93738" y="1905000"/>
            <a:ext cx="6621462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Literary Mini-Lesson:  The Pastoral –Pg257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0"/>
            <a:ext cx="9144000" cy="1524000"/>
          </a:xfrm>
          <a:solidFill>
            <a:schemeClr val="bg1">
              <a:alpha val="4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smtClean="0"/>
              <a:t>Switching gears a little, the Renaissance wasn’t just all humanists and printing presses.</a:t>
            </a:r>
          </a:p>
          <a:p>
            <a:r>
              <a:rPr lang="en-US" smtClean="0"/>
              <a:t>Several genres of literature were important to this time, including the pastoral.</a:t>
            </a:r>
          </a:p>
          <a:p>
            <a:r>
              <a:rPr lang="en-US" smtClean="0"/>
              <a:t>A pastoral poem takes its name from the Latin word “pastor,” meaning “shepherd.”</a:t>
            </a:r>
          </a:p>
          <a:p>
            <a:r>
              <a:rPr lang="en-US" smtClean="0"/>
              <a:t>A pastoral poem “depicts country life in idyllic, idealized terms.  The characters in pastoral poems are naïve and innocent yet express themselves with poetic sophistication.”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Pastoral – Activity 1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Bad Pun:  Feeling a little…sheepish?</a:t>
            </a:r>
            <a:endParaRPr lang="en-US"/>
          </a:p>
        </p:txBody>
      </p:sp>
      <p:pic>
        <p:nvPicPr>
          <p:cNvPr id="5" name="Content Placeholder 4" descr="f4b71add48391f31a8c38f06d9944770.1000x750x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521075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917560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Get into groups of 3 or 4.</a:t>
            </a:r>
          </a:p>
          <a:p>
            <a:r>
              <a:rPr lang="en-US" smtClean="0"/>
              <a:t>Send a spokesperson up to me to draw a card at random.</a:t>
            </a:r>
          </a:p>
          <a:p>
            <a:r>
              <a:rPr lang="en-US" smtClean="0"/>
              <a:t>Each card has a poet’s name, a title of a pastoral he wrote, and corresponding page numbers.</a:t>
            </a:r>
          </a:p>
          <a:p>
            <a:r>
              <a:rPr lang="en-US" smtClean="0"/>
              <a:t>In your group, read over the poet’s biography and poem in question.</a:t>
            </a:r>
          </a:p>
          <a:p>
            <a:r>
              <a:rPr lang="en-US" smtClean="0"/>
              <a:t>Write down, together, a few interesting facts about this author, what you think this poem is about, and what you think it means.</a:t>
            </a:r>
          </a:p>
          <a:p>
            <a:r>
              <a:rPr lang="en-US" smtClean="0"/>
              <a:t>We will reconvene and share what we’ve learned / written at ________.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Pastoral – Activity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74904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smtClean="0"/>
              <a:t>Now that you’ve learned a bit about pastorals, it’s time to write one of your own!</a:t>
            </a:r>
          </a:p>
          <a:p>
            <a:r>
              <a:rPr lang="en-US" smtClean="0"/>
              <a:t>Remember, pastorals are about idealized countrysides, shepherds, fair ladies (nymphs), and country life.</a:t>
            </a:r>
          </a:p>
          <a:p>
            <a:r>
              <a:rPr lang="en-US" smtClean="0"/>
              <a:t>Send your spokesperson up again for another randomized card.</a:t>
            </a:r>
          </a:p>
          <a:p>
            <a:r>
              <a:rPr lang="en-US" smtClean="0"/>
              <a:t>This card will give you the “point of view” from which you will write your pastoral.</a:t>
            </a:r>
          </a:p>
          <a:p>
            <a:r>
              <a:rPr lang="en-US" smtClean="0"/>
              <a:t>Each point of view is a little different, and some are…just plain odd.</a:t>
            </a:r>
          </a:p>
          <a:p>
            <a:r>
              <a:rPr lang="en-US" smtClean="0"/>
              <a:t>When you have your point of view cards, return to your groups, share, and use our remaining time to create your own pastoral poem.</a:t>
            </a:r>
          </a:p>
          <a:p>
            <a:r>
              <a:rPr lang="en-US" smtClean="0"/>
              <a:t>This poem should be between 20 and 30 lines.</a:t>
            </a:r>
          </a:p>
          <a:p>
            <a:r>
              <a:rPr lang="en-US" smtClean="0"/>
              <a:t>If we do not finish today, we will finish and share our poems tomorrow, after the day’s “read and discuss” lesson.</a:t>
            </a:r>
            <a:endParaRPr lang="en-US"/>
          </a:p>
        </p:txBody>
      </p:sp>
      <p:pic>
        <p:nvPicPr>
          <p:cNvPr id="5" name="Content Placeholder 4" descr="sirwalterraleig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782613"/>
            <a:ext cx="3822700" cy="46643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Humanism:  A New Intellectual Movement – Pg236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smtClean="0"/>
              <a:t>Studia humanitatis – </a:t>
            </a:r>
            <a:r>
              <a:rPr lang="en-US" smtClean="0"/>
              <a:t>humane studies</a:t>
            </a:r>
            <a:endParaRPr lang="en-US" i="1" smtClean="0"/>
          </a:p>
          <a:p>
            <a:r>
              <a:rPr lang="en-US" smtClean="0"/>
              <a:t>Today, we call this area of studies </a:t>
            </a:r>
            <a:r>
              <a:rPr lang="en-US" i="1" smtClean="0"/>
              <a:t>the humanities</a:t>
            </a:r>
            <a:r>
              <a:rPr lang="en-US" smtClean="0"/>
              <a:t>.</a:t>
            </a:r>
          </a:p>
          <a:p>
            <a:r>
              <a:rPr lang="en-US" smtClean="0"/>
              <a:t>Humanities includes the following areas of study:</a:t>
            </a:r>
          </a:p>
          <a:p>
            <a:pPr lvl="1"/>
            <a:r>
              <a:rPr lang="en-US" smtClean="0"/>
              <a:t>Philosophy</a:t>
            </a:r>
          </a:p>
          <a:p>
            <a:pPr lvl="1"/>
            <a:r>
              <a:rPr lang="en-US" smtClean="0"/>
              <a:t>History</a:t>
            </a:r>
          </a:p>
          <a:p>
            <a:pPr lvl="1"/>
            <a:r>
              <a:rPr lang="en-US" smtClean="0"/>
              <a:t>Languages</a:t>
            </a:r>
          </a:p>
          <a:p>
            <a:pPr lvl="1"/>
            <a:r>
              <a:rPr lang="en-US" smtClean="0"/>
              <a:t>Art</a:t>
            </a:r>
          </a:p>
          <a:p>
            <a:pPr lvl="1"/>
            <a:r>
              <a:rPr lang="en-US" smtClean="0"/>
              <a:t>Music</a:t>
            </a:r>
          </a:p>
          <a:p>
            <a:pPr lvl="1"/>
            <a:r>
              <a:rPr lang="en-US" smtClean="0"/>
              <a:t>Literature</a:t>
            </a:r>
          </a:p>
          <a:p>
            <a:r>
              <a:rPr lang="en-US" smtClean="0"/>
              <a:t>Humanism emphasizes studying both the Bible and the Greek and Latin classics for wisdom and knowledge.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smtClean="0"/>
              <a:t>The Ambassadors </a:t>
            </a:r>
            <a:r>
              <a:rPr lang="en-US" smtClean="0"/>
              <a:t>by Hans Holbein the Younger (1533) – Pg232</a:t>
            </a:r>
            <a:endParaRPr lang="en-US" i="1"/>
          </a:p>
        </p:txBody>
      </p:sp>
      <p:pic>
        <p:nvPicPr>
          <p:cNvPr id="4" name="Content Placeholder 3" descr="holbein-ambassadors-ba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Rediscovering Ancient Greece and Rome – Pg240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Renaissance – “Rebirth” – refers to the renewed interest in classical learning.</a:t>
            </a:r>
          </a:p>
          <a:p>
            <a:r>
              <a:rPr lang="en-US" smtClean="0"/>
              <a:t>The term “Classical” refers to the writings of ancient Greece and Rome.</a:t>
            </a:r>
          </a:p>
          <a:p>
            <a:r>
              <a:rPr lang="en-US" smtClean="0"/>
              <a:t>These include such writers as Plato, Aristotle, Homer, Virgil, and Ovid.</a:t>
            </a:r>
          </a:p>
          <a:p>
            <a:endParaRPr lang="en-US"/>
          </a:p>
        </p:txBody>
      </p:sp>
      <p:pic>
        <p:nvPicPr>
          <p:cNvPr id="5" name="Content Placeholder 4" descr="odyssey_cover_400p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39624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Renaissance man! - 241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91400" cy="4525963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Renaissance Man</a:t>
            </a:r>
          </a:p>
          <a:p>
            <a:pPr lvl="1"/>
            <a:r>
              <a:rPr lang="en-US" smtClean="0"/>
              <a:t>Energetic</a:t>
            </a:r>
          </a:p>
          <a:p>
            <a:pPr lvl="1"/>
            <a:r>
              <a:rPr lang="en-US" smtClean="0"/>
              <a:t>Productive</a:t>
            </a:r>
          </a:p>
          <a:p>
            <a:pPr lvl="1"/>
            <a:r>
              <a:rPr lang="en-US" smtClean="0"/>
              <a:t>Interested in</a:t>
            </a:r>
          </a:p>
          <a:p>
            <a:pPr lvl="2"/>
            <a:r>
              <a:rPr lang="en-US" smtClean="0"/>
              <a:t>Science</a:t>
            </a:r>
          </a:p>
          <a:p>
            <a:pPr lvl="2"/>
            <a:r>
              <a:rPr lang="en-US" smtClean="0"/>
              <a:t>Literature</a:t>
            </a:r>
          </a:p>
          <a:p>
            <a:pPr lvl="2"/>
            <a:r>
              <a:rPr lang="en-US" smtClean="0"/>
              <a:t>History</a:t>
            </a:r>
          </a:p>
          <a:p>
            <a:pPr lvl="2"/>
            <a:r>
              <a:rPr lang="en-US" smtClean="0"/>
              <a:t>Art</a:t>
            </a:r>
          </a:p>
          <a:p>
            <a:pPr lvl="2"/>
            <a:endParaRPr lang="en-US" smtClean="0"/>
          </a:p>
          <a:p>
            <a:r>
              <a:rPr lang="en-US" smtClean="0"/>
              <a:t>In other words, the ideal person of this time, or “Renaissance” person dabbles in all things.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Sir Francis Bacon – Pg 240</a:t>
            </a:r>
            <a:endParaRPr lang="en-US"/>
          </a:p>
        </p:txBody>
      </p:sp>
      <p:pic>
        <p:nvPicPr>
          <p:cNvPr id="5" name="Content Placeholder 4" descr="francis-bacon-portrai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588582"/>
            <a:ext cx="3639739" cy="45074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mtClean="0"/>
              <a:t>British philosopher, scientist, and writer.</a:t>
            </a:r>
          </a:p>
          <a:p>
            <a:r>
              <a:rPr lang="en-US" smtClean="0"/>
              <a:t>1561-1626</a:t>
            </a:r>
          </a:p>
          <a:p>
            <a:r>
              <a:rPr lang="en-US" smtClean="0"/>
              <a:t>“Some books are to be tasted, others to be swallowed, and some few to be chewed and digested.”</a:t>
            </a:r>
          </a:p>
          <a:p>
            <a:r>
              <a:rPr lang="en-US" smtClean="0"/>
              <a:t>Yes, this quote is from a guy named Bacon,</a:t>
            </a:r>
          </a:p>
          <a:p>
            <a:r>
              <a:rPr lang="en-US" smtClean="0"/>
              <a:t>And books, like bacon, are awesome.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smtClean="0"/>
              <a:t>Artists in Italy – 241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smtClean="0"/>
              <a:t>In this time, many big names from Italy made their mark on history: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Leondardo da Vinci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Michelangelo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Christopher Columbus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Galileo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What-Is-Best-In-Lif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143000"/>
            <a:ext cx="6096000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6172200" cy="1143000"/>
          </a:xfrm>
          <a:solidFill>
            <a:schemeClr val="bg1"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The Questions of Humanism – Pg 242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3276600" cy="68580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Humanist philosophers pondered the following questions: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What is a human being?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What is good in life?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How do I lead a good life?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Humanist Philosophy – Pg243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867400"/>
            <a:ext cx="3977640" cy="990600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Believed both in the religious teachings of the Bible and the church, and in the writings of classical philosophers, such as Cicero and Plutarch.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974592" cy="990600"/>
          </a:xfrm>
        </p:spPr>
        <p:txBody>
          <a:bodyPr>
            <a:normAutofit/>
          </a:bodyPr>
          <a:lstStyle/>
          <a:p>
            <a:r>
              <a:rPr lang="en-US" smtClean="0"/>
              <a:t>“Gratitude is not only the greatest of virtues but the parent of all others” - Cicero</a:t>
            </a:r>
            <a:endParaRPr lang="en-US"/>
          </a:p>
        </p:txBody>
      </p:sp>
      <p:pic>
        <p:nvPicPr>
          <p:cNvPr id="7" name="Content Placeholder 6" descr="bibl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1971"/>
            <a:ext cx="3521075" cy="2813507"/>
          </a:xfrm>
        </p:spPr>
      </p:pic>
      <p:pic>
        <p:nvPicPr>
          <p:cNvPr id="8" name="Content Placeholder 7" descr="M-T-Cicer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08201" y="1711325"/>
            <a:ext cx="306127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1626</TotalTime>
  <Words>752</Words>
  <Application>Microsoft Office PowerPoint</Application>
  <PresentationFormat>On-screen Show (4:3)</PresentationFormat>
  <Paragraphs>79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Historical Introduction to the Renaissance – 1485-1660 “Humanism”</vt:lpstr>
      <vt:lpstr>Humanism:  A New Intellectual Movement – Pg236</vt:lpstr>
      <vt:lpstr>The Ambassadors by Hans Holbein the Younger (1533) – Pg232</vt:lpstr>
      <vt:lpstr>Rediscovering Ancient Greece and Rome – Pg240</vt:lpstr>
      <vt:lpstr>A Renaissance man! - 241</vt:lpstr>
      <vt:lpstr>Sir Francis Bacon – Pg 240</vt:lpstr>
      <vt:lpstr>Artists in Italy – 241</vt:lpstr>
      <vt:lpstr>The Questions of Humanism – Pg 242</vt:lpstr>
      <vt:lpstr>Humanist Philosophy – Pg243</vt:lpstr>
      <vt:lpstr>Inventions:  The Printing Press – Pg243</vt:lpstr>
      <vt:lpstr>Im-PRESS-ive, Isn’t it?</vt:lpstr>
      <vt:lpstr>Literary Mini-Lesson:  The Pastoral –Pg257</vt:lpstr>
      <vt:lpstr>The Pastoral – Activity 1</vt:lpstr>
      <vt:lpstr>The Pastoral – Activity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Introduction to the Renaissance – 1485-1660</dc:title>
  <dc:creator>Lenny</dc:creator>
  <cp:lastModifiedBy>Lenny Valentine</cp:lastModifiedBy>
  <cp:revision>37</cp:revision>
  <dcterms:created xsi:type="dcterms:W3CDTF">2006-08-16T00:00:00Z</dcterms:created>
  <dcterms:modified xsi:type="dcterms:W3CDTF">2017-03-21T15:46:36Z</dcterms:modified>
</cp:coreProperties>
</file>