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7" r:id="rId10"/>
    <p:sldId id="265" r:id="rId11"/>
    <p:sldId id="268" r:id="rId12"/>
    <p:sldId id="269" r:id="rId13"/>
    <p:sldId id="270" r:id="rId14"/>
    <p:sldId id="271" r:id="rId15"/>
    <p:sldId id="272" r:id="rId16"/>
    <p:sldId id="273" r:id="rId1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3" d="100"/>
          <a:sy n="73" d="100"/>
        </p:scale>
        <p:origin x="-432" y="-108"/>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Isosceles Triangle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540544" y="776288"/>
            <a:ext cx="8062912" cy="1470025"/>
          </a:xfrm>
        </p:spPr>
        <p:txBody>
          <a:bodyPr anchor="b">
            <a:normAutofit/>
          </a:bodyPr>
          <a:lstStyle>
            <a:lvl1pPr algn="r">
              <a:defRPr sz="4400"/>
            </a:lvl1pPr>
          </a:lstStyle>
          <a:p>
            <a:r>
              <a:rPr kumimoji="0" lang="en-US" smtClean="0"/>
              <a:t>Click to edit Master title style</a:t>
            </a:r>
            <a:endParaRPr kumimoji="0" lang="en-US"/>
          </a:p>
        </p:txBody>
      </p:sp>
      <p:sp>
        <p:nvSpPr>
          <p:cNvPr id="9" name="Subtitle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1371600" y="6012656"/>
            <a:ext cx="5791200" cy="365125"/>
          </a:xfrm>
        </p:spPr>
        <p:txBody>
          <a:bodyPr tIns="0" bIns="0" anchor="t"/>
          <a:lstStyle>
            <a:lvl1pPr algn="r">
              <a:defRPr sz="1000"/>
            </a:lvl1pPr>
          </a:lstStyle>
          <a:p>
            <a:fld id="{1D8BD707-D9CF-40AE-B4C6-C98DA3205C09}" type="datetimeFigureOut">
              <a:rPr lang="en-US" smtClean="0"/>
              <a:pPr/>
              <a:t>10/20/2015</a:t>
            </a:fld>
            <a:endParaRPr lang="en-US"/>
          </a:p>
        </p:txBody>
      </p:sp>
      <p:sp>
        <p:nvSpPr>
          <p:cNvPr id="17" name="Footer Placeholder 16"/>
          <p:cNvSpPr>
            <a:spLocks noGrp="1"/>
          </p:cNvSpPr>
          <p:nvPr>
            <p:ph type="ftr" sz="quarter" idx="11"/>
          </p:nvPr>
        </p:nvSpPr>
        <p:spPr>
          <a:xfrm>
            <a:off x="1371600" y="5650704"/>
            <a:ext cx="5791200" cy="365125"/>
          </a:xfrm>
        </p:spPr>
        <p:txBody>
          <a:bodyPr tIns="0" bIns="0" anchor="b"/>
          <a:lstStyle>
            <a:lvl1pPr algn="r">
              <a:defRPr sz="1100"/>
            </a:lvl1pPr>
          </a:lstStyle>
          <a:p>
            <a:endParaRPr lang="en-US"/>
          </a:p>
        </p:txBody>
      </p:sp>
      <p:sp>
        <p:nvSpPr>
          <p:cNvPr id="29" name="Slide Number Placeholder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81800" y="381000"/>
            <a:ext cx="1905000" cy="5486400"/>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81000"/>
            <a:ext cx="6248400" cy="5486400"/>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10/20/2015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67494"/>
            <a:ext cx="8229600" cy="1399032"/>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a:xfrm>
            <a:off x="457200" y="1882808"/>
            <a:ext cx="8229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4791456" y="6480048"/>
            <a:ext cx="2133600" cy="301752"/>
          </a:xfrm>
        </p:spPr>
        <p:txBody>
          <a:bodyPr/>
          <a:lstStyle/>
          <a:p>
            <a:fld id="{1D8BD707-D9CF-40AE-B4C6-C98DA3205C09}" type="datetimeFigureOut">
              <a:rPr lang="en-US" smtClean="0"/>
              <a:pPr/>
              <a:t>10/20/2015</a:t>
            </a:fld>
            <a:endParaRPr lang="en-US"/>
          </a:p>
        </p:txBody>
      </p:sp>
      <p:sp>
        <p:nvSpPr>
          <p:cNvPr id="5" name="Footer Placeholder 4"/>
          <p:cNvSpPr>
            <a:spLocks noGrp="1"/>
          </p:cNvSpPr>
          <p:nvPr>
            <p:ph type="ftr" sz="quarter" idx="11"/>
          </p:nvPr>
        </p:nvSpPr>
        <p:spPr>
          <a:xfrm>
            <a:off x="457200" y="6480969"/>
            <a:ext cx="4260056" cy="300831"/>
          </a:xfrm>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1"/>
      </p:bgRef>
    </p:bg>
    <p:spTree>
      <p:nvGrpSpPr>
        <p:cNvPr id="1" name=""/>
        <p:cNvGrpSpPr/>
        <p:nvPr/>
      </p:nvGrpSpPr>
      <p:grpSpPr>
        <a:xfrm>
          <a:off x="0" y="0"/>
          <a:ext cx="0" cy="0"/>
          <a:chOff x="0" y="0"/>
          <a:chExt cx="0" cy="0"/>
        </a:xfrm>
      </p:grpSpPr>
      <p:sp>
        <p:nvSpPr>
          <p:cNvPr id="9" name="Right Triangle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Isosceles Triangle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Date Placeholder 3"/>
          <p:cNvSpPr>
            <a:spLocks noGrp="1"/>
          </p:cNvSpPr>
          <p:nvPr>
            <p:ph type="dt" sz="half" idx="10"/>
          </p:nvPr>
        </p:nvSpPr>
        <p:spPr>
          <a:xfrm>
            <a:off x="6955632" y="6477000"/>
            <a:ext cx="2133600" cy="304800"/>
          </a:xfrm>
        </p:spPr>
        <p:txBody>
          <a:bodyPr/>
          <a:lstStyle/>
          <a:p>
            <a:fld id="{1D8BD707-D9CF-40AE-B4C6-C98DA3205C09}" type="datetimeFigureOut">
              <a:rPr lang="en-US" smtClean="0"/>
              <a:pPr/>
              <a:t>10/20/2015</a:t>
            </a:fld>
            <a:endParaRPr lang="en-US"/>
          </a:p>
        </p:txBody>
      </p:sp>
      <p:sp>
        <p:nvSpPr>
          <p:cNvPr id="5" name="Footer Placeholder 4"/>
          <p:cNvSpPr>
            <a:spLocks noGrp="1"/>
          </p:cNvSpPr>
          <p:nvPr>
            <p:ph type="ftr" sz="quarter" idx="11"/>
          </p:nvPr>
        </p:nvSpPr>
        <p:spPr>
          <a:xfrm>
            <a:off x="2619376" y="6480969"/>
            <a:ext cx="4260056" cy="300831"/>
          </a:xfrm>
        </p:spPr>
        <p:txBody>
          <a:bodyPr/>
          <a:lstStyle/>
          <a:p>
            <a:endParaRPr lang="en-US"/>
          </a:p>
        </p:txBody>
      </p:sp>
      <p:sp>
        <p:nvSpPr>
          <p:cNvPr id="6" name="Slide Number Placeholder 5"/>
          <p:cNvSpPr>
            <a:spLocks noGrp="1"/>
          </p:cNvSpPr>
          <p:nvPr>
            <p:ph type="sldNum" sz="quarter" idx="12"/>
          </p:nvPr>
        </p:nvSpPr>
        <p:spPr>
          <a:xfrm>
            <a:off x="8451056" y="809624"/>
            <a:ext cx="502920" cy="300831"/>
          </a:xfrm>
        </p:spPr>
        <p:txBody>
          <a:bodyPr/>
          <a:lstStyle/>
          <a:p>
            <a:fld id="{B6F15528-21DE-4FAA-801E-634DDDAF4B2B}" type="slidenum">
              <a:rPr lang="en-US" smtClean="0"/>
              <a:pPr/>
              <a:t>‹#›</a:t>
            </a:fld>
            <a:endParaRPr lang="en-US"/>
          </a:p>
        </p:txBody>
      </p:sp>
      <p:cxnSp>
        <p:nvCxnSpPr>
          <p:cNvPr id="11" name="Straight Connector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Straight Connector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lgn="l">
              <a:defRPr/>
            </a:lvl1p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4791456" y="6480969"/>
            <a:ext cx="2133600" cy="301752"/>
          </a:xfrm>
        </p:spPr>
        <p:txBody>
          <a:bodyPr/>
          <a:lstStyle/>
          <a:p>
            <a:fld id="{1D8BD707-D9CF-40AE-B4C6-C98DA3205C09}" type="datetimeFigureOut">
              <a:rPr lang="en-US" smtClean="0"/>
              <a:pPr/>
              <a:t>10/20/2015</a:t>
            </a:fld>
            <a:endParaRPr lang="en-US"/>
          </a:p>
        </p:txBody>
      </p:sp>
      <p:sp>
        <p:nvSpPr>
          <p:cNvPr id="6" name="Footer Placeholder 5"/>
          <p:cNvSpPr>
            <a:spLocks noGrp="1"/>
          </p:cNvSpPr>
          <p:nvPr>
            <p:ph type="ftr" sz="quarter" idx="11"/>
          </p:nvPr>
        </p:nvSpPr>
        <p:spPr>
          <a:xfrm>
            <a:off x="457200" y="6480969"/>
            <a:ext cx="4260056" cy="301752"/>
          </a:xfrm>
        </p:spPr>
        <p:txBody>
          <a:bodyPr/>
          <a:lstStyle/>
          <a:p>
            <a:endParaRPr lang="en-US"/>
          </a:p>
        </p:txBody>
      </p:sp>
      <p:sp>
        <p:nvSpPr>
          <p:cNvPr id="7" name="Slide Number Placeholder 6"/>
          <p:cNvSpPr>
            <a:spLocks noGrp="1"/>
          </p:cNvSpPr>
          <p:nvPr>
            <p:ph type="sldNum" sz="quarter" idx="12"/>
          </p:nvPr>
        </p:nvSpPr>
        <p:spPr>
          <a:xfrm>
            <a:off x="7589520" y="6480969"/>
            <a:ext cx="502920" cy="301752"/>
          </a:xfrm>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a:xfrm>
            <a:off x="4791456" y="6480969"/>
            <a:ext cx="2130552" cy="301752"/>
          </a:xfrm>
        </p:spPr>
        <p:txBody>
          <a:bodyPr/>
          <a:lstStyle/>
          <a:p>
            <a:fld id="{1D8BD707-D9CF-40AE-B4C6-C98DA3205C09}" type="datetimeFigureOut">
              <a:rPr lang="en-US" smtClean="0"/>
              <a:pPr/>
              <a:t>10/20/2015</a:t>
            </a:fld>
            <a:endParaRPr lang="en-US"/>
          </a:p>
        </p:txBody>
      </p:sp>
      <p:sp>
        <p:nvSpPr>
          <p:cNvPr id="8" name="Footer Placeholder 7"/>
          <p:cNvSpPr>
            <a:spLocks noGrp="1"/>
          </p:cNvSpPr>
          <p:nvPr>
            <p:ph type="ftr" sz="quarter" idx="11"/>
          </p:nvPr>
        </p:nvSpPr>
        <p:spPr>
          <a:xfrm>
            <a:off x="457200" y="6480969"/>
            <a:ext cx="4261104" cy="301752"/>
          </a:xfrm>
        </p:spPr>
        <p:txBody>
          <a:bodyPr/>
          <a:lstStyle/>
          <a:p>
            <a:endParaRPr lang="en-US"/>
          </a:p>
        </p:txBody>
      </p:sp>
      <p:sp>
        <p:nvSpPr>
          <p:cNvPr id="9" name="Slide Number Placeholder 8"/>
          <p:cNvSpPr>
            <a:spLocks noGrp="1"/>
          </p:cNvSpPr>
          <p:nvPr>
            <p:ph type="sldNum" sz="quarter" idx="12"/>
          </p:nvPr>
        </p:nvSpPr>
        <p:spPr>
          <a:xfrm>
            <a:off x="7589520" y="6483096"/>
            <a:ext cx="502920" cy="301752"/>
          </a:xfrm>
        </p:spPr>
        <p:txBody>
          <a:bodyPr/>
          <a:lstStyle>
            <a:lvl1pPr algn="ctr">
              <a:defRPr/>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0"/>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10/20/2015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791456" y="6480969"/>
            <a:ext cx="2133600" cy="301752"/>
          </a:xfrm>
        </p:spPr>
        <p:txBody>
          <a:bodyPr/>
          <a:lstStyle/>
          <a:p>
            <a:fld id="{1D8BD707-D9CF-40AE-B4C6-C98DA3205C09}" type="datetimeFigureOut">
              <a:rPr lang="en-US" smtClean="0"/>
              <a:pPr/>
              <a:t>10/20/2015</a:t>
            </a:fld>
            <a:endParaRPr lang="en-US"/>
          </a:p>
        </p:txBody>
      </p:sp>
      <p:sp>
        <p:nvSpPr>
          <p:cNvPr id="3" name="Footer Placeholder 2"/>
          <p:cNvSpPr>
            <a:spLocks noGrp="1"/>
          </p:cNvSpPr>
          <p:nvPr>
            <p:ph type="ftr" sz="quarter" idx="11"/>
          </p:nvPr>
        </p:nvSpPr>
        <p:spPr>
          <a:xfrm>
            <a:off x="457200" y="6481890"/>
            <a:ext cx="4260056" cy="300831"/>
          </a:xfrm>
        </p:spPr>
        <p:txBody>
          <a:bodyPr/>
          <a:lstStyle/>
          <a:p>
            <a:endParaRPr lang="en-US"/>
          </a:p>
        </p:txBody>
      </p:sp>
      <p:sp>
        <p:nvSpPr>
          <p:cNvPr id="4" name="Slide Number Placeholder 3"/>
          <p:cNvSpPr>
            <a:spLocks noGrp="1"/>
          </p:cNvSpPr>
          <p:nvPr>
            <p:ph type="sldNum" sz="quarter" idx="12"/>
          </p:nvPr>
        </p:nvSpPr>
        <p:spPr>
          <a:xfrm>
            <a:off x="7589520" y="6480969"/>
            <a:ext cx="502920" cy="301752"/>
          </a:xfrm>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278976" y="6556248"/>
            <a:ext cx="2133600" cy="301752"/>
          </a:xfrm>
        </p:spPr>
        <p:txBody>
          <a:bodyPr/>
          <a:lstStyle>
            <a:lvl1pPr>
              <a:defRPr sz="900"/>
            </a:lvl1pPr>
          </a:lstStyle>
          <a:p>
            <a:fld id="{1D8BD707-D9CF-40AE-B4C6-C98DA3205C09}" type="datetimeFigureOut">
              <a:rPr lang="en-US" smtClean="0"/>
              <a:pPr/>
              <a:t>10/20/2015</a:t>
            </a:fld>
            <a:endParaRPr lang="en-US"/>
          </a:p>
        </p:txBody>
      </p:sp>
      <p:sp>
        <p:nvSpPr>
          <p:cNvPr id="6" name="Footer Placeholder 5"/>
          <p:cNvSpPr>
            <a:spLocks noGrp="1"/>
          </p:cNvSpPr>
          <p:nvPr>
            <p:ph type="ftr" sz="quarter" idx="11"/>
          </p:nvPr>
        </p:nvSpPr>
        <p:spPr>
          <a:xfrm>
            <a:off x="1135856" y="6556248"/>
            <a:ext cx="5143120"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410576" y="6556248"/>
            <a:ext cx="502920" cy="301752"/>
          </a:xfrm>
        </p:spPr>
        <p:txBody>
          <a:bodyPr/>
          <a:lstStyle>
            <a:lvl1pPr>
              <a:defRPr sz="900"/>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2">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6108192" y="6556248"/>
            <a:ext cx="2103120" cy="301752"/>
          </a:xfrm>
        </p:spPr>
        <p:txBody>
          <a:bodyPr/>
          <a:lstStyle>
            <a:lvl1pPr>
              <a:defRPr sz="900"/>
            </a:lvl1pPr>
          </a:lstStyle>
          <a:p>
            <a:fld id="{1D8BD707-D9CF-40AE-B4C6-C98DA3205C09}" type="datetimeFigureOut">
              <a:rPr lang="en-US" smtClean="0"/>
              <a:pPr/>
              <a:t>10/20/2015</a:t>
            </a:fld>
            <a:endParaRPr lang="en-US"/>
          </a:p>
        </p:txBody>
      </p:sp>
      <p:sp>
        <p:nvSpPr>
          <p:cNvPr id="6" name="Footer Placeholder 5"/>
          <p:cNvSpPr>
            <a:spLocks noGrp="1"/>
          </p:cNvSpPr>
          <p:nvPr>
            <p:ph type="ftr" sz="quarter" idx="11"/>
          </p:nvPr>
        </p:nvSpPr>
        <p:spPr>
          <a:xfrm>
            <a:off x="1170432" y="6557169"/>
            <a:ext cx="4948072" cy="301752"/>
          </a:xfrm>
        </p:spPr>
        <p:txBody>
          <a:bodyPr/>
          <a:lstStyle>
            <a:lvl1pPr>
              <a:defRPr sz="900"/>
            </a:lvl1pPr>
          </a:lstStyle>
          <a:p>
            <a:endParaRPr lang="en-US"/>
          </a:p>
        </p:txBody>
      </p:sp>
      <p:sp>
        <p:nvSpPr>
          <p:cNvPr id="7" name="Slide Number Placeholder 6"/>
          <p:cNvSpPr>
            <a:spLocks noGrp="1"/>
          </p:cNvSpPr>
          <p:nvPr>
            <p:ph type="sldNum" sz="quarter" idx="12"/>
          </p:nvPr>
        </p:nvSpPr>
        <p:spPr>
          <a:xfrm>
            <a:off x="8217192" y="6556248"/>
            <a:ext cx="365760" cy="301752"/>
          </a:xfrm>
        </p:spPr>
        <p:txBody>
          <a:bodyPr/>
          <a:lstStyle>
            <a:lvl1pPr algn="ctr">
              <a:defRPr sz="900"/>
            </a:lvl1p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11" name="Right Triangle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Straight Connector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Title Placeholder 21"/>
          <p:cNvSpPr>
            <a:spLocks noGrp="1"/>
          </p:cNvSpPr>
          <p:nvPr>
            <p:ph type="title"/>
          </p:nvPr>
        </p:nvSpPr>
        <p:spPr>
          <a:xfrm>
            <a:off x="457200" y="267494"/>
            <a:ext cx="8229600" cy="1399032"/>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1D8BD707-D9CF-40AE-B4C6-C98DA3205C09}" type="datetimeFigureOut">
              <a:rPr lang="en-US" smtClean="0"/>
              <a:pPr/>
              <a:t>10/20/2015</a:t>
            </a:fld>
            <a:endParaRPr lang="en-US"/>
          </a:p>
        </p:txBody>
      </p:sp>
      <p:sp>
        <p:nvSpPr>
          <p:cNvPr id="3" name="Footer Placeholder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lang="en-US"/>
          </a:p>
        </p:txBody>
      </p:sp>
      <p:sp>
        <p:nvSpPr>
          <p:cNvPr id="23" name="Slide Number Placeholder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marL="484632" algn="l" rtl="0" eaLnBrk="1" latinLnBrk="0" hangingPunct="1">
        <a:spcBef>
          <a:spcPct val="0"/>
        </a:spcBef>
        <a:buNone/>
        <a:defRPr kumimoji="0"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0"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0"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0"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0"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0"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0"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0" sz="16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2.xml"/><Relationship Id="rId1" Type="http://schemas.openxmlformats.org/officeDocument/2006/relationships/video" Target="file:///G:\CBAHS\2014%20Spring\Misc%20Media\Videos\Greensleeves%20-%20Anonymous%20-%20Cutting%20-%20Lute.mp4"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5.xml"/><Relationship Id="rId1" Type="http://schemas.openxmlformats.org/officeDocument/2006/relationships/video" Target="file:///G:\CBAHS\2014%20Spring\Misc%20Media\Videos\Lute%20Hero.mp4" TargetMode="Externa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smtClean="0"/>
              <a:t>Historical Introduction to the Renaissance – 1485-1660</a:t>
            </a:r>
            <a:br>
              <a:rPr lang="en-US" dirty="0" smtClean="0"/>
            </a:br>
            <a:r>
              <a:rPr lang="en-US" dirty="0" smtClean="0"/>
              <a:t>“The Protestant Reformation”</a:t>
            </a:r>
            <a:endParaRPr lang="en-US" dirty="0"/>
          </a:p>
        </p:txBody>
      </p:sp>
      <p:sp>
        <p:nvSpPr>
          <p:cNvPr id="3" name="Subtitle 2"/>
          <p:cNvSpPr>
            <a:spLocks noGrp="1"/>
          </p:cNvSpPr>
          <p:nvPr>
            <p:ph type="subTitle" idx="1"/>
          </p:nvPr>
        </p:nvSpPr>
        <p:spPr/>
        <p:txBody>
          <a:bodyPr/>
          <a:lstStyle/>
          <a:p>
            <a:r>
              <a:rPr lang="en-US" dirty="0" smtClean="0"/>
              <a:t>Based on </a:t>
            </a:r>
            <a:r>
              <a:rPr lang="en-US" dirty="0" smtClean="0"/>
              <a:t>Pgs 246 – 248 </a:t>
            </a:r>
            <a:r>
              <a:rPr lang="en-US" i="1" dirty="0" smtClean="0"/>
              <a:t>Elements </a:t>
            </a:r>
            <a:r>
              <a:rPr lang="en-US" i="1" dirty="0" smtClean="0"/>
              <a:t>of Literature</a:t>
            </a:r>
            <a:r>
              <a:rPr lang="en-US" dirty="0" smtClean="0"/>
              <a:t>, Sixth Edition.</a:t>
            </a:r>
            <a:endParaRPr lang="en-US"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Despite this…</a:t>
            </a:r>
            <a:endParaRPr lang="en-US" dirty="0"/>
          </a:p>
        </p:txBody>
      </p:sp>
      <p:pic>
        <p:nvPicPr>
          <p:cNvPr id="6" name="Content Placeholder 5" descr="henry81540c.jpg"/>
          <p:cNvPicPr>
            <a:picLocks noGrp="1" noChangeAspect="1"/>
          </p:cNvPicPr>
          <p:nvPr>
            <p:ph sz="half" idx="1"/>
          </p:nvPr>
        </p:nvPicPr>
        <p:blipFill>
          <a:blip r:embed="rId2" cstate="print"/>
          <a:stretch>
            <a:fillRect/>
          </a:stretch>
        </p:blipFill>
        <p:spPr>
          <a:xfrm>
            <a:off x="587284" y="1722438"/>
            <a:ext cx="3778431" cy="4525962"/>
          </a:xfrm>
        </p:spPr>
      </p:pic>
      <p:sp>
        <p:nvSpPr>
          <p:cNvPr id="5" name="Content Placeholder 4"/>
          <p:cNvSpPr>
            <a:spLocks noGrp="1"/>
          </p:cNvSpPr>
          <p:nvPr>
            <p:ph sz="half" idx="2"/>
          </p:nvPr>
        </p:nvSpPr>
        <p:spPr/>
        <p:txBody>
          <a:bodyPr>
            <a:normAutofit fontScale="85000" lnSpcReduction="10000"/>
          </a:bodyPr>
          <a:lstStyle/>
          <a:p>
            <a:r>
              <a:rPr lang="en-US" dirty="0" smtClean="0"/>
              <a:t>The ideas of Martin Luther and his theses spread across Europe, beginning the Protestant Reformation.</a:t>
            </a:r>
          </a:p>
          <a:p>
            <a:endParaRPr lang="en-US" dirty="0" smtClean="0"/>
          </a:p>
          <a:p>
            <a:r>
              <a:rPr lang="en-US" dirty="0" smtClean="0"/>
              <a:t>Tomorrow, we’ll examine the role of one other prominent historical figure in this schism (split) with </a:t>
            </a:r>
            <a:r>
              <a:rPr lang="en-US" smtClean="0"/>
              <a:t>the Catholic church </a:t>
            </a:r>
            <a:r>
              <a:rPr lang="en-US" dirty="0" smtClean="0"/>
              <a:t>in Renaissance Europe – King Henry VIII.</a:t>
            </a:r>
          </a:p>
          <a:p>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Activity 1 - And </a:t>
            </a:r>
            <a:r>
              <a:rPr lang="en-US" dirty="0" smtClean="0"/>
              <a:t>believe it or not…there’s a game…</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Okay Mr. Valentine (me), make your speech about not endorsing any particular religious or political views whatsoever as the teacher, here.</a:t>
            </a:r>
          </a:p>
          <a:p>
            <a:r>
              <a:rPr lang="en-US" dirty="0" smtClean="0"/>
              <a:t>Then, minimize this and open the game titled “Protestant Reformation the Game</a:t>
            </a:r>
            <a:r>
              <a:rPr lang="en-US" smtClean="0"/>
              <a:t>” whose .exe file should be in the misc media folder, games subfolder (takes a while to load).</a:t>
            </a:r>
            <a:endParaRPr lang="en-US" dirty="0" smtClean="0"/>
          </a:p>
          <a:p>
            <a:r>
              <a:rPr lang="en-US" dirty="0" smtClean="0"/>
              <a:t>Enjoy the ridiculous game, because what else are you going to do for a “fun” activity based on the Protestant Reformation?</a:t>
            </a:r>
            <a:endParaRPr 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Music in the Renaissance – The Lute</a:t>
            </a:r>
            <a:endParaRPr lang="en-US"/>
          </a:p>
        </p:txBody>
      </p:sp>
      <p:pic>
        <p:nvPicPr>
          <p:cNvPr id="6" name="Content Placeholder 5" descr="europeanlute.jpg"/>
          <p:cNvPicPr>
            <a:picLocks noGrp="1" noChangeAspect="1"/>
          </p:cNvPicPr>
          <p:nvPr>
            <p:ph sz="half" idx="1"/>
          </p:nvPr>
        </p:nvPicPr>
        <p:blipFill>
          <a:blip r:embed="rId2" cstate="print"/>
          <a:stretch>
            <a:fillRect/>
          </a:stretch>
        </p:blipFill>
        <p:spPr>
          <a:xfrm>
            <a:off x="457200" y="1905000"/>
            <a:ext cx="4038600" cy="4343399"/>
          </a:xfrm>
        </p:spPr>
      </p:pic>
      <p:sp>
        <p:nvSpPr>
          <p:cNvPr id="5" name="Content Placeholder 4"/>
          <p:cNvSpPr>
            <a:spLocks noGrp="1"/>
          </p:cNvSpPr>
          <p:nvPr>
            <p:ph sz="half" idx="2"/>
          </p:nvPr>
        </p:nvSpPr>
        <p:spPr>
          <a:xfrm>
            <a:off x="4648200" y="1722437"/>
            <a:ext cx="4038600" cy="4906963"/>
          </a:xfrm>
        </p:spPr>
        <p:txBody>
          <a:bodyPr>
            <a:normAutofit fontScale="85000" lnSpcReduction="20000"/>
          </a:bodyPr>
          <a:lstStyle/>
          <a:p>
            <a:r>
              <a:rPr lang="en-US" smtClean="0"/>
              <a:t>In Europe, </a:t>
            </a:r>
            <a:r>
              <a:rPr lang="en-US" i="1" smtClean="0"/>
              <a:t>lute</a:t>
            </a:r>
            <a:r>
              <a:rPr lang="en-US" smtClean="0"/>
              <a:t> refers to a plucked stringed musical instrument popular in the 16th and 17th centuries.</a:t>
            </a:r>
          </a:p>
          <a:p>
            <a:r>
              <a:rPr lang="en-US" smtClean="0"/>
              <a:t>The lute that was prominent in European popular art and music of the Renaissance and Baroque periods originated as the Arab </a:t>
            </a:r>
            <a:r>
              <a:rPr lang="en-US" i="1" smtClean="0"/>
              <a:t>ʿūd.</a:t>
            </a:r>
            <a:r>
              <a:rPr lang="en-US" smtClean="0"/>
              <a:t> </a:t>
            </a:r>
          </a:p>
          <a:p>
            <a:r>
              <a:rPr lang="en-US" smtClean="0"/>
              <a:t>This instrument was taken to Europe in the 13th century by way of Spain and by returning crusaders and is still played in Arab countries.</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Origins of the Lute</a:t>
            </a:r>
            <a:endParaRPr lang="en-US"/>
          </a:p>
        </p:txBody>
      </p:sp>
      <p:sp>
        <p:nvSpPr>
          <p:cNvPr id="3" name="Content Placeholder 2"/>
          <p:cNvSpPr>
            <a:spLocks noGrp="1"/>
          </p:cNvSpPr>
          <p:nvPr>
            <p:ph sz="half" idx="1"/>
          </p:nvPr>
        </p:nvSpPr>
        <p:spPr>
          <a:xfrm>
            <a:off x="457200" y="1722437"/>
            <a:ext cx="4038600" cy="4906963"/>
          </a:xfrm>
        </p:spPr>
        <p:txBody>
          <a:bodyPr>
            <a:normAutofit fontScale="92500" lnSpcReduction="20000"/>
          </a:bodyPr>
          <a:lstStyle/>
          <a:p>
            <a:r>
              <a:rPr lang="en-US" smtClean="0"/>
              <a:t>Like the </a:t>
            </a:r>
            <a:r>
              <a:rPr lang="en-US" i="1" smtClean="0"/>
              <a:t>ʿūd,</a:t>
            </a:r>
            <a:r>
              <a:rPr lang="en-US" smtClean="0"/>
              <a:t> the European lute has a deep, pear-shaped body, a neck with a bent-back pegbox, and strings hitched to a tension, or guitar-type, bridge glued to the instrument’s belly. </a:t>
            </a:r>
          </a:p>
          <a:p>
            <a:r>
              <a:rPr lang="en-US" smtClean="0"/>
              <a:t>European lutes have a large, circular sound hole cut into the belly and ornamented with a perforated rose carved from the belly’s wood.</a:t>
            </a:r>
          </a:p>
          <a:p>
            <a:endParaRPr lang="en-US"/>
          </a:p>
        </p:txBody>
      </p:sp>
      <p:pic>
        <p:nvPicPr>
          <p:cNvPr id="5" name="Content Placeholder 4" descr="gimmethelute.jpg"/>
          <p:cNvPicPr>
            <a:picLocks noGrp="1" noChangeAspect="1"/>
          </p:cNvPicPr>
          <p:nvPr>
            <p:ph sz="half" idx="2"/>
          </p:nvPr>
        </p:nvPicPr>
        <p:blipFill>
          <a:blip r:embed="rId2" cstate="print"/>
          <a:stretch>
            <a:fillRect/>
          </a:stretch>
        </p:blipFill>
        <p:spPr>
          <a:xfrm>
            <a:off x="4748212" y="1752600"/>
            <a:ext cx="3838575" cy="4724399"/>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“Greensleeves” on the Lute</a:t>
            </a:r>
            <a:endParaRPr lang="en-US"/>
          </a:p>
        </p:txBody>
      </p:sp>
      <p:pic>
        <p:nvPicPr>
          <p:cNvPr id="6" name="Greensleeves - Anonymous - Cutting - Lute.mp4">
            <a:hlinkClick r:id="" action="ppaction://media"/>
          </p:cNvPr>
          <p:cNvPicPr>
            <a:picLocks noGrp="1" noRot="1" noChangeAspect="1"/>
          </p:cNvPicPr>
          <p:nvPr>
            <p:ph idx="1"/>
            <a:videoFile r:link="rId1"/>
          </p:nvPr>
        </p:nvPicPr>
        <p:blipFill>
          <a:blip r:embed="rId3" cstate="print"/>
          <a:stretch>
            <a:fillRect/>
          </a:stretch>
        </p:blipFill>
        <p:spPr>
          <a:xfrm>
            <a:off x="609600" y="1654174"/>
            <a:ext cx="7848600" cy="4670425"/>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6"/>
                </p:tgtEl>
              </p:cMediaNode>
            </p:video>
            <p:seq concurrent="1" nextAc="seek">
              <p:cTn id="8" restart="whenNotActive" fill="hold" evtFilter="cancelBubble" nodeType="interactiveSeq">
                <p:stCondLst>
                  <p:cond evt="onClick" delay="0">
                    <p:tgtEl>
                      <p:spTgt spid="6"/>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6"/>
                                        </p:tgtEl>
                                      </p:cBhvr>
                                    </p:cmd>
                                  </p:childTnLst>
                                </p:cTn>
                              </p:par>
                            </p:childTnLst>
                          </p:cTn>
                        </p:par>
                      </p:childTnLst>
                    </p:cTn>
                  </p:par>
                </p:childTnLst>
              </p:cTn>
              <p:nextCondLst>
                <p:cond evt="onClick" delay="0">
                  <p:tgtEl>
                    <p:spTgt spid="6"/>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mtClean="0"/>
              <a:t>The Lute in Moden Works</a:t>
            </a:r>
            <a:endParaRPr lang="en-US"/>
          </a:p>
        </p:txBody>
      </p:sp>
      <p:sp>
        <p:nvSpPr>
          <p:cNvPr id="5" name="Text Placeholder 4"/>
          <p:cNvSpPr>
            <a:spLocks noGrp="1"/>
          </p:cNvSpPr>
          <p:nvPr>
            <p:ph type="body" idx="1"/>
          </p:nvPr>
        </p:nvSpPr>
        <p:spPr/>
        <p:txBody>
          <a:bodyPr/>
          <a:lstStyle/>
          <a:p>
            <a:r>
              <a:rPr lang="en-US" smtClean="0"/>
              <a:t>By Adam Miller</a:t>
            </a:r>
            <a:endParaRPr lang="en-US"/>
          </a:p>
        </p:txBody>
      </p:sp>
      <p:sp>
        <p:nvSpPr>
          <p:cNvPr id="6" name="Text Placeholder 5"/>
          <p:cNvSpPr>
            <a:spLocks noGrp="1"/>
          </p:cNvSpPr>
          <p:nvPr>
            <p:ph type="body" sz="half" idx="3"/>
          </p:nvPr>
        </p:nvSpPr>
        <p:spPr/>
        <p:txBody>
          <a:bodyPr/>
          <a:lstStyle/>
          <a:p>
            <a:r>
              <a:rPr lang="en-US" smtClean="0"/>
              <a:t>“Lute Hero”</a:t>
            </a:r>
            <a:endParaRPr lang="en-US"/>
          </a:p>
        </p:txBody>
      </p:sp>
      <p:sp>
        <p:nvSpPr>
          <p:cNvPr id="3" name="Content Placeholder 2"/>
          <p:cNvSpPr>
            <a:spLocks noGrp="1"/>
          </p:cNvSpPr>
          <p:nvPr>
            <p:ph sz="quarter" idx="2"/>
          </p:nvPr>
        </p:nvSpPr>
        <p:spPr>
          <a:xfrm>
            <a:off x="2022230" y="290732"/>
            <a:ext cx="6858000" cy="1614268"/>
          </a:xfrm>
        </p:spPr>
        <p:txBody>
          <a:bodyPr/>
          <a:lstStyle/>
          <a:p>
            <a:r>
              <a:rPr lang="en-US" smtClean="0"/>
              <a:t>The Lute has even made it’s way into modern video games, such as the Neverwinter Night’s third-party mod:  Lute Hero (yes, a rip off of guitar hero).</a:t>
            </a:r>
          </a:p>
          <a:p>
            <a:endParaRPr lang="en-US"/>
          </a:p>
        </p:txBody>
      </p:sp>
      <p:pic>
        <p:nvPicPr>
          <p:cNvPr id="8" name="Lute Hero.mp4">
            <a:hlinkClick r:id="" action="ppaction://media"/>
          </p:cNvPr>
          <p:cNvPicPr>
            <a:picLocks noGrp="1" noRot="1" noChangeAspect="1"/>
          </p:cNvPicPr>
          <p:nvPr>
            <p:ph sz="quarter" idx="4"/>
            <a:videoFile r:link="rId1"/>
          </p:nvPr>
        </p:nvPicPr>
        <p:blipFill>
          <a:blip r:embed="rId3" cstate="print"/>
          <a:stretch>
            <a:fillRect/>
          </a:stretch>
        </p:blipFill>
        <p:spPr>
          <a:xfrm>
            <a:off x="2057400" y="1905000"/>
            <a:ext cx="6934200" cy="4800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Next" delay="0">
                      <p:tgtEl>
                        <p:sldTgt/>
                      </p:tgtEl>
                    </p:cond>
                    <p:cond evt="onPrev" delay="0">
                      <p:tgtEl>
                        <p:sldTgt/>
                      </p:tgtEl>
                    </p:cond>
                  </p:end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Activity 2 </a:t>
            </a:r>
            <a:r>
              <a:rPr lang="en-US" dirty="0" smtClean="0"/>
              <a:t>– A Continuation of the Pastoral Activity</a:t>
            </a:r>
            <a:endParaRPr lang="en-US" dirty="0"/>
          </a:p>
        </p:txBody>
      </p:sp>
      <p:sp>
        <p:nvSpPr>
          <p:cNvPr id="3" name="Content Placeholder 2"/>
          <p:cNvSpPr>
            <a:spLocks noGrp="1"/>
          </p:cNvSpPr>
          <p:nvPr>
            <p:ph sz="half" idx="1"/>
          </p:nvPr>
        </p:nvSpPr>
        <p:spPr/>
        <p:txBody>
          <a:bodyPr>
            <a:normAutofit fontScale="55000" lnSpcReduction="20000"/>
          </a:bodyPr>
          <a:lstStyle/>
          <a:p>
            <a:r>
              <a:rPr lang="en-US" dirty="0" smtClean="0"/>
              <a:t>Now that you’ve learned a bit about pastorals, it’s time to write one of your own!</a:t>
            </a:r>
          </a:p>
          <a:p>
            <a:r>
              <a:rPr lang="en-US" dirty="0" smtClean="0"/>
              <a:t>Remember, pastorals are about idealized </a:t>
            </a:r>
            <a:r>
              <a:rPr lang="en-US" dirty="0" err="1" smtClean="0"/>
              <a:t>countrysides</a:t>
            </a:r>
            <a:r>
              <a:rPr lang="en-US" dirty="0" smtClean="0"/>
              <a:t>, shepherds, fair ladies (nymphs), and country life.</a:t>
            </a:r>
          </a:p>
          <a:p>
            <a:r>
              <a:rPr lang="en-US" dirty="0" smtClean="0"/>
              <a:t>Send your spokesperson up again for another randomized card.</a:t>
            </a:r>
          </a:p>
          <a:p>
            <a:r>
              <a:rPr lang="en-US" dirty="0" smtClean="0"/>
              <a:t>This card will give you the “point of view” from which you will write your pastoral.</a:t>
            </a:r>
          </a:p>
          <a:p>
            <a:r>
              <a:rPr lang="en-US" dirty="0" smtClean="0"/>
              <a:t>Each point of view is a little different, and some are…just plain odd.</a:t>
            </a:r>
          </a:p>
          <a:p>
            <a:r>
              <a:rPr lang="en-US" dirty="0" smtClean="0"/>
              <a:t>When you have your point of view cards, return to your groups, share, and use our remaining time to create your own pastoral poem.</a:t>
            </a:r>
          </a:p>
          <a:p>
            <a:r>
              <a:rPr lang="en-US" dirty="0" smtClean="0"/>
              <a:t>This poem should be between 20 and 30 lines.</a:t>
            </a:r>
          </a:p>
          <a:p>
            <a:r>
              <a:rPr lang="en-US" dirty="0" smtClean="0"/>
              <a:t>We will share our poems </a:t>
            </a:r>
            <a:r>
              <a:rPr lang="en-US" smtClean="0"/>
              <a:t>at the end of the period.</a:t>
            </a:r>
            <a:endParaRPr lang="en-US" dirty="0" smtClean="0"/>
          </a:p>
          <a:p>
            <a:endParaRPr lang="en-US" dirty="0"/>
          </a:p>
        </p:txBody>
      </p:sp>
      <p:pic>
        <p:nvPicPr>
          <p:cNvPr id="5" name="Content Placeholder 4" descr="sirwalterraleigh.jpg"/>
          <p:cNvPicPr>
            <a:picLocks noGrp="1" noChangeAspect="1"/>
          </p:cNvPicPr>
          <p:nvPr>
            <p:ph sz="half" idx="2"/>
          </p:nvPr>
        </p:nvPicPr>
        <p:blipFill>
          <a:blip r:embed="rId2" cstate="print"/>
          <a:stretch>
            <a:fillRect/>
          </a:stretch>
        </p:blipFill>
        <p:spPr>
          <a:xfrm>
            <a:off x="4811936" y="1722438"/>
            <a:ext cx="3711128" cy="4525962"/>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“one” to many.</a:t>
            </a:r>
            <a:endParaRPr lang="en-US" dirty="0"/>
          </a:p>
        </p:txBody>
      </p:sp>
      <p:sp>
        <p:nvSpPr>
          <p:cNvPr id="3" name="Content Placeholder 2"/>
          <p:cNvSpPr>
            <a:spLocks noGrp="1"/>
          </p:cNvSpPr>
          <p:nvPr>
            <p:ph sz="half" idx="1"/>
          </p:nvPr>
        </p:nvSpPr>
        <p:spPr>
          <a:xfrm>
            <a:off x="457200" y="1722437"/>
            <a:ext cx="4038600" cy="4983163"/>
          </a:xfrm>
        </p:spPr>
        <p:txBody>
          <a:bodyPr>
            <a:normAutofit fontScale="77500" lnSpcReduction="20000"/>
          </a:bodyPr>
          <a:lstStyle/>
          <a:p>
            <a:r>
              <a:rPr lang="en-US" dirty="0" smtClean="0"/>
              <a:t>Today, there are many different types of Protestant churches:</a:t>
            </a:r>
          </a:p>
          <a:p>
            <a:pPr lvl="1"/>
            <a:r>
              <a:rPr lang="en-US" dirty="0" smtClean="0"/>
              <a:t>Baptist, Methodist, Lutheran, Calvinist, Anglican, etc.</a:t>
            </a:r>
          </a:p>
          <a:p>
            <a:r>
              <a:rPr lang="en-US" dirty="0" smtClean="0"/>
              <a:t>Up until the 16</a:t>
            </a:r>
            <a:r>
              <a:rPr lang="en-US" baseline="30000" dirty="0" smtClean="0"/>
              <a:t>th</a:t>
            </a:r>
            <a:r>
              <a:rPr lang="en-US" dirty="0" smtClean="0"/>
              <a:t> century, however, there was primarily one Christian church – the Holy Roman Catholic Church.</a:t>
            </a:r>
          </a:p>
          <a:p>
            <a:r>
              <a:rPr lang="en-US" dirty="0" smtClean="0"/>
              <a:t>However, disagreements with the way the church did things at that time led some to split with the church “in protest,” thus forming the first Protestant denominations.</a:t>
            </a:r>
          </a:p>
        </p:txBody>
      </p:sp>
      <p:pic>
        <p:nvPicPr>
          <p:cNvPr id="5" name="Content Placeholder 4" descr="cross-of-christ-0101.jpg"/>
          <p:cNvPicPr>
            <a:picLocks noGrp="1" noChangeAspect="1"/>
          </p:cNvPicPr>
          <p:nvPr>
            <p:ph sz="half" idx="2"/>
          </p:nvPr>
        </p:nvPicPr>
        <p:blipFill>
          <a:blip r:embed="rId2" cstate="print"/>
          <a:stretch>
            <a:fillRect/>
          </a:stretch>
        </p:blipFill>
        <p:spPr>
          <a:xfrm>
            <a:off x="4648200" y="1600200"/>
            <a:ext cx="4038600" cy="4724400"/>
          </a:xfr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It all began…</a:t>
            </a:r>
            <a:endParaRPr lang="en-US" dirty="0"/>
          </a:p>
        </p:txBody>
      </p:sp>
      <p:pic>
        <p:nvPicPr>
          <p:cNvPr id="5" name="Content Placeholder 4" descr="Lucas_Cranach_d.Ä._-_Martin_Luther,_1528_(Veste_Coburg).jpg"/>
          <p:cNvPicPr>
            <a:picLocks noGrp="1" noChangeAspect="1"/>
          </p:cNvPicPr>
          <p:nvPr>
            <p:ph sz="half" idx="1"/>
          </p:nvPr>
        </p:nvPicPr>
        <p:blipFill>
          <a:blip r:embed="rId2" cstate="print"/>
          <a:stretch>
            <a:fillRect/>
          </a:stretch>
        </p:blipFill>
        <p:spPr>
          <a:xfrm>
            <a:off x="609600" y="1722438"/>
            <a:ext cx="3886200" cy="4525962"/>
          </a:xfrm>
        </p:spPr>
      </p:pic>
      <p:sp>
        <p:nvSpPr>
          <p:cNvPr id="4" name="Content Placeholder 3"/>
          <p:cNvSpPr>
            <a:spLocks noGrp="1"/>
          </p:cNvSpPr>
          <p:nvPr>
            <p:ph sz="half" idx="2"/>
          </p:nvPr>
        </p:nvSpPr>
        <p:spPr/>
        <p:txBody>
          <a:bodyPr>
            <a:normAutofit fontScale="85000" lnSpcReduction="20000"/>
          </a:bodyPr>
          <a:lstStyle/>
          <a:p>
            <a:r>
              <a:rPr lang="en-US" dirty="0" smtClean="0"/>
              <a:t>In 1517 AD.</a:t>
            </a:r>
          </a:p>
          <a:p>
            <a:r>
              <a:rPr lang="en-US" dirty="0" smtClean="0"/>
              <a:t>A man named Martin Luther (a Catholic monk and theology professor from Germany) started the Reformation by posting a document titled the “95 Theses” to the door of the Castle Church in Wittenberg, Germany.</a:t>
            </a:r>
          </a:p>
          <a:p>
            <a:r>
              <a:rPr lang="en-US" dirty="0" smtClean="0"/>
              <a:t>These theses were concerns about certain church practices, including the sale of indulgences.</a:t>
            </a:r>
          </a:p>
          <a:p>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Indulgences</a:t>
            </a:r>
            <a:endParaRPr lang="en-US" dirty="0"/>
          </a:p>
        </p:txBody>
      </p:sp>
      <p:sp>
        <p:nvSpPr>
          <p:cNvPr id="4" name="Content Placeholder 3"/>
          <p:cNvSpPr>
            <a:spLocks noGrp="1"/>
          </p:cNvSpPr>
          <p:nvPr>
            <p:ph sz="half" idx="1"/>
          </p:nvPr>
        </p:nvSpPr>
        <p:spPr>
          <a:xfrm>
            <a:off x="457200" y="1722437"/>
            <a:ext cx="4038600" cy="4754563"/>
          </a:xfrm>
        </p:spPr>
        <p:txBody>
          <a:bodyPr>
            <a:normAutofit fontScale="92500"/>
          </a:bodyPr>
          <a:lstStyle/>
          <a:p>
            <a:r>
              <a:rPr lang="en-US" dirty="0" smtClean="0"/>
              <a:t>Herein, some wealthier individuals gave sums of money in exchange for a guarantee that their “sentence” in purgatory after death would be reduced.</a:t>
            </a:r>
          </a:p>
          <a:p>
            <a:r>
              <a:rPr lang="en-US" dirty="0" smtClean="0"/>
              <a:t>Purgatory is one of the three realms of the afterlife in Catholicism.</a:t>
            </a:r>
          </a:p>
          <a:p>
            <a:endParaRPr lang="en-US" dirty="0"/>
          </a:p>
        </p:txBody>
      </p:sp>
      <p:pic>
        <p:nvPicPr>
          <p:cNvPr id="6" name="Content Placeholder 5" descr="How to Buy Gold Coins - GoldSilver_com.jpg"/>
          <p:cNvPicPr>
            <a:picLocks noGrp="1" noChangeAspect="1"/>
          </p:cNvPicPr>
          <p:nvPr>
            <p:ph sz="half" idx="2"/>
          </p:nvPr>
        </p:nvPicPr>
        <p:blipFill>
          <a:blip r:embed="rId2" cstate="print"/>
          <a:stretch>
            <a:fillRect/>
          </a:stretch>
        </p:blipFill>
        <p:spPr>
          <a:xfrm>
            <a:off x="4953000" y="1828800"/>
            <a:ext cx="3733800" cy="4419599"/>
          </a:xfr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Purgatory</a:t>
            </a:r>
            <a:endParaRPr lang="en-US" dirty="0"/>
          </a:p>
        </p:txBody>
      </p:sp>
      <p:pic>
        <p:nvPicPr>
          <p:cNvPr id="6" name="Content Placeholder 5" descr="Purgatory4.png"/>
          <p:cNvPicPr>
            <a:picLocks noGrp="1" noChangeAspect="1"/>
          </p:cNvPicPr>
          <p:nvPr>
            <p:ph sz="half" idx="1"/>
          </p:nvPr>
        </p:nvPicPr>
        <p:blipFill>
          <a:blip r:embed="rId2" cstate="print"/>
          <a:stretch>
            <a:fillRect/>
          </a:stretch>
        </p:blipFill>
        <p:spPr>
          <a:xfrm>
            <a:off x="457200" y="1839912"/>
            <a:ext cx="4038600" cy="4291013"/>
          </a:xfrm>
        </p:spPr>
      </p:pic>
      <p:sp>
        <p:nvSpPr>
          <p:cNvPr id="5" name="Content Placeholder 4"/>
          <p:cNvSpPr>
            <a:spLocks noGrp="1"/>
          </p:cNvSpPr>
          <p:nvPr>
            <p:ph sz="half" idx="2"/>
          </p:nvPr>
        </p:nvSpPr>
        <p:spPr/>
        <p:txBody>
          <a:bodyPr>
            <a:normAutofit fontScale="92500" lnSpcReduction="10000"/>
          </a:bodyPr>
          <a:lstStyle/>
          <a:p>
            <a:r>
              <a:rPr lang="en-US" dirty="0" smtClean="0"/>
              <a:t>People were / are believed to go to Purgatory, rather than Heaven or Hell, if they died without having committed serious sins, but also having not atoned for those sins.</a:t>
            </a:r>
          </a:p>
          <a:p>
            <a:r>
              <a:rPr lang="en-US" dirty="0" smtClean="0"/>
              <a:t>Once in Purgatory, people continue to atone for their sins until clean, then ascend to Heaven.</a:t>
            </a:r>
          </a:p>
          <a:p>
            <a:endParaRPr lang="en-US"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Faith Alone</a:t>
            </a:r>
            <a:endParaRPr lang="en-US" dirty="0"/>
          </a:p>
        </p:txBody>
      </p:sp>
      <p:sp>
        <p:nvSpPr>
          <p:cNvPr id="4" name="Content Placeholder 3"/>
          <p:cNvSpPr>
            <a:spLocks noGrp="1"/>
          </p:cNvSpPr>
          <p:nvPr>
            <p:ph sz="half" idx="1"/>
          </p:nvPr>
        </p:nvSpPr>
        <p:spPr/>
        <p:txBody>
          <a:bodyPr>
            <a:normAutofit fontScale="70000" lnSpcReduction="20000"/>
          </a:bodyPr>
          <a:lstStyle/>
          <a:p>
            <a:r>
              <a:rPr lang="en-US" dirty="0" smtClean="0"/>
              <a:t>Another issue Martin Luther had with the Catholic church was his belief that the human condition is inherently sinful, and that no amount of good works would ever be enough to cleanse one of all sins.</a:t>
            </a:r>
          </a:p>
          <a:p>
            <a:r>
              <a:rPr lang="en-US" dirty="0" smtClean="0"/>
              <a:t>Instead, Martin Luther posed the idea of “faith alone.”</a:t>
            </a:r>
          </a:p>
          <a:p>
            <a:r>
              <a:rPr lang="en-US" dirty="0" smtClean="0"/>
              <a:t>In this idea, souls did not have to confess / perform good works so as to purge their sins to get into Heaven, as believed by Catholics</a:t>
            </a:r>
          </a:p>
          <a:p>
            <a:r>
              <a:rPr lang="en-US" dirty="0" smtClean="0"/>
              <a:t>Instead, they could do so by grace given freely to those who are faithful.</a:t>
            </a:r>
          </a:p>
          <a:p>
            <a:endParaRPr lang="en-US" dirty="0"/>
          </a:p>
        </p:txBody>
      </p:sp>
      <p:pic>
        <p:nvPicPr>
          <p:cNvPr id="6" name="Content Placeholder 5" descr="confessional1.jpg"/>
          <p:cNvPicPr>
            <a:picLocks noGrp="1" noChangeAspect="1"/>
          </p:cNvPicPr>
          <p:nvPr>
            <p:ph sz="half" idx="2"/>
          </p:nvPr>
        </p:nvPicPr>
        <p:blipFill>
          <a:blip r:embed="rId2" cstate="print"/>
          <a:stretch>
            <a:fillRect/>
          </a:stretch>
        </p:blipFill>
        <p:spPr>
          <a:xfrm>
            <a:off x="4648200" y="1676400"/>
            <a:ext cx="4038600" cy="4328319"/>
          </a:xfr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Scripture Alone</a:t>
            </a:r>
            <a:endParaRPr lang="en-US" dirty="0"/>
          </a:p>
        </p:txBody>
      </p:sp>
      <p:pic>
        <p:nvPicPr>
          <p:cNvPr id="6" name="Content Placeholder 5" descr="bible.jpg"/>
          <p:cNvPicPr>
            <a:picLocks noGrp="1" noChangeAspect="1"/>
          </p:cNvPicPr>
          <p:nvPr>
            <p:ph sz="half" idx="1"/>
          </p:nvPr>
        </p:nvPicPr>
        <p:blipFill>
          <a:blip r:embed="rId2" cstate="print"/>
          <a:stretch>
            <a:fillRect/>
          </a:stretch>
        </p:blipFill>
        <p:spPr>
          <a:xfrm>
            <a:off x="457200" y="1752600"/>
            <a:ext cx="4038600" cy="4343400"/>
          </a:xfrm>
        </p:spPr>
      </p:pic>
      <p:sp>
        <p:nvSpPr>
          <p:cNvPr id="5" name="Content Placeholder 4"/>
          <p:cNvSpPr>
            <a:spLocks noGrp="1"/>
          </p:cNvSpPr>
          <p:nvPr>
            <p:ph sz="half" idx="2"/>
          </p:nvPr>
        </p:nvSpPr>
        <p:spPr/>
        <p:txBody>
          <a:bodyPr>
            <a:normAutofit lnSpcReduction="10000"/>
          </a:bodyPr>
          <a:lstStyle/>
          <a:p>
            <a:r>
              <a:rPr lang="en-US" dirty="0" smtClean="0"/>
              <a:t>Another of Martin Luther’s beliefs was the idea of “Scripture Alone.”</a:t>
            </a:r>
          </a:p>
          <a:p>
            <a:r>
              <a:rPr lang="en-US" dirty="0" smtClean="0"/>
              <a:t>In this idea, Christians would rely primarily on the Holy Scriptures, not on both Holy Scriptures and church teachings, for spiritual guidance.</a:t>
            </a:r>
          </a:p>
          <a:p>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Diet of Worms</a:t>
            </a:r>
            <a:endParaRPr lang="en-US" dirty="0"/>
          </a:p>
        </p:txBody>
      </p:sp>
      <p:sp>
        <p:nvSpPr>
          <p:cNvPr id="4" name="Content Placeholder 3"/>
          <p:cNvSpPr>
            <a:spLocks noGrp="1"/>
          </p:cNvSpPr>
          <p:nvPr>
            <p:ph sz="half" idx="1"/>
          </p:nvPr>
        </p:nvSpPr>
        <p:spPr/>
        <p:txBody>
          <a:bodyPr>
            <a:normAutofit fontScale="92500" lnSpcReduction="10000"/>
          </a:bodyPr>
          <a:lstStyle/>
          <a:p>
            <a:r>
              <a:rPr lang="en-US" dirty="0" smtClean="0"/>
              <a:t>A “</a:t>
            </a:r>
            <a:r>
              <a:rPr lang="en-US" dirty="0" err="1" smtClean="0"/>
              <a:t>dieta</a:t>
            </a:r>
            <a:r>
              <a:rPr lang="en-US" dirty="0" smtClean="0"/>
              <a:t>” (general assembly or meeting in Latin) was held in the German city of Worms (thus, the meeting was titled “Diet of Worms”).</a:t>
            </a:r>
          </a:p>
          <a:p>
            <a:r>
              <a:rPr lang="en-US" dirty="0" smtClean="0"/>
              <a:t>He was asked to recant his former assertions.</a:t>
            </a:r>
          </a:p>
          <a:p>
            <a:r>
              <a:rPr lang="en-US" dirty="0" smtClean="0"/>
              <a:t>He refused, and was thus excommunicated (or expelled) </a:t>
            </a:r>
            <a:r>
              <a:rPr lang="en-US" smtClean="0"/>
              <a:t>from the </a:t>
            </a:r>
            <a:r>
              <a:rPr lang="en-US" dirty="0" smtClean="0"/>
              <a:t>Catholic church.</a:t>
            </a:r>
          </a:p>
          <a:p>
            <a:endParaRPr lang="en-US" dirty="0"/>
          </a:p>
        </p:txBody>
      </p:sp>
      <p:pic>
        <p:nvPicPr>
          <p:cNvPr id="6" name="Content Placeholder 5" descr="Worms_Doom_2005-05-27a.jpg"/>
          <p:cNvPicPr>
            <a:picLocks noGrp="1" noChangeAspect="1"/>
          </p:cNvPicPr>
          <p:nvPr>
            <p:ph sz="half" idx="2"/>
          </p:nvPr>
        </p:nvPicPr>
        <p:blipFill>
          <a:blip r:embed="rId2" cstate="print"/>
          <a:stretch>
            <a:fillRect/>
          </a:stretch>
        </p:blipFill>
        <p:spPr>
          <a:xfrm>
            <a:off x="4724400" y="1752600"/>
            <a:ext cx="3886200" cy="4495800"/>
          </a:xfr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399032"/>
          </a:xfrm>
        </p:spPr>
        <p:txBody>
          <a:bodyPr/>
          <a:lstStyle/>
          <a:p>
            <a:r>
              <a:rPr lang="en-US" smtClean="0"/>
              <a:t>A Painting of the </a:t>
            </a:r>
            <a:r>
              <a:rPr lang="en-US" dirty="0" smtClean="0"/>
              <a:t>Diet of Worms</a:t>
            </a:r>
            <a:endParaRPr lang="en-US" dirty="0"/>
          </a:p>
        </p:txBody>
      </p:sp>
      <p:pic>
        <p:nvPicPr>
          <p:cNvPr id="7" name="Content Placeholder 6" descr="dietofworms.jpg"/>
          <p:cNvPicPr>
            <a:picLocks noGrp="1" noChangeAspect="1"/>
          </p:cNvPicPr>
          <p:nvPr>
            <p:ph idx="1"/>
          </p:nvPr>
        </p:nvPicPr>
        <p:blipFill>
          <a:blip r:embed="rId2" cstate="print"/>
          <a:stretch>
            <a:fillRect/>
          </a:stretch>
        </p:blipFill>
        <p:spPr>
          <a:xfrm>
            <a:off x="1" y="1600200"/>
            <a:ext cx="9144000" cy="5257800"/>
          </a:xfr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Verve">
  <a:themeElements>
    <a:clrScheme name="Verve">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17BBFD"/>
      </a:hlink>
      <a:folHlink>
        <a:srgbClr val="FF79C2"/>
      </a:folHlink>
    </a:clrScheme>
    <a:fontScheme name="Verve">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Verve">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101</TotalTime>
  <Words>945</Words>
  <Application>Microsoft Office PowerPoint</Application>
  <PresentationFormat>On-screen Show (4:3)</PresentationFormat>
  <Paragraphs>59</Paragraphs>
  <Slides>16</Slides>
  <Notes>0</Notes>
  <HiddenSlides>0</HiddenSlides>
  <MMClips>2</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Verve</vt:lpstr>
      <vt:lpstr>Historical Introduction to the Renaissance – 1485-1660 “The Protestant Reformation”</vt:lpstr>
      <vt:lpstr>From “one” to many.</vt:lpstr>
      <vt:lpstr>It all began…</vt:lpstr>
      <vt:lpstr>Indulgences</vt:lpstr>
      <vt:lpstr>Purgatory</vt:lpstr>
      <vt:lpstr>Faith Alone</vt:lpstr>
      <vt:lpstr>Scripture Alone</vt:lpstr>
      <vt:lpstr>Diet of Worms</vt:lpstr>
      <vt:lpstr>A Painting of the Diet of Worms</vt:lpstr>
      <vt:lpstr>Despite this…</vt:lpstr>
      <vt:lpstr>Activity 1 - And believe it or not…there’s a game…</vt:lpstr>
      <vt:lpstr>Music in the Renaissance – The Lute</vt:lpstr>
      <vt:lpstr>Origins of the Lute</vt:lpstr>
      <vt:lpstr>“Greensleeves” on the Lute</vt:lpstr>
      <vt:lpstr>The Lute in Moden Works</vt:lpstr>
      <vt:lpstr>Activity 2 – A Continuation of the Pastoral Activity</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Historical Introduction to the Renaissance – 1485-1660 “The Protestant Reformation”</dc:title>
  <dc:creator>Lenny</dc:creator>
  <cp:lastModifiedBy>Lenny Valentine</cp:lastModifiedBy>
  <cp:revision>29</cp:revision>
  <dcterms:created xsi:type="dcterms:W3CDTF">2006-08-16T00:00:00Z</dcterms:created>
  <dcterms:modified xsi:type="dcterms:W3CDTF">2015-10-20T14:32:06Z</dcterms:modified>
</cp:coreProperties>
</file>