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57" r:id="rId11"/>
    <p:sldId id="25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10/30/2014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A Brief Lesson on the Works of William Shakespeare</a:t>
            </a:r>
            <a:endParaRPr lang="en-US"/>
          </a:p>
        </p:txBody>
      </p:sp>
      <p:sp>
        <p:nvSpPr>
          <p:cNvPr id="3" name="Subtitle 2"/>
          <p:cNvSpPr>
            <a:spLocks noGrp="1"/>
          </p:cNvSpPr>
          <p:nvPr>
            <p:ph type="subTitle" idx="1"/>
          </p:nvPr>
        </p:nvSpPr>
        <p:spPr/>
        <p:txBody>
          <a:bodyPr/>
          <a:lstStyle/>
          <a:p>
            <a:r>
              <a:rPr lang="en-US" smtClean="0"/>
              <a:t>Crafted by Mr. Valentine, based on things and stuff.</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Now that we’ve read his bio…</a:t>
            </a:r>
            <a:endParaRPr lang="en-US"/>
          </a:p>
        </p:txBody>
      </p:sp>
      <p:sp>
        <p:nvSpPr>
          <p:cNvPr id="3" name="Content Placeholder 2"/>
          <p:cNvSpPr>
            <a:spLocks noGrp="1"/>
          </p:cNvSpPr>
          <p:nvPr>
            <p:ph idx="1"/>
          </p:nvPr>
        </p:nvSpPr>
        <p:spPr/>
        <p:txBody>
          <a:bodyPr/>
          <a:lstStyle/>
          <a:p>
            <a:r>
              <a:rPr lang="en-US" smtClean="0"/>
              <a:t>It’s time to talk about four or five basic genres that Shakespeare wrote in.</a:t>
            </a:r>
          </a:p>
          <a:p>
            <a:r>
              <a:rPr lang="en-US" smtClean="0"/>
              <a:t>William Shakespeare wrote in two basic forms:</a:t>
            </a:r>
          </a:p>
          <a:p>
            <a:pPr lvl="1"/>
            <a:r>
              <a:rPr lang="en-US" smtClean="0"/>
              <a:t>Drama, or plays.</a:t>
            </a:r>
          </a:p>
          <a:p>
            <a:pPr lvl="1"/>
            <a:r>
              <a:rPr lang="en-US" smtClean="0"/>
              <a:t>Sonnets, or 14 line poems.</a:t>
            </a:r>
          </a:p>
          <a:p>
            <a:r>
              <a:rPr lang="en-US" smtClean="0"/>
              <a:t>We will explore each of these in-depth, starting with the drama.</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You don’t want no drama.</a:t>
            </a:r>
            <a:endParaRPr lang="en-US"/>
          </a:p>
        </p:txBody>
      </p:sp>
      <p:sp>
        <p:nvSpPr>
          <p:cNvPr id="3" name="Content Placeholder 2"/>
          <p:cNvSpPr>
            <a:spLocks noGrp="1"/>
          </p:cNvSpPr>
          <p:nvPr>
            <p:ph idx="1"/>
          </p:nvPr>
        </p:nvSpPr>
        <p:spPr/>
        <p:txBody>
          <a:bodyPr>
            <a:normAutofit fontScale="92500"/>
          </a:bodyPr>
          <a:lstStyle/>
          <a:p>
            <a:r>
              <a:rPr lang="en-US" smtClean="0"/>
              <a:t>Shakespeare’s plays, or dramas, “usually” fit into three categories, or genres:</a:t>
            </a:r>
          </a:p>
          <a:p>
            <a:pPr lvl="1"/>
            <a:r>
              <a:rPr lang="en-US" smtClean="0"/>
              <a:t>Tragedies</a:t>
            </a:r>
          </a:p>
          <a:p>
            <a:pPr lvl="1"/>
            <a:r>
              <a:rPr lang="en-US" smtClean="0"/>
              <a:t>Comedies</a:t>
            </a:r>
          </a:p>
          <a:p>
            <a:pPr lvl="1"/>
            <a:r>
              <a:rPr lang="en-US" smtClean="0"/>
              <a:t>Histories</a:t>
            </a:r>
          </a:p>
          <a:p>
            <a:r>
              <a:rPr lang="en-US" smtClean="0"/>
              <a:t>Admittedly, some of his plays have been difficult to classify, with some scholars arguing that they are comedy, some that they are like the romance (of medieval times), and others that they are different altogether.  We will call these, for the sake of neutrality, as the “other” plays.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Shakespearean Tragedy</a:t>
            </a:r>
            <a:endParaRPr lang="en-US"/>
          </a:p>
        </p:txBody>
      </p:sp>
      <p:sp>
        <p:nvSpPr>
          <p:cNvPr id="3" name="Content Placeholder 2"/>
          <p:cNvSpPr>
            <a:spLocks noGrp="1"/>
          </p:cNvSpPr>
          <p:nvPr>
            <p:ph idx="1"/>
          </p:nvPr>
        </p:nvSpPr>
        <p:spPr/>
        <p:txBody>
          <a:bodyPr/>
          <a:lstStyle/>
          <a:p>
            <a:r>
              <a:rPr lang="en-US" smtClean="0"/>
              <a:t>Shakespeare’s tragedies were defined by these key elements:</a:t>
            </a:r>
          </a:p>
          <a:p>
            <a:pPr lvl="1"/>
            <a:r>
              <a:rPr lang="en-US" smtClean="0"/>
              <a:t>A tragic hero – a generally noble man with one flaw that will likely lead to his downfall (i.e. his tragic flaw)</a:t>
            </a:r>
          </a:p>
          <a:p>
            <a:pPr lvl="1"/>
            <a:r>
              <a:rPr lang="en-US" smtClean="0"/>
              <a:t>Death is more common in these plays, and the play itself usually ends in death.</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Shakespearean Comedy</a:t>
            </a:r>
            <a:endParaRPr lang="en-US"/>
          </a:p>
        </p:txBody>
      </p:sp>
      <p:sp>
        <p:nvSpPr>
          <p:cNvPr id="3" name="Content Placeholder 2"/>
          <p:cNvSpPr>
            <a:spLocks noGrp="1"/>
          </p:cNvSpPr>
          <p:nvPr>
            <p:ph idx="1"/>
          </p:nvPr>
        </p:nvSpPr>
        <p:spPr/>
        <p:txBody>
          <a:bodyPr>
            <a:normAutofit fontScale="85000" lnSpcReduction="20000"/>
          </a:bodyPr>
          <a:lstStyle/>
          <a:p>
            <a:r>
              <a:rPr lang="en-US" smtClean="0"/>
              <a:t>Not “comedy” in the modern sense, though humor could certainly be a part of them (and often was).</a:t>
            </a:r>
          </a:p>
          <a:p>
            <a:r>
              <a:rPr lang="en-US" smtClean="0"/>
              <a:t>Rather, Shakespean comedies usually –</a:t>
            </a:r>
          </a:p>
          <a:p>
            <a:pPr lvl="1"/>
            <a:r>
              <a:rPr lang="en-US" smtClean="0"/>
              <a:t>Have protagonists with more flaws than the tragic hero, but not of them could be considered “tragic” or leading to downfall.  Often they result in awkward and humorous situations.  Said protagonists are not necessarily “noble,” either, but can be of nobility or common folk.</a:t>
            </a:r>
          </a:p>
          <a:p>
            <a:pPr lvl="1"/>
            <a:r>
              <a:rPr lang="en-US" smtClean="0"/>
              <a:t>Greater emphasis on situation than characters.</a:t>
            </a:r>
          </a:p>
          <a:p>
            <a:pPr lvl="1"/>
            <a:r>
              <a:rPr lang="en-US" smtClean="0"/>
              <a:t>Deception and disputes among characters</a:t>
            </a:r>
          </a:p>
          <a:p>
            <a:pPr lvl="1"/>
            <a:r>
              <a:rPr lang="en-US" smtClean="0"/>
              <a:t>A clever servant.</a:t>
            </a:r>
          </a:p>
          <a:p>
            <a:pPr lvl="1"/>
            <a:r>
              <a:rPr lang="en-US" smtClean="0"/>
              <a:t>Multiple, intertwining plots.</a:t>
            </a:r>
          </a:p>
          <a:p>
            <a:pPr lvl="1"/>
            <a:r>
              <a:rPr lang="en-US" smtClean="0"/>
              <a:t>Pastoral settings.</a:t>
            </a:r>
          </a:p>
          <a:p>
            <a:pPr lvl="1"/>
            <a:r>
              <a:rPr lang="en-US" smtClean="0"/>
              <a:t>Death is rare in a comedy.</a:t>
            </a:r>
          </a:p>
          <a:p>
            <a:pPr lvl="1"/>
            <a:r>
              <a:rPr lang="en-US" smtClean="0"/>
              <a:t>Unlike the tragedy, a comedy typically ends in a wedding or the promise of a wedding, not death (i.e. happy endings).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Shakespearean History</a:t>
            </a:r>
            <a:endParaRPr lang="en-US"/>
          </a:p>
        </p:txBody>
      </p:sp>
      <p:sp>
        <p:nvSpPr>
          <p:cNvPr id="3" name="Content Placeholder 2"/>
          <p:cNvSpPr>
            <a:spLocks noGrp="1"/>
          </p:cNvSpPr>
          <p:nvPr>
            <p:ph idx="1"/>
          </p:nvPr>
        </p:nvSpPr>
        <p:spPr/>
        <p:txBody>
          <a:bodyPr/>
          <a:lstStyle/>
          <a:p>
            <a:r>
              <a:rPr lang="en-US" smtClean="0"/>
              <a:t>Shakespeare’s history plays typically deal with the exploits of figures from the royal family, usually with regard to events surrounding kings and their courts / conspirators in the Wars of the Roses</a:t>
            </a:r>
            <a:r>
              <a:rPr lang="en-US" smtClean="0"/>
              <a:t>.</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 a rigid system.</a:t>
            </a:r>
            <a:endParaRPr lang="en-US"/>
          </a:p>
        </p:txBody>
      </p:sp>
      <p:sp>
        <p:nvSpPr>
          <p:cNvPr id="3" name="Content Placeholder 2"/>
          <p:cNvSpPr>
            <a:spLocks noGrp="1"/>
          </p:cNvSpPr>
          <p:nvPr>
            <p:ph idx="1"/>
          </p:nvPr>
        </p:nvSpPr>
        <p:spPr/>
        <p:txBody>
          <a:bodyPr>
            <a:normAutofit fontScale="77500" lnSpcReduction="20000"/>
          </a:bodyPr>
          <a:lstStyle/>
          <a:p>
            <a:r>
              <a:rPr lang="en-US" smtClean="0"/>
              <a:t>Shakespeare himself ridiculed the notion that plays rigidly fit into one genre or another, even though he often followed genre formulas in his writings.</a:t>
            </a:r>
          </a:p>
          <a:p>
            <a:r>
              <a:rPr lang="en-US" smtClean="0"/>
              <a:t>One character, Polonius, from </a:t>
            </a:r>
            <a:r>
              <a:rPr lang="en-US" i="1" smtClean="0"/>
              <a:t>Hamlet</a:t>
            </a:r>
            <a:r>
              <a:rPr lang="en-US" smtClean="0"/>
              <a:t>, makes this speech, thus enabling Shakespeare to mock classification within his greatest tragedy:</a:t>
            </a:r>
          </a:p>
          <a:p>
            <a:pPr lvl="1"/>
            <a:r>
              <a:rPr lang="en-US" smtClean="0"/>
              <a:t>[The acting troupe coming to do the play within the play are] best actors in the world, either for tragedy, comedy, history, pastoral, pastoral-comical, historical-pastoral, tragical-historical, tragical-comical-historical-pastoral; scene individable, or poem unlimited. Seneca cannot be too heavy, nor Plautus too light. For the law of writ and the liberty, these are the only men.</a:t>
            </a:r>
          </a:p>
          <a:p>
            <a:r>
              <a:rPr lang="en-US" smtClean="0"/>
              <a:t>As it happens, a few of Shakespeare’s plays dabble in multiple genres or alternative genres, such as the romance.</a:t>
            </a:r>
          </a:p>
          <a:p>
            <a:pPr lvl="1"/>
            <a:r>
              <a:rPr lang="en-US" smtClean="0"/>
              <a:t>(A story often having adventure, magic, a wise old man, etc, as with the medieval romances we studied in the late middle ages).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 with classification</a:t>
            </a:r>
            <a:endParaRPr lang="en-US"/>
          </a:p>
        </p:txBody>
      </p:sp>
      <p:sp>
        <p:nvSpPr>
          <p:cNvPr id="3" name="Content Placeholder 2"/>
          <p:cNvSpPr>
            <a:spLocks noGrp="1"/>
          </p:cNvSpPr>
          <p:nvPr>
            <p:ph idx="1"/>
          </p:nvPr>
        </p:nvSpPr>
        <p:spPr/>
        <p:txBody>
          <a:bodyPr>
            <a:normAutofit/>
          </a:bodyPr>
          <a:lstStyle/>
          <a:p>
            <a:r>
              <a:rPr lang="en-US" smtClean="0"/>
              <a:t>While we can’t read the entirety of Shakespeare’s work together, then try to classify them, we can attempt to classify plays by way of brief summaries.</a:t>
            </a:r>
          </a:p>
          <a:p>
            <a:r>
              <a:rPr lang="en-US" smtClean="0"/>
              <a:t>The following are summaries meant to be both brief and humerous, taken from a website titled </a:t>
            </a:r>
            <a:r>
              <a:rPr lang="en-US" i="1" smtClean="0"/>
              <a:t>rinkworks</a:t>
            </a:r>
            <a:r>
              <a:rPr lang="en-US" smtClean="0"/>
              <a:t>.</a:t>
            </a:r>
          </a:p>
          <a:p>
            <a:r>
              <a:rPr lang="en-US" smtClean="0"/>
              <a:t>See if you can guess the genre (tragedy, comedy, history, or other) from the description.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Hamlet</a:t>
            </a:r>
            <a:endParaRPr lang="en-US"/>
          </a:p>
        </p:txBody>
      </p:sp>
      <p:sp>
        <p:nvSpPr>
          <p:cNvPr id="3" name="Content Placeholder 2"/>
          <p:cNvSpPr>
            <a:spLocks noGrp="1"/>
          </p:cNvSpPr>
          <p:nvPr>
            <p:ph idx="1"/>
          </p:nvPr>
        </p:nvSpPr>
        <p:spPr/>
        <p:txBody>
          <a:bodyPr/>
          <a:lstStyle/>
          <a:p>
            <a:r>
              <a:rPr lang="en-US" b="1" smtClean="0"/>
              <a:t>Hamlet</a:t>
            </a:r>
            <a:r>
              <a:rPr lang="en-US" smtClean="0"/>
              <a:t> - Whine whine whine...To be or not to be...I'm dead.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Julius Caesar</a:t>
            </a:r>
            <a:endParaRPr lang="en-US"/>
          </a:p>
        </p:txBody>
      </p:sp>
      <p:sp>
        <p:nvSpPr>
          <p:cNvPr id="3" name="Content Placeholder 2"/>
          <p:cNvSpPr>
            <a:spLocks noGrp="1"/>
          </p:cNvSpPr>
          <p:nvPr>
            <p:ph idx="1"/>
          </p:nvPr>
        </p:nvSpPr>
        <p:spPr/>
        <p:txBody>
          <a:bodyPr>
            <a:normAutofit lnSpcReduction="10000"/>
          </a:bodyPr>
          <a:lstStyle/>
          <a:p>
            <a:r>
              <a:rPr lang="en-US" b="1" smtClean="0"/>
              <a:t>Caius Cassius</a:t>
            </a:r>
            <a:r>
              <a:rPr lang="en-US" smtClean="0"/>
              <a:t> Brutus, we're plotting to kill your best friend Caesar. Wanna help?</a:t>
            </a:r>
          </a:p>
          <a:p>
            <a:r>
              <a:rPr lang="en-US" b="1" smtClean="0"/>
              <a:t>Marcus Brutus</a:t>
            </a:r>
            <a:r>
              <a:rPr lang="en-US" smtClean="0"/>
              <a:t> Because I love Rome more, I will. </a:t>
            </a:r>
            <a:r>
              <a:rPr lang="en-US" i="1" smtClean="0"/>
              <a:t>(They all stab Caesar.)</a:t>
            </a:r>
            <a:endParaRPr lang="en-US" smtClean="0"/>
          </a:p>
          <a:p>
            <a:r>
              <a:rPr lang="en-US" b="1" smtClean="0"/>
              <a:t>Julius Caesar</a:t>
            </a:r>
            <a:r>
              <a:rPr lang="en-US" smtClean="0"/>
              <a:t> Et tu, Brute? In that case, I'd better die. </a:t>
            </a:r>
            <a:r>
              <a:rPr lang="en-US" i="1" smtClean="0"/>
              <a:t>(dies)</a:t>
            </a:r>
            <a:endParaRPr lang="en-US" smtClean="0"/>
          </a:p>
          <a:p>
            <a:r>
              <a:rPr lang="en-US" i="1" smtClean="0"/>
              <a:t>(The nation mourns, and everybody commits suicide.)</a:t>
            </a:r>
            <a:r>
              <a:rPr lang="en-US" smtClean="0"/>
              <a:t>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King Lear</a:t>
            </a:r>
            <a:endParaRPr lang="en-US"/>
          </a:p>
        </p:txBody>
      </p:sp>
      <p:sp>
        <p:nvSpPr>
          <p:cNvPr id="3" name="Content Placeholder 2"/>
          <p:cNvSpPr>
            <a:spLocks noGrp="1"/>
          </p:cNvSpPr>
          <p:nvPr>
            <p:ph idx="1"/>
          </p:nvPr>
        </p:nvSpPr>
        <p:spPr/>
        <p:txBody>
          <a:bodyPr>
            <a:normAutofit fontScale="85000" lnSpcReduction="20000"/>
          </a:bodyPr>
          <a:lstStyle/>
          <a:p>
            <a:r>
              <a:rPr lang="en-US" b="1" smtClean="0"/>
              <a:t>King Lear</a:t>
            </a:r>
            <a:r>
              <a:rPr lang="en-US" smtClean="0"/>
              <a:t> I am senile and old. Flatter me, and I'll write my will.</a:t>
            </a:r>
          </a:p>
          <a:p>
            <a:r>
              <a:rPr lang="en-US" b="1" smtClean="0"/>
              <a:t>Regan and Goneril</a:t>
            </a:r>
            <a:r>
              <a:rPr lang="en-US" smtClean="0"/>
              <a:t> Daddy, you are way the oh too awesome bomb. We would totally not ever, like, backstab you and take your land.</a:t>
            </a:r>
          </a:p>
          <a:p>
            <a:r>
              <a:rPr lang="en-US" b="1" smtClean="0"/>
              <a:t>Cordelia</a:t>
            </a:r>
            <a:r>
              <a:rPr lang="en-US" smtClean="0"/>
              <a:t> Dad, if you believe that, you're a fool.</a:t>
            </a:r>
          </a:p>
          <a:p>
            <a:r>
              <a:rPr lang="en-US" b="1" smtClean="0"/>
              <a:t>Fool</a:t>
            </a:r>
            <a:r>
              <a:rPr lang="en-US" smtClean="0"/>
              <a:t> I can dance. Bye.</a:t>
            </a:r>
          </a:p>
          <a:p>
            <a:r>
              <a:rPr lang="en-US" b="1" smtClean="0"/>
              <a:t>King Lear</a:t>
            </a:r>
            <a:r>
              <a:rPr lang="en-US" smtClean="0"/>
              <a:t> I give everything to the suck-ups.</a:t>
            </a:r>
          </a:p>
          <a:p>
            <a:r>
              <a:rPr lang="en-US" b="1" smtClean="0"/>
              <a:t>Regan and Goneril</a:t>
            </a:r>
            <a:r>
              <a:rPr lang="en-US" smtClean="0"/>
              <a:t> We're in charge now, pops. Go away and go insane.</a:t>
            </a:r>
          </a:p>
          <a:p>
            <a:r>
              <a:rPr lang="en-US" b="1" smtClean="0"/>
              <a:t>Everyone</a:t>
            </a:r>
            <a:r>
              <a:rPr lang="en-US" smtClean="0"/>
              <a:t> </a:t>
            </a:r>
            <a:r>
              <a:rPr lang="en-US" i="1" smtClean="0"/>
              <a:t>(dies)</a:t>
            </a:r>
            <a:r>
              <a:rPr lang="en-US" smtClean="0"/>
              <a:t>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Step 1 – The Bio</a:t>
            </a:r>
            <a:endParaRPr lang="en-US"/>
          </a:p>
        </p:txBody>
      </p:sp>
      <p:sp>
        <p:nvSpPr>
          <p:cNvPr id="3" name="Content Placeholder 2"/>
          <p:cNvSpPr>
            <a:spLocks noGrp="1"/>
          </p:cNvSpPr>
          <p:nvPr>
            <p:ph idx="1"/>
          </p:nvPr>
        </p:nvSpPr>
        <p:spPr/>
        <p:txBody>
          <a:bodyPr/>
          <a:lstStyle/>
          <a:p>
            <a:r>
              <a:rPr lang="en-US" smtClean="0"/>
              <a:t>The textbook offers a brief biography of William Shakespeare.</a:t>
            </a:r>
          </a:p>
          <a:p>
            <a:r>
              <a:rPr lang="en-US" smtClean="0"/>
              <a:t>Let’s read it together before moving on.</a:t>
            </a:r>
          </a:p>
          <a:p>
            <a:r>
              <a:rPr lang="en-US" smtClean="0"/>
              <a:t>It can be found on pages 272-274.</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Midsummer Night’s Dream</a:t>
            </a:r>
            <a:endParaRPr lang="en-US"/>
          </a:p>
        </p:txBody>
      </p:sp>
      <p:sp>
        <p:nvSpPr>
          <p:cNvPr id="3" name="Content Placeholder 2"/>
          <p:cNvSpPr>
            <a:spLocks noGrp="1"/>
          </p:cNvSpPr>
          <p:nvPr>
            <p:ph idx="1"/>
          </p:nvPr>
        </p:nvSpPr>
        <p:spPr/>
        <p:txBody>
          <a:bodyPr/>
          <a:lstStyle/>
          <a:p>
            <a:r>
              <a:rPr lang="en-US" b="1" smtClean="0"/>
              <a:t>Hermia, Lysander, Demetrius, and Helena</a:t>
            </a:r>
            <a:r>
              <a:rPr lang="en-US" smtClean="0"/>
              <a:t> We love each other the wrong way around. </a:t>
            </a:r>
            <a:r>
              <a:rPr lang="en-US" i="1" smtClean="0"/>
              <a:t>(Everyone goes into the woods. They have wacky experiences, pair off correctly, and live happily ever after.)</a:t>
            </a:r>
            <a:r>
              <a:rPr lang="en-US" smtClean="0"/>
              <a:t>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Othello</a:t>
            </a:r>
            <a:endParaRPr lang="en-US"/>
          </a:p>
        </p:txBody>
      </p:sp>
      <p:sp>
        <p:nvSpPr>
          <p:cNvPr id="3" name="Content Placeholder 2"/>
          <p:cNvSpPr>
            <a:spLocks noGrp="1"/>
          </p:cNvSpPr>
          <p:nvPr>
            <p:ph idx="1"/>
          </p:nvPr>
        </p:nvSpPr>
        <p:spPr/>
        <p:txBody>
          <a:bodyPr/>
          <a:lstStyle/>
          <a:p>
            <a:r>
              <a:rPr lang="en-US" b="1" smtClean="0"/>
              <a:t>Iago</a:t>
            </a:r>
            <a:r>
              <a:rPr lang="en-US" smtClean="0"/>
              <a:t> Your wife's cheating on you.</a:t>
            </a:r>
          </a:p>
          <a:p>
            <a:r>
              <a:rPr lang="en-US" b="1" smtClean="0"/>
              <a:t>Othello</a:t>
            </a:r>
            <a:r>
              <a:rPr lang="en-US" smtClean="0"/>
              <a:t> She is? </a:t>
            </a:r>
            <a:r>
              <a:rPr lang="en-US" i="1" smtClean="0"/>
              <a:t>(kills wife)</a:t>
            </a:r>
            <a:r>
              <a:rPr lang="en-US" smtClean="0"/>
              <a:t> Darn, she wasn't really. (</a:t>
            </a:r>
            <a:r>
              <a:rPr lang="en-US" i="1" smtClean="0"/>
              <a:t>Kills self)</a:t>
            </a:r>
            <a:r>
              <a:rPr lang="en-US" smtClean="0"/>
              <a:t>.</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Richard III</a:t>
            </a:r>
            <a:endParaRPr lang="en-US"/>
          </a:p>
        </p:txBody>
      </p:sp>
      <p:sp>
        <p:nvSpPr>
          <p:cNvPr id="3" name="Content Placeholder 2"/>
          <p:cNvSpPr>
            <a:spLocks noGrp="1"/>
          </p:cNvSpPr>
          <p:nvPr>
            <p:ph idx="1"/>
          </p:nvPr>
        </p:nvSpPr>
        <p:spPr/>
        <p:txBody>
          <a:bodyPr>
            <a:normAutofit/>
          </a:bodyPr>
          <a:lstStyle/>
          <a:p>
            <a:r>
              <a:rPr lang="en-US" b="1" smtClean="0"/>
              <a:t>Edward IV</a:t>
            </a:r>
            <a:r>
              <a:rPr lang="en-US" smtClean="0"/>
              <a:t> I'm dying.</a:t>
            </a:r>
          </a:p>
          <a:p>
            <a:r>
              <a:rPr lang="en-US" b="1" smtClean="0"/>
              <a:t>Richard III</a:t>
            </a:r>
            <a:r>
              <a:rPr lang="en-US" smtClean="0"/>
              <a:t> Hurray! </a:t>
            </a:r>
            <a:r>
              <a:rPr lang="en-US" i="1" smtClean="0"/>
              <a:t>(Richard Three KILLS and MARRIES. And he keeps KILLING and MARRYING until it makes him KING.)</a:t>
            </a:r>
            <a:endParaRPr lang="en-US" smtClean="0"/>
          </a:p>
          <a:p>
            <a:r>
              <a:rPr lang="en-US" b="1" smtClean="0"/>
              <a:t>Ghosts</a:t>
            </a:r>
            <a:r>
              <a:rPr lang="en-US" smtClean="0"/>
              <a:t> Behold how foreboding we art. </a:t>
            </a:r>
            <a:r>
              <a:rPr lang="en-US" b="1" smtClean="0"/>
              <a:t>Richard III</a:t>
            </a:r>
            <a:r>
              <a:rPr lang="en-US" smtClean="0"/>
              <a:t> </a:t>
            </a:r>
            <a:r>
              <a:rPr lang="en-US" i="1" smtClean="0"/>
              <a:t>(dies)</a:t>
            </a:r>
            <a:r>
              <a:rPr lang="en-US" smtClean="0"/>
              <a:t>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Romeo and Juliet</a:t>
            </a:r>
            <a:endParaRPr lang="en-US"/>
          </a:p>
        </p:txBody>
      </p:sp>
      <p:sp>
        <p:nvSpPr>
          <p:cNvPr id="3" name="Content Placeholder 2"/>
          <p:cNvSpPr>
            <a:spLocks noGrp="1"/>
          </p:cNvSpPr>
          <p:nvPr>
            <p:ph idx="1"/>
          </p:nvPr>
        </p:nvSpPr>
        <p:spPr/>
        <p:txBody>
          <a:bodyPr>
            <a:normAutofit/>
          </a:bodyPr>
          <a:lstStyle/>
          <a:p>
            <a:r>
              <a:rPr lang="en-US" b="1" smtClean="0"/>
              <a:t>Romeo</a:t>
            </a:r>
            <a:r>
              <a:rPr lang="en-US" smtClean="0"/>
              <a:t> Oh, Juliet!</a:t>
            </a:r>
          </a:p>
          <a:p>
            <a:r>
              <a:rPr lang="en-US" b="1" smtClean="0"/>
              <a:t>Juliet</a:t>
            </a:r>
            <a:r>
              <a:rPr lang="en-US" smtClean="0"/>
              <a:t> Oh, Romeo!</a:t>
            </a:r>
          </a:p>
          <a:p>
            <a:r>
              <a:rPr lang="en-US" b="1" smtClean="0"/>
              <a:t>Romeo</a:t>
            </a:r>
            <a:r>
              <a:rPr lang="en-US" smtClean="0"/>
              <a:t> Oh, Juliet!</a:t>
            </a:r>
          </a:p>
          <a:p>
            <a:r>
              <a:rPr lang="en-US" b="1" smtClean="0"/>
              <a:t>Juliet</a:t>
            </a:r>
            <a:r>
              <a:rPr lang="en-US" smtClean="0"/>
              <a:t> Oh, Romeo!</a:t>
            </a:r>
          </a:p>
          <a:p>
            <a:r>
              <a:rPr lang="en-US" b="1" smtClean="0"/>
              <a:t>Romeo</a:t>
            </a:r>
            <a:r>
              <a:rPr lang="en-US" smtClean="0"/>
              <a:t> Oh, Juliet! </a:t>
            </a:r>
            <a:r>
              <a:rPr lang="en-US" i="1" smtClean="0"/>
              <a:t>(dies)</a:t>
            </a:r>
            <a:endParaRPr lang="en-US" smtClean="0"/>
          </a:p>
          <a:p>
            <a:r>
              <a:rPr lang="en-US" b="1" smtClean="0"/>
              <a:t>Juliet</a:t>
            </a:r>
            <a:r>
              <a:rPr lang="en-US" smtClean="0"/>
              <a:t> Oh, Romeo!......Romeo?......Darnit.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Taming of the Shrew</a:t>
            </a:r>
            <a:endParaRPr lang="en-US"/>
          </a:p>
        </p:txBody>
      </p:sp>
      <p:sp>
        <p:nvSpPr>
          <p:cNvPr id="3" name="Content Placeholder 2"/>
          <p:cNvSpPr>
            <a:spLocks noGrp="1"/>
          </p:cNvSpPr>
          <p:nvPr>
            <p:ph idx="1"/>
          </p:nvPr>
        </p:nvSpPr>
        <p:spPr/>
        <p:txBody>
          <a:bodyPr/>
          <a:lstStyle/>
          <a:p>
            <a:r>
              <a:rPr lang="en-US" b="1" smtClean="0"/>
              <a:t>Katharina</a:t>
            </a:r>
            <a:r>
              <a:rPr lang="en-US" smtClean="0"/>
              <a:t> Spit. Hiss.</a:t>
            </a:r>
          </a:p>
          <a:p>
            <a:r>
              <a:rPr lang="en-US" b="1" smtClean="0"/>
              <a:t>Petruchio</a:t>
            </a:r>
            <a:r>
              <a:rPr lang="en-US" smtClean="0"/>
              <a:t> Shut your mouth before I hit you. </a:t>
            </a:r>
          </a:p>
          <a:p>
            <a:r>
              <a:rPr lang="en-US" b="1" smtClean="0"/>
              <a:t>Katharina</a:t>
            </a:r>
            <a:r>
              <a:rPr lang="en-US" smtClean="0"/>
              <a:t> I can be civilized now that a man has bossed me around. I love you madly, Petruchio.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Tempest</a:t>
            </a:r>
            <a:endParaRPr lang="en-US"/>
          </a:p>
        </p:txBody>
      </p:sp>
      <p:sp>
        <p:nvSpPr>
          <p:cNvPr id="3" name="Content Placeholder 2"/>
          <p:cNvSpPr>
            <a:spLocks noGrp="1"/>
          </p:cNvSpPr>
          <p:nvPr>
            <p:ph idx="1"/>
          </p:nvPr>
        </p:nvSpPr>
        <p:spPr/>
        <p:txBody>
          <a:bodyPr>
            <a:normAutofit/>
          </a:bodyPr>
          <a:lstStyle/>
          <a:p>
            <a:r>
              <a:rPr lang="en-US" b="1" smtClean="0"/>
              <a:t>Prospero</a:t>
            </a:r>
            <a:r>
              <a:rPr lang="en-US" smtClean="0"/>
              <a:t> Ariel, help me strand my enemies on my magic island.</a:t>
            </a:r>
          </a:p>
          <a:p>
            <a:r>
              <a:rPr lang="en-US" i="1" smtClean="0"/>
              <a:t>(Prospero and Ariel use their magic to trap his enemies and exact revenge.)</a:t>
            </a:r>
            <a:endParaRPr lang="en-US" smtClean="0"/>
          </a:p>
          <a:p>
            <a:r>
              <a:rPr lang="en-US" b="1" smtClean="0"/>
              <a:t>Prospero</a:t>
            </a:r>
            <a:r>
              <a:rPr lang="en-US" smtClean="0"/>
              <a:t> That's enough. Enemies, I forgive you all, and one of you can marry my daughter. I'm going home. </a:t>
            </a:r>
            <a:br>
              <a:rPr lang="en-US" smtClean="0"/>
            </a:br>
            <a:r>
              <a:rPr lang="en-US" smtClean="0"/>
              <a:t/>
            </a:r>
            <a:br>
              <a:rPr lang="en-US" smtClean="0"/>
            </a:br>
            <a:endParaRPr lang="en-US" smtClean="0"/>
          </a:p>
          <a:p>
            <a:r>
              <a:rPr lang="en-US" b="1" smtClean="0"/>
              <a:t>THE END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 to the sonnets – Pg 276-277</a:t>
            </a:r>
            <a:endParaRPr lang="en-US"/>
          </a:p>
        </p:txBody>
      </p:sp>
      <p:sp>
        <p:nvSpPr>
          <p:cNvPr id="3" name="Content Placeholder 2"/>
          <p:cNvSpPr>
            <a:spLocks noGrp="1"/>
          </p:cNvSpPr>
          <p:nvPr>
            <p:ph idx="1"/>
          </p:nvPr>
        </p:nvSpPr>
        <p:spPr/>
        <p:txBody>
          <a:bodyPr/>
          <a:lstStyle/>
          <a:p>
            <a:r>
              <a:rPr lang="en-US" smtClean="0"/>
              <a:t>Alrighty then.</a:t>
            </a:r>
          </a:p>
          <a:p>
            <a:r>
              <a:rPr lang="en-US" smtClean="0"/>
              <a:t>Now that we’ve covered the various types of plays Shakespeare wrote, let’s look at his much shorter works, the sonnets.</a:t>
            </a:r>
          </a:p>
          <a:p>
            <a:r>
              <a:rPr lang="en-US" smtClean="0"/>
              <a:t>Sonnets are, at their most basic, 14 line poems.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Shakespearean Sonnet - Form</a:t>
            </a:r>
            <a:endParaRPr lang="en-US"/>
          </a:p>
        </p:txBody>
      </p:sp>
      <p:sp>
        <p:nvSpPr>
          <p:cNvPr id="5" name="Content Placeholder 4"/>
          <p:cNvSpPr>
            <a:spLocks noGrp="1"/>
          </p:cNvSpPr>
          <p:nvPr>
            <p:ph sz="half" idx="1"/>
          </p:nvPr>
        </p:nvSpPr>
        <p:spPr/>
        <p:txBody>
          <a:bodyPr>
            <a:normAutofit fontScale="62500" lnSpcReduction="20000"/>
          </a:bodyPr>
          <a:lstStyle/>
          <a:p>
            <a:r>
              <a:rPr lang="en-US" smtClean="0"/>
              <a:t>A shakespearean sonnet is broken into three quatrains (four line stanzas) and a heroic couplet (two line stanza) – see the right for a visual.</a:t>
            </a:r>
          </a:p>
          <a:p>
            <a:endParaRPr lang="en-US" smtClean="0"/>
          </a:p>
          <a:p>
            <a:r>
              <a:rPr lang="en-US" smtClean="0"/>
              <a:t>Usually, the first three quatrains present a situation.</a:t>
            </a:r>
          </a:p>
          <a:p>
            <a:endParaRPr lang="en-US" smtClean="0"/>
          </a:p>
          <a:p>
            <a:r>
              <a:rPr lang="en-US" smtClean="0"/>
              <a:t>At the end, there is a twist or turning of the situation, near the end of the third quatrain / heroic couplet.</a:t>
            </a:r>
          </a:p>
          <a:p>
            <a:endParaRPr lang="en-US" smtClean="0"/>
          </a:p>
          <a:p>
            <a:r>
              <a:rPr lang="en-US" smtClean="0"/>
              <a:t>His were much better than this one.</a:t>
            </a:r>
            <a:endParaRPr lang="en-US"/>
          </a:p>
        </p:txBody>
      </p:sp>
      <p:sp>
        <p:nvSpPr>
          <p:cNvPr id="6" name="Content Placeholder 5"/>
          <p:cNvSpPr>
            <a:spLocks noGrp="1"/>
          </p:cNvSpPr>
          <p:nvPr>
            <p:ph sz="half" idx="2"/>
          </p:nvPr>
        </p:nvSpPr>
        <p:spPr/>
        <p:txBody>
          <a:bodyPr>
            <a:normAutofit fontScale="62500" lnSpcReduction="20000"/>
          </a:bodyPr>
          <a:lstStyle/>
          <a:p>
            <a:r>
              <a:rPr lang="en-US" smtClean="0"/>
              <a:t>How can I compare thee to a summer’s day, Blahdee blahdee blah, blah dee blah dee doh.  Yippee dippee dooo.  Badeedoo.</a:t>
            </a:r>
          </a:p>
          <a:p>
            <a:endParaRPr lang="en-US" smtClean="0"/>
          </a:p>
          <a:p>
            <a:r>
              <a:rPr lang="en-US" smtClean="0"/>
              <a:t>Maybe I’ll compare thee to a winter’s day, those are nice too, yep yep, yepperoo.  Winter dayz.  Days of winter are cold and wintery, like ice.</a:t>
            </a:r>
          </a:p>
          <a:p>
            <a:endParaRPr lang="en-US" smtClean="0"/>
          </a:p>
          <a:p>
            <a:r>
              <a:rPr lang="en-US" smtClean="0"/>
              <a:t>However, spring and autumn are nice too,  perhaps I’ll compare thee to those.  Perhaps I’m a man For all seasons, perhaps I like </a:t>
            </a:r>
          </a:p>
          <a:p>
            <a:endParaRPr lang="en-US" smtClean="0"/>
          </a:p>
          <a:p>
            <a:r>
              <a:rPr lang="en-US" smtClean="0"/>
              <a:t>Season salt.  On cottage cheese.</a:t>
            </a:r>
          </a:p>
          <a:p>
            <a:r>
              <a:rPr lang="en-US" smtClean="0"/>
              <a:t>And on french fries.  Mmm, good.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Shakespearean Sonnet – Rhyme Scheme</a:t>
            </a:r>
            <a:endParaRPr lang="en-US"/>
          </a:p>
        </p:txBody>
      </p:sp>
      <p:sp>
        <p:nvSpPr>
          <p:cNvPr id="3" name="Content Placeholder 2"/>
          <p:cNvSpPr>
            <a:spLocks noGrp="1"/>
          </p:cNvSpPr>
          <p:nvPr>
            <p:ph sz="half" idx="1"/>
          </p:nvPr>
        </p:nvSpPr>
        <p:spPr/>
        <p:txBody>
          <a:bodyPr>
            <a:normAutofit fontScale="70000" lnSpcReduction="20000"/>
          </a:bodyPr>
          <a:lstStyle/>
          <a:p>
            <a:r>
              <a:rPr lang="en-US" smtClean="0"/>
              <a:t>The lines in a Shakespearean sonnet follow this rhyme scheme:</a:t>
            </a:r>
          </a:p>
          <a:p>
            <a:endParaRPr lang="en-US"/>
          </a:p>
        </p:txBody>
      </p:sp>
      <p:sp>
        <p:nvSpPr>
          <p:cNvPr id="4" name="Content Placeholder 3"/>
          <p:cNvSpPr>
            <a:spLocks noGrp="1"/>
          </p:cNvSpPr>
          <p:nvPr>
            <p:ph sz="half" idx="2"/>
          </p:nvPr>
        </p:nvSpPr>
        <p:spPr>
          <a:xfrm>
            <a:off x="4648200" y="1600200"/>
            <a:ext cx="4038600" cy="5029200"/>
          </a:xfrm>
        </p:spPr>
        <p:txBody>
          <a:bodyPr>
            <a:normAutofit fontScale="70000" lnSpcReduction="20000"/>
          </a:bodyPr>
          <a:lstStyle/>
          <a:p>
            <a:r>
              <a:rPr lang="en-US" smtClean="0"/>
              <a:t>A</a:t>
            </a:r>
          </a:p>
          <a:p>
            <a:r>
              <a:rPr lang="en-US" smtClean="0"/>
              <a:t>B</a:t>
            </a:r>
          </a:p>
          <a:p>
            <a:r>
              <a:rPr lang="en-US" smtClean="0"/>
              <a:t>A</a:t>
            </a:r>
          </a:p>
          <a:p>
            <a:r>
              <a:rPr lang="en-US" smtClean="0"/>
              <a:t>B</a:t>
            </a:r>
          </a:p>
          <a:p>
            <a:endParaRPr lang="en-US" smtClean="0"/>
          </a:p>
          <a:p>
            <a:r>
              <a:rPr lang="en-US" smtClean="0"/>
              <a:t>C</a:t>
            </a:r>
          </a:p>
          <a:p>
            <a:r>
              <a:rPr lang="en-US" smtClean="0"/>
              <a:t>D</a:t>
            </a:r>
          </a:p>
          <a:p>
            <a:r>
              <a:rPr lang="en-US" smtClean="0"/>
              <a:t>C</a:t>
            </a:r>
          </a:p>
          <a:p>
            <a:r>
              <a:rPr lang="en-US" smtClean="0"/>
              <a:t>D</a:t>
            </a:r>
          </a:p>
          <a:p>
            <a:endParaRPr lang="en-US" smtClean="0"/>
          </a:p>
          <a:p>
            <a:r>
              <a:rPr lang="en-US" smtClean="0"/>
              <a:t>E</a:t>
            </a:r>
          </a:p>
          <a:p>
            <a:r>
              <a:rPr lang="en-US" smtClean="0"/>
              <a:t>F</a:t>
            </a:r>
          </a:p>
          <a:p>
            <a:r>
              <a:rPr lang="en-US" smtClean="0"/>
              <a:t>E</a:t>
            </a:r>
          </a:p>
          <a:p>
            <a:r>
              <a:rPr lang="en-US" smtClean="0"/>
              <a:t>F</a:t>
            </a:r>
          </a:p>
          <a:p>
            <a:endParaRPr lang="en-US" smtClean="0"/>
          </a:p>
          <a:p>
            <a:r>
              <a:rPr lang="en-US" smtClean="0"/>
              <a:t>G</a:t>
            </a:r>
          </a:p>
          <a:p>
            <a:r>
              <a:rPr lang="en-US" smtClean="0"/>
              <a:t>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Meter – Iambic Pentameter</a:t>
            </a:r>
            <a:endParaRPr lang="en-US"/>
          </a:p>
        </p:txBody>
      </p:sp>
      <p:sp>
        <p:nvSpPr>
          <p:cNvPr id="3" name="Content Placeholder 2"/>
          <p:cNvSpPr>
            <a:spLocks noGrp="1"/>
          </p:cNvSpPr>
          <p:nvPr>
            <p:ph sz="half" idx="1"/>
          </p:nvPr>
        </p:nvSpPr>
        <p:spPr/>
        <p:txBody>
          <a:bodyPr>
            <a:normAutofit lnSpcReduction="10000"/>
          </a:bodyPr>
          <a:lstStyle/>
          <a:p>
            <a:r>
              <a:rPr lang="en-US" smtClean="0"/>
              <a:t>An iamb is a poetic foot – a pair of syllables, one unstressed, one stressed.</a:t>
            </a:r>
          </a:p>
          <a:p>
            <a:r>
              <a:rPr lang="en-US" smtClean="0"/>
              <a:t>Penta means five.</a:t>
            </a:r>
          </a:p>
          <a:p>
            <a:r>
              <a:rPr lang="en-US" smtClean="0"/>
              <a:t>Meter means the syllables / rhythm of a line of poetry.</a:t>
            </a:r>
          </a:p>
          <a:p>
            <a:r>
              <a:rPr lang="en-US" smtClean="0"/>
              <a:t>2 X 5 = 10 syllables per line of poetry.</a:t>
            </a:r>
            <a:endParaRPr lang="en-US"/>
          </a:p>
        </p:txBody>
      </p:sp>
      <p:sp>
        <p:nvSpPr>
          <p:cNvPr id="4" name="Content Placeholder 3"/>
          <p:cNvSpPr>
            <a:spLocks noGrp="1"/>
          </p:cNvSpPr>
          <p:nvPr>
            <p:ph sz="half" idx="2"/>
          </p:nvPr>
        </p:nvSpPr>
        <p:spPr/>
        <p:txBody>
          <a:bodyPr>
            <a:normAutofit lnSpcReduction="10000"/>
          </a:bodyPr>
          <a:lstStyle/>
          <a:p>
            <a:r>
              <a:rPr lang="en-US" smtClean="0"/>
              <a:t>Mr. Valentine, read Sonnet 18 on page 277 in a really goofy horse-clomping way to demonstrate.</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William Shakespeare – The Man</a:t>
            </a:r>
            <a:endParaRPr lang="en-US"/>
          </a:p>
        </p:txBody>
      </p:sp>
      <p:pic>
        <p:nvPicPr>
          <p:cNvPr id="4" name="Content Placeholder 3" descr="William-Shakespeare-194895-1-402.jpg"/>
          <p:cNvPicPr>
            <a:picLocks noGrp="1" noChangeAspect="1"/>
          </p:cNvPicPr>
          <p:nvPr>
            <p:ph idx="1"/>
          </p:nvPr>
        </p:nvPicPr>
        <p:blipFill>
          <a:blip r:embed="rId2" cstate="print"/>
          <a:stretch>
            <a:fillRect/>
          </a:stretch>
        </p:blipFill>
        <p:spPr>
          <a:xfrm>
            <a:off x="2657475" y="2039937"/>
            <a:ext cx="3829050" cy="382905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Now, get into groups, and choose a sonnet:</a:t>
            </a:r>
            <a:endParaRPr lang="en-US"/>
          </a:p>
        </p:txBody>
      </p:sp>
      <p:sp>
        <p:nvSpPr>
          <p:cNvPr id="3" name="Content Placeholder 2"/>
          <p:cNvSpPr>
            <a:spLocks noGrp="1"/>
          </p:cNvSpPr>
          <p:nvPr>
            <p:ph sz="half" idx="1"/>
          </p:nvPr>
        </p:nvSpPr>
        <p:spPr/>
        <p:txBody>
          <a:bodyPr/>
          <a:lstStyle/>
          <a:p>
            <a:r>
              <a:rPr lang="en-US" smtClean="0"/>
              <a:t>1 - Sonnet 29, pg 279</a:t>
            </a:r>
          </a:p>
          <a:p>
            <a:r>
              <a:rPr lang="en-US" smtClean="0"/>
              <a:t>2 – Sonnet 30, pg 280</a:t>
            </a:r>
          </a:p>
          <a:p>
            <a:r>
              <a:rPr lang="en-US" smtClean="0"/>
              <a:t>3 – Sonnet 71, pg 281</a:t>
            </a:r>
          </a:p>
          <a:p>
            <a:r>
              <a:rPr lang="en-US" smtClean="0"/>
              <a:t>4 – Sonnet 73, pg 282</a:t>
            </a:r>
          </a:p>
          <a:p>
            <a:r>
              <a:rPr lang="en-US" smtClean="0"/>
              <a:t>5 – Sonnet 116, pg 283</a:t>
            </a:r>
            <a:endParaRPr lang="en-US"/>
          </a:p>
        </p:txBody>
      </p:sp>
      <p:sp>
        <p:nvSpPr>
          <p:cNvPr id="4" name="Content Placeholder 3"/>
          <p:cNvSpPr>
            <a:spLocks noGrp="1"/>
          </p:cNvSpPr>
          <p:nvPr>
            <p:ph sz="half" idx="2"/>
          </p:nvPr>
        </p:nvSpPr>
        <p:spPr/>
        <p:txBody>
          <a:bodyPr/>
          <a:lstStyle/>
          <a:p>
            <a:r>
              <a:rPr lang="en-US" smtClean="0"/>
              <a:t>In your groups of 3 – 4, choose a sonnet, read it, and do your best to interpret what </a:t>
            </a:r>
            <a:r>
              <a:rPr lang="en-US" i="1" smtClean="0"/>
              <a:t>you </a:t>
            </a:r>
            <a:r>
              <a:rPr lang="en-US" smtClean="0"/>
              <a:t>think it means.</a:t>
            </a:r>
          </a:p>
          <a:p>
            <a:r>
              <a:rPr lang="en-US" smtClean="0"/>
              <a:t>Write this down together as you go, and be prepared to share it with the class in fifteen minutes.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Sonnet 130 – A Parody – Pg 284</a:t>
            </a:r>
            <a:endParaRPr lang="en-US"/>
          </a:p>
        </p:txBody>
      </p:sp>
      <p:sp>
        <p:nvSpPr>
          <p:cNvPr id="5" name="Content Placeholder 4"/>
          <p:cNvSpPr>
            <a:spLocks noGrp="1"/>
          </p:cNvSpPr>
          <p:nvPr>
            <p:ph idx="1"/>
          </p:nvPr>
        </p:nvSpPr>
        <p:spPr>
          <a:xfrm>
            <a:off x="152400" y="1600200"/>
            <a:ext cx="8839200" cy="4525963"/>
          </a:xfrm>
        </p:spPr>
        <p:txBody>
          <a:bodyPr/>
          <a:lstStyle/>
          <a:p>
            <a:r>
              <a:rPr lang="en-US" smtClean="0"/>
              <a:t>My mistress’ eyes are nothing like the sun,</a:t>
            </a:r>
          </a:p>
          <a:p>
            <a:r>
              <a:rPr lang="en-US" smtClean="0"/>
              <a:t>Coral is far more red than her lips’ red.</a:t>
            </a:r>
          </a:p>
          <a:p>
            <a:r>
              <a:rPr lang="en-US" smtClean="0"/>
              <a:t>If snow be white, why then her breasts are dun,</a:t>
            </a:r>
          </a:p>
          <a:p>
            <a:r>
              <a:rPr lang="en-US" smtClean="0"/>
              <a:t>If hairs be wires, black wires grow on her head.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Sonnet 130 – 2</a:t>
            </a:r>
            <a:r>
              <a:rPr lang="en-US" baseline="30000" smtClean="0"/>
              <a:t>nd</a:t>
            </a:r>
            <a:r>
              <a:rPr lang="en-US" smtClean="0"/>
              <a:t> Quatrain</a:t>
            </a:r>
            <a:endParaRPr lang="en-US"/>
          </a:p>
        </p:txBody>
      </p:sp>
      <p:sp>
        <p:nvSpPr>
          <p:cNvPr id="3" name="Content Placeholder 2"/>
          <p:cNvSpPr>
            <a:spLocks noGrp="1"/>
          </p:cNvSpPr>
          <p:nvPr>
            <p:ph idx="1"/>
          </p:nvPr>
        </p:nvSpPr>
        <p:spPr>
          <a:xfrm>
            <a:off x="228600" y="1600200"/>
            <a:ext cx="8610600" cy="4525963"/>
          </a:xfrm>
        </p:spPr>
        <p:txBody>
          <a:bodyPr/>
          <a:lstStyle/>
          <a:p>
            <a:r>
              <a:rPr lang="en-US" smtClean="0"/>
              <a:t>I have seen roses damasked, red and white,</a:t>
            </a:r>
          </a:p>
          <a:p>
            <a:r>
              <a:rPr lang="en-US" smtClean="0"/>
              <a:t>But no such roses see I in her cheeks.</a:t>
            </a:r>
          </a:p>
          <a:p>
            <a:r>
              <a:rPr lang="en-US" smtClean="0"/>
              <a:t>And in some perfumes is there more delight</a:t>
            </a:r>
          </a:p>
          <a:p>
            <a:r>
              <a:rPr lang="en-US" smtClean="0"/>
              <a:t>Than in the breath that from my mistress reeks.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Sonnet 130 – 3</a:t>
            </a:r>
            <a:r>
              <a:rPr lang="en-US" baseline="30000" smtClean="0"/>
              <a:t>rd</a:t>
            </a:r>
            <a:r>
              <a:rPr lang="en-US" smtClean="0"/>
              <a:t> Quatrain</a:t>
            </a:r>
            <a:endParaRPr lang="en-US"/>
          </a:p>
        </p:txBody>
      </p:sp>
      <p:sp>
        <p:nvSpPr>
          <p:cNvPr id="3" name="Content Placeholder 2"/>
          <p:cNvSpPr>
            <a:spLocks noGrp="1"/>
          </p:cNvSpPr>
          <p:nvPr>
            <p:ph idx="1"/>
          </p:nvPr>
        </p:nvSpPr>
        <p:spPr>
          <a:xfrm>
            <a:off x="0" y="1600200"/>
            <a:ext cx="9144000" cy="4525963"/>
          </a:xfrm>
        </p:spPr>
        <p:txBody>
          <a:bodyPr/>
          <a:lstStyle/>
          <a:p>
            <a:r>
              <a:rPr lang="en-US" smtClean="0"/>
              <a:t>I love to hear her speak, yet well I know</a:t>
            </a:r>
          </a:p>
          <a:p>
            <a:r>
              <a:rPr lang="en-US" smtClean="0"/>
              <a:t>That music hath a far more pleasing sound.</a:t>
            </a:r>
          </a:p>
          <a:p>
            <a:r>
              <a:rPr lang="en-US" smtClean="0"/>
              <a:t>I grant I never saw a goddess go,</a:t>
            </a:r>
          </a:p>
          <a:p>
            <a:r>
              <a:rPr lang="en-US" smtClean="0"/>
              <a:t>My mistress, when she walks, treads on the ground.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Sonnet 130 – Heroic Couplet</a:t>
            </a:r>
            <a:endParaRPr lang="en-US"/>
          </a:p>
        </p:txBody>
      </p:sp>
      <p:sp>
        <p:nvSpPr>
          <p:cNvPr id="3" name="Content Placeholder 2"/>
          <p:cNvSpPr>
            <a:spLocks noGrp="1"/>
          </p:cNvSpPr>
          <p:nvPr>
            <p:ph idx="1"/>
          </p:nvPr>
        </p:nvSpPr>
        <p:spPr/>
        <p:txBody>
          <a:bodyPr/>
          <a:lstStyle/>
          <a:p>
            <a:r>
              <a:rPr lang="en-US" smtClean="0"/>
              <a:t>And yet, by Heaven, I think my love as rare</a:t>
            </a:r>
          </a:p>
          <a:p>
            <a:r>
              <a:rPr lang="en-US" smtClean="0"/>
              <a:t>As any she belied with false compare.</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 Your Own Sonnets</a:t>
            </a:r>
            <a:endParaRPr lang="en-US"/>
          </a:p>
        </p:txBody>
      </p:sp>
      <p:sp>
        <p:nvSpPr>
          <p:cNvPr id="3" name="Content Placeholder 2"/>
          <p:cNvSpPr>
            <a:spLocks noGrp="1"/>
          </p:cNvSpPr>
          <p:nvPr>
            <p:ph idx="1"/>
          </p:nvPr>
        </p:nvSpPr>
        <p:spPr/>
        <p:txBody>
          <a:bodyPr/>
          <a:lstStyle/>
          <a:p>
            <a:r>
              <a:rPr lang="en-US" smtClean="0"/>
              <a:t>Now it’s time to write your own sonnet.</a:t>
            </a:r>
          </a:p>
          <a:p>
            <a:r>
              <a:rPr lang="en-US" smtClean="0"/>
              <a:t>Return to your groups.</a:t>
            </a:r>
          </a:p>
          <a:p>
            <a:r>
              <a:rPr lang="en-US" smtClean="0"/>
              <a:t>Craft a 14 line poem with 3 four line stanzas and 1 two line stanza.</a:t>
            </a:r>
          </a:p>
          <a:p>
            <a:r>
              <a:rPr lang="en-US" smtClean="0"/>
              <a:t>Usually these are about love, but you may choose the subject, so long as it is class appropriate.</a:t>
            </a:r>
          </a:p>
          <a:p>
            <a:r>
              <a:rPr lang="en-US" smtClean="0"/>
              <a:t>Be prepared to share by __________ .</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60000"/>
            </a:schemeClr>
          </a:solidFill>
        </p:spPr>
        <p:txBody>
          <a:bodyPr>
            <a:normAutofit fontScale="90000"/>
          </a:bodyPr>
          <a:lstStyle/>
          <a:p>
            <a:r>
              <a:rPr lang="en-US" smtClean="0"/>
              <a:t>Stratford-on-Avon – His home town.</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Stratford-on-Avon – His hometown </a:t>
            </a:r>
            <a:r>
              <a:rPr lang="en-US" i="1" smtClean="0"/>
              <a:t>today</a:t>
            </a:r>
            <a:r>
              <a:rPr lang="en-US" smtClean="0"/>
              <a:t>.</a:t>
            </a:r>
            <a:endParaRPr lang="en-US"/>
          </a:p>
        </p:txBody>
      </p:sp>
      <p:pic>
        <p:nvPicPr>
          <p:cNvPr id="5" name="Content Placeholder 4" descr="StratfordAvon20040717_CopyrightKaihsuTai.jpg"/>
          <p:cNvPicPr>
            <a:picLocks noGrp="1" noChangeAspect="1"/>
          </p:cNvPicPr>
          <p:nvPr>
            <p:ph idx="1"/>
          </p:nvPr>
        </p:nvPicPr>
        <p:blipFill>
          <a:blip r:embed="rId2" cstate="print"/>
          <a:stretch>
            <a:fillRect/>
          </a:stretch>
        </p:blipFill>
        <p:spPr>
          <a:xfrm>
            <a:off x="304800" y="1828800"/>
            <a:ext cx="8534400" cy="46481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Fans and Critics</a:t>
            </a:r>
            <a:endParaRPr lang="en-US"/>
          </a:p>
        </p:txBody>
      </p:sp>
      <p:sp>
        <p:nvSpPr>
          <p:cNvPr id="5" name="Text Placeholder 4"/>
          <p:cNvSpPr>
            <a:spLocks noGrp="1"/>
          </p:cNvSpPr>
          <p:nvPr>
            <p:ph type="body" idx="1"/>
          </p:nvPr>
        </p:nvSpPr>
        <p:spPr/>
        <p:txBody>
          <a:bodyPr/>
          <a:lstStyle/>
          <a:p>
            <a:r>
              <a:rPr lang="en-US" smtClean="0"/>
              <a:t>Robert Greene</a:t>
            </a:r>
            <a:endParaRPr lang="en-US"/>
          </a:p>
        </p:txBody>
      </p:sp>
      <p:sp>
        <p:nvSpPr>
          <p:cNvPr id="7" name="Text Placeholder 6"/>
          <p:cNvSpPr>
            <a:spLocks noGrp="1"/>
          </p:cNvSpPr>
          <p:nvPr>
            <p:ph type="body" sz="half" idx="3"/>
          </p:nvPr>
        </p:nvSpPr>
        <p:spPr/>
        <p:txBody>
          <a:bodyPr/>
          <a:lstStyle/>
          <a:p>
            <a:r>
              <a:rPr lang="en-US" smtClean="0"/>
              <a:t>Ben Jonson</a:t>
            </a:r>
            <a:endParaRPr lang="en-US"/>
          </a:p>
        </p:txBody>
      </p:sp>
      <p:pic>
        <p:nvPicPr>
          <p:cNvPr id="9" name="Content Placeholder 8" descr="robertgreene.jpg"/>
          <p:cNvPicPr>
            <a:picLocks noGrp="1" noChangeAspect="1"/>
          </p:cNvPicPr>
          <p:nvPr>
            <p:ph sz="quarter" idx="2"/>
          </p:nvPr>
        </p:nvPicPr>
        <p:blipFill>
          <a:blip r:embed="rId2" cstate="print"/>
          <a:stretch>
            <a:fillRect/>
          </a:stretch>
        </p:blipFill>
        <p:spPr>
          <a:xfrm>
            <a:off x="889794" y="2364581"/>
            <a:ext cx="3175000" cy="3759200"/>
          </a:xfrm>
        </p:spPr>
      </p:pic>
      <p:pic>
        <p:nvPicPr>
          <p:cNvPr id="10" name="Content Placeholder 9" descr="benjonson.jpg"/>
          <p:cNvPicPr>
            <a:picLocks noGrp="1" noChangeAspect="1"/>
          </p:cNvPicPr>
          <p:nvPr>
            <p:ph sz="quarter" idx="4"/>
          </p:nvPr>
        </p:nvPicPr>
        <p:blipFill>
          <a:blip r:embed="rId3" cstate="print"/>
          <a:stretch>
            <a:fillRect/>
          </a:stretch>
        </p:blipFill>
        <p:spPr>
          <a:xfrm>
            <a:off x="5000359" y="2362200"/>
            <a:ext cx="3331107" cy="3763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Rubbing Shoulders with the Aristocracy – Pg 273</a:t>
            </a:r>
            <a:endParaRPr lang="en-US"/>
          </a:p>
        </p:txBody>
      </p:sp>
      <p:sp>
        <p:nvSpPr>
          <p:cNvPr id="3" name="Text Placeholder 2"/>
          <p:cNvSpPr>
            <a:spLocks noGrp="1"/>
          </p:cNvSpPr>
          <p:nvPr>
            <p:ph type="body" idx="1"/>
          </p:nvPr>
        </p:nvSpPr>
        <p:spPr/>
        <p:txBody>
          <a:bodyPr/>
          <a:lstStyle/>
          <a:p>
            <a:r>
              <a:rPr lang="en-US" smtClean="0"/>
              <a:t>Coat of Arms</a:t>
            </a:r>
            <a:endParaRPr lang="en-US"/>
          </a:p>
        </p:txBody>
      </p:sp>
      <p:sp>
        <p:nvSpPr>
          <p:cNvPr id="5" name="Text Placeholder 4"/>
          <p:cNvSpPr>
            <a:spLocks noGrp="1"/>
          </p:cNvSpPr>
          <p:nvPr>
            <p:ph type="body" sz="half" idx="3"/>
          </p:nvPr>
        </p:nvSpPr>
        <p:spPr/>
        <p:txBody>
          <a:bodyPr/>
          <a:lstStyle/>
          <a:p>
            <a:r>
              <a:rPr lang="en-US" smtClean="0"/>
              <a:t>New Place</a:t>
            </a:r>
            <a:endParaRPr lang="en-US"/>
          </a:p>
        </p:txBody>
      </p:sp>
      <p:pic>
        <p:nvPicPr>
          <p:cNvPr id="7" name="Content Placeholder 6" descr="Shakespeare1COA.png"/>
          <p:cNvPicPr>
            <a:picLocks noGrp="1" noChangeAspect="1"/>
          </p:cNvPicPr>
          <p:nvPr>
            <p:ph sz="quarter" idx="2"/>
          </p:nvPr>
        </p:nvPicPr>
        <p:blipFill>
          <a:blip r:embed="rId2" cstate="print"/>
          <a:stretch>
            <a:fillRect/>
          </a:stretch>
        </p:blipFill>
        <p:spPr>
          <a:xfrm>
            <a:off x="964794" y="2362200"/>
            <a:ext cx="3024999" cy="3763963"/>
          </a:xfrm>
        </p:spPr>
      </p:pic>
      <p:pic>
        <p:nvPicPr>
          <p:cNvPr id="8" name="Content Placeholder 7" descr="newplace.jpg"/>
          <p:cNvPicPr>
            <a:picLocks noGrp="1" noChangeAspect="1"/>
          </p:cNvPicPr>
          <p:nvPr>
            <p:ph sz="quarter" idx="4"/>
          </p:nvPr>
        </p:nvPicPr>
        <p:blipFill>
          <a:blip r:embed="rId3" cstate="print"/>
          <a:stretch>
            <a:fillRect/>
          </a:stretch>
        </p:blipFill>
        <p:spPr>
          <a:xfrm>
            <a:off x="4343399" y="2467458"/>
            <a:ext cx="4543975" cy="347614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The Globe Theater - Outside</a:t>
            </a:r>
            <a:endParaRPr lang="en-US"/>
          </a:p>
        </p:txBody>
      </p:sp>
      <p:pic>
        <p:nvPicPr>
          <p:cNvPr id="9" name="Content Placeholder 8" descr="cid_globe_the_km_003.jpg"/>
          <p:cNvPicPr>
            <a:picLocks noGrp="1" noChangeAspect="1"/>
          </p:cNvPicPr>
          <p:nvPr>
            <p:ph idx="1"/>
          </p:nvPr>
        </p:nvPicPr>
        <p:blipFill>
          <a:blip r:embed="rId2" cstate="print"/>
          <a:stretch>
            <a:fillRect/>
          </a:stretch>
        </p:blipFill>
        <p:spPr>
          <a:xfrm>
            <a:off x="457200" y="1295400"/>
            <a:ext cx="8305799" cy="5105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Globe Theater - Inside</a:t>
            </a:r>
            <a:endParaRPr lang="en-US"/>
          </a:p>
        </p:txBody>
      </p:sp>
      <p:pic>
        <p:nvPicPr>
          <p:cNvPr id="4" name="Content Placeholder 3" descr="king-lear-at-the-globe-theatre-ii.jpg"/>
          <p:cNvPicPr>
            <a:picLocks noGrp="1" noChangeAspect="1"/>
          </p:cNvPicPr>
          <p:nvPr>
            <p:ph idx="1"/>
          </p:nvPr>
        </p:nvPicPr>
        <p:blipFill>
          <a:blip r:embed="rId2" cstate="print"/>
          <a:stretch>
            <a:fillRect/>
          </a:stretch>
        </p:blipFill>
        <p:spPr>
          <a:xfrm>
            <a:off x="457200" y="1676400"/>
            <a:ext cx="8305800" cy="4800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792</TotalTime>
  <Words>1686</Words>
  <Application>Microsoft Office PowerPoint</Application>
  <PresentationFormat>On-screen Show (4:3)</PresentationFormat>
  <Paragraphs>181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A Brief Lesson on the Works of William Shakespeare</vt:lpstr>
      <vt:lpstr>Step 1 – The Bio</vt:lpstr>
      <vt:lpstr>William Shakespeare – The Man</vt:lpstr>
      <vt:lpstr>Stratford-on-Avon – His home town.</vt:lpstr>
      <vt:lpstr>Stratford-on-Avon – His hometown today.</vt:lpstr>
      <vt:lpstr>Fans and Critics</vt:lpstr>
      <vt:lpstr>Rubbing Shoulders with the Aristocracy – Pg 273</vt:lpstr>
      <vt:lpstr>The Globe Theater - Outside</vt:lpstr>
      <vt:lpstr>The Globe Theater - Inside</vt:lpstr>
      <vt:lpstr>Now that we’ve read his bio…</vt:lpstr>
      <vt:lpstr>You don’t want no drama.</vt:lpstr>
      <vt:lpstr>Shakespearean Tragedy</vt:lpstr>
      <vt:lpstr>Shakespearean Comedy</vt:lpstr>
      <vt:lpstr>Shakespearean History</vt:lpstr>
      <vt:lpstr>Not a rigid system.</vt:lpstr>
      <vt:lpstr>Fun with classification</vt:lpstr>
      <vt:lpstr>Hamlet</vt:lpstr>
      <vt:lpstr>Julius Caesar</vt:lpstr>
      <vt:lpstr>King Lear</vt:lpstr>
      <vt:lpstr>Midsummer Night’s Dream</vt:lpstr>
      <vt:lpstr>Othello</vt:lpstr>
      <vt:lpstr>Richard III</vt:lpstr>
      <vt:lpstr>Romeo and Juliet</vt:lpstr>
      <vt:lpstr>The Taming of the Shrew</vt:lpstr>
      <vt:lpstr>The Tempest</vt:lpstr>
      <vt:lpstr>On to the sonnets – Pg 276-277</vt:lpstr>
      <vt:lpstr>Shakespearean Sonnet - Form</vt:lpstr>
      <vt:lpstr>Shakespearean Sonnet – Rhyme Scheme</vt:lpstr>
      <vt:lpstr>Meter – Iambic Pentameter</vt:lpstr>
      <vt:lpstr>Now, get into groups, and choose a sonnet:</vt:lpstr>
      <vt:lpstr>Sonnet 130 – A Parody – Pg 284</vt:lpstr>
      <vt:lpstr>Sonnet 130 – 2nd Quatrain</vt:lpstr>
      <vt:lpstr>Sonnet 130 – 3rd Quatrain</vt:lpstr>
      <vt:lpstr>Sonnet 130 – Heroic Couplet</vt:lpstr>
      <vt:lpstr>Write Your Own Sonnets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Lesson on the Works of William Shakespeare</dc:title>
  <dc:creator>Lenny</dc:creator>
  <cp:lastModifiedBy>Lenny J Valentine</cp:lastModifiedBy>
  <cp:revision>78</cp:revision>
  <dcterms:created xsi:type="dcterms:W3CDTF">2006-08-16T00:00:00Z</dcterms:created>
  <dcterms:modified xsi:type="dcterms:W3CDTF">2014-10-30T18:59:23Z</dcterms:modified>
</cp:coreProperties>
</file>