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CBAHS\2014%20Spring\Misc%20Media\Videos\Henry.VIII.Patron.or.Plunderer%20(Documentary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6477000" cy="2868168"/>
          </a:xfrm>
        </p:spPr>
        <p:txBody>
          <a:bodyPr/>
          <a:lstStyle/>
          <a:p>
            <a:r>
              <a:rPr lang="en-US" smtClean="0"/>
              <a:t>Historical Introduction to the Renaissance – 1485-1660</a:t>
            </a:r>
            <a:br>
              <a:rPr lang="en-US" smtClean="0"/>
            </a:br>
            <a:r>
              <a:rPr lang="en-US" smtClean="0"/>
              <a:t>“The Monarchy”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Based on </a:t>
            </a:r>
            <a:r>
              <a:rPr lang="en-US" i="1" smtClean="0"/>
              <a:t>Elements of Literature</a:t>
            </a:r>
            <a:r>
              <a:rPr lang="en-US" smtClean="0"/>
              <a:t>,</a:t>
            </a:r>
          </a:p>
          <a:p>
            <a:r>
              <a:rPr lang="en-US" smtClean="0"/>
              <a:t>Sixth Edition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honeymoon is </a:t>
            </a:r>
            <a:r>
              <a:rPr lang="en-US" smtClean="0"/>
              <a:t>over – Pg 248-249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But, believe it or not, it didn’t last.</a:t>
            </a:r>
          </a:p>
          <a:p>
            <a:r>
              <a:rPr lang="en-US" smtClean="0"/>
              <a:t>In fact, Henry married six women over the course of his life:</a:t>
            </a:r>
          </a:p>
          <a:p>
            <a:pPr lvl="1"/>
            <a:r>
              <a:rPr lang="en-US" smtClean="0"/>
              <a:t>Catherine of Aragon</a:t>
            </a:r>
          </a:p>
          <a:p>
            <a:pPr lvl="1"/>
            <a:r>
              <a:rPr lang="en-US" smtClean="0"/>
              <a:t>Anne Boleyn</a:t>
            </a:r>
          </a:p>
          <a:p>
            <a:pPr lvl="1"/>
            <a:r>
              <a:rPr lang="en-US" smtClean="0"/>
              <a:t>Jane Seymour</a:t>
            </a:r>
          </a:p>
          <a:p>
            <a:pPr lvl="1"/>
            <a:r>
              <a:rPr lang="en-US" smtClean="0"/>
              <a:t>Anne of Cleves</a:t>
            </a:r>
          </a:p>
          <a:p>
            <a:pPr lvl="1"/>
            <a:r>
              <a:rPr lang="en-US" smtClean="0"/>
              <a:t>Catherine Howard</a:t>
            </a:r>
          </a:p>
          <a:p>
            <a:pPr lvl="1"/>
            <a:r>
              <a:rPr lang="en-US" smtClean="0"/>
              <a:t>Catherine Parr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These lucky ladies met with the following fates (respectively):</a:t>
            </a:r>
          </a:p>
          <a:p>
            <a:pPr lvl="1"/>
            <a:r>
              <a:rPr lang="en-US" smtClean="0"/>
              <a:t>Divorced</a:t>
            </a:r>
          </a:p>
          <a:p>
            <a:pPr lvl="1"/>
            <a:r>
              <a:rPr lang="en-US" smtClean="0"/>
              <a:t>Beheaded</a:t>
            </a:r>
          </a:p>
          <a:p>
            <a:pPr lvl="1"/>
            <a:r>
              <a:rPr lang="en-US" smtClean="0"/>
              <a:t>Died</a:t>
            </a:r>
          </a:p>
          <a:p>
            <a:pPr lvl="1"/>
            <a:r>
              <a:rPr lang="en-US" smtClean="0"/>
              <a:t>Divorced</a:t>
            </a:r>
          </a:p>
          <a:p>
            <a:pPr lvl="1"/>
            <a:r>
              <a:rPr lang="en-US" smtClean="0"/>
              <a:t>Beheaded</a:t>
            </a:r>
          </a:p>
          <a:p>
            <a:pPr lvl="1"/>
            <a:r>
              <a:rPr lang="en-US" smtClean="0"/>
              <a:t>Survived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Henry </a:t>
            </a:r>
            <a:r>
              <a:rPr lang="en-US" smtClean="0"/>
              <a:t>VIII – pg 249</a:t>
            </a:r>
            <a:endParaRPr lang="en-US"/>
          </a:p>
        </p:txBody>
      </p:sp>
      <p:pic>
        <p:nvPicPr>
          <p:cNvPr id="5" name="Content Placeholder 4" descr="Portrait_of_Edward_VI_of_Eng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3528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His only living son, Edward (born of Jane Seymour) took the throne at age nine.</a:t>
            </a:r>
          </a:p>
          <a:p>
            <a:r>
              <a:rPr lang="en-US" smtClean="0"/>
              <a:t>His older sisters guided most of his actions during his brief rule.</a:t>
            </a:r>
          </a:p>
          <a:p>
            <a:r>
              <a:rPr lang="en-US" smtClean="0"/>
              <a:t>Eventually, he died of tuberculosis, leaving the throne to Mary, daughter of Catherine of Aragon.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Bloody </a:t>
            </a:r>
            <a:r>
              <a:rPr lang="en-US" smtClean="0"/>
              <a:t>Mary – pg 249-250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Mary earned said title by seeking vengeance for the mistreatment of her mother, Catherine, by her father, Henry.</a:t>
            </a:r>
          </a:p>
          <a:p>
            <a:r>
              <a:rPr lang="en-US" smtClean="0"/>
              <a:t>She did so by gathering and slaughtering Protestants.</a:t>
            </a:r>
          </a:p>
          <a:p>
            <a:r>
              <a:rPr lang="en-US" smtClean="0"/>
              <a:t>In one event, Mary burned 300 Protestants at the stake.</a:t>
            </a:r>
          </a:p>
          <a:p>
            <a:r>
              <a:rPr lang="en-US" smtClean="0"/>
              <a:t>Her people did not like this very much.</a:t>
            </a:r>
          </a:p>
          <a:p>
            <a:r>
              <a:rPr lang="en-US" smtClean="0"/>
              <a:t>Eventually, she died of fever, leaving the throne to Elizabeth, daughter of Anne Boleyn.</a:t>
            </a:r>
          </a:p>
        </p:txBody>
      </p:sp>
      <p:pic>
        <p:nvPicPr>
          <p:cNvPr id="5" name="Content Placeholder 4" descr="Maria_Tudo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29177" y="1600200"/>
            <a:ext cx="341932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Queen Elizabeth I – pg 250-251</a:t>
            </a:r>
            <a:endParaRPr lang="en-US"/>
          </a:p>
        </p:txBody>
      </p:sp>
      <p:pic>
        <p:nvPicPr>
          <p:cNvPr id="5" name="Content Placeholder 4" descr="queenelizabeth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0926" y="1600200"/>
            <a:ext cx="309362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Elizabeth I reigned from 1558 to 1603.</a:t>
            </a:r>
          </a:p>
          <a:p>
            <a:r>
              <a:rPr lang="en-US" smtClean="0"/>
              <a:t>She re-established the Church of England and continued to reject the Pope’s authority, as her father had done.</a:t>
            </a:r>
          </a:p>
          <a:p>
            <a:r>
              <a:rPr lang="en-US" smtClean="0"/>
              <a:t>For her entire reign, she remained unmarried, never wishing to relinquish her power to a husband / King.</a:t>
            </a:r>
          </a:p>
          <a:p>
            <a:r>
              <a:rPr lang="en-US" smtClean="0"/>
              <a:t>This strategic choice of reigning unmarried gained her the title “The Virgin Queen” among the people.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England’s Independence – pg 252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Queen Elizabeth put down many assassination plots, including one from her cousin, Mary Stuart, Queen of Scots.</a:t>
            </a:r>
          </a:p>
          <a:p>
            <a:r>
              <a:rPr lang="en-US" smtClean="0"/>
              <a:t>Also, under her reign, England defeated the Spanish Armada in battle – the fiercest navy in the world at that time.</a:t>
            </a:r>
          </a:p>
          <a:p>
            <a:r>
              <a:rPr lang="en-US" smtClean="0"/>
              <a:t>All in all, Elizabeth solidified England’s independence from all mainland authorities that sought to influence it, religious or political.</a:t>
            </a:r>
          </a:p>
          <a:p>
            <a:endParaRPr lang="en-US"/>
          </a:p>
        </p:txBody>
      </p:sp>
      <p:pic>
        <p:nvPicPr>
          <p:cNvPr id="5" name="Content Placeholder 4" descr="Loutherbourg-Spanish_Arma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676400"/>
            <a:ext cx="3521075" cy="4648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Patrons of the arts – pg 253</a:t>
            </a:r>
            <a:endParaRPr lang="en-US"/>
          </a:p>
        </p:txBody>
      </p:sp>
      <p:pic>
        <p:nvPicPr>
          <p:cNvPr id="5" name="Content Placeholder 4" descr="William-Shakespeare-194895-1-4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6162"/>
            <a:ext cx="3521075" cy="3521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Furthermore, during her rule she sponsored many great artists and writers, including William Shakespeare and his acting troupe, the Lord Chamberlain’s Men.</a:t>
            </a:r>
          </a:p>
          <a:p>
            <a:r>
              <a:rPr lang="en-US" smtClean="0"/>
              <a:t>We will learn more about William Shakespeare in tomorrow’s lecture and in the weeks to come.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Puritans – pg 253-254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7284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One consequence of never marrying is that she died without an heir).</a:t>
            </a:r>
          </a:p>
          <a:p>
            <a:r>
              <a:rPr lang="en-US" smtClean="0"/>
              <a:t>After Elizabeth I, second cousin James VI of Scotland took the throne as next in line, becoming James I of England </a:t>
            </a:r>
          </a:p>
          <a:p>
            <a:r>
              <a:rPr lang="en-US" smtClean="0"/>
              <a:t>The people did not care much for James VI.  They also did not care much for his successor, Charles I.</a:t>
            </a:r>
          </a:p>
          <a:p>
            <a:r>
              <a:rPr lang="en-US" smtClean="0"/>
              <a:t>In time, a protestant group called the Puritans, led by Oliver Cromwell, rebelled against the monarchy.</a:t>
            </a:r>
          </a:p>
          <a:p>
            <a:r>
              <a:rPr lang="en-US" smtClean="0"/>
              <a:t>For a time, they succeeded.  Charles I was beheaded, and the Puritans ruled for eleven years.</a:t>
            </a:r>
          </a:p>
          <a:p>
            <a:r>
              <a:rPr lang="en-US" smtClean="0"/>
              <a:t>The monarchy would not regain power until 1660 with Charles’ son, Charles II – but by that time, England had changed dramatically and, as such, will be discussed in another historical period / unit.</a:t>
            </a:r>
            <a:endParaRPr lang="en-US"/>
          </a:p>
        </p:txBody>
      </p:sp>
      <p:pic>
        <p:nvPicPr>
          <p:cNvPr id="5" name="Content Placeholder 4" descr="Oliver_Cromwell_by_Samuel_Coop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600200"/>
            <a:ext cx="3521075" cy="465365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smtClean="0"/>
              <a:t>Henry VIII - Documentary</a:t>
            </a:r>
            <a:endParaRPr lang="en-US"/>
          </a:p>
        </p:txBody>
      </p:sp>
      <p:pic>
        <p:nvPicPr>
          <p:cNvPr id="7" name="Henry.VIII.Patron.or.Plunderer (Documentary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7467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 the end of the middle Ages…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The royal house or family of England, called the Plantaganets, had split into two factions:  The Yorks and the Lancasters.</a:t>
            </a:r>
            <a:endParaRPr lang="en-US"/>
          </a:p>
        </p:txBody>
      </p:sp>
      <p:pic>
        <p:nvPicPr>
          <p:cNvPr id="5" name="Content Placeholder 4" descr="410px-Royal_Arms_of_England_(1198-1340)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810652"/>
            <a:ext cx="3521075" cy="41050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Wars of the Roses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The Yorks took the </a:t>
            </a:r>
            <a:r>
              <a:rPr lang="en-US" smtClean="0"/>
              <a:t>white </a:t>
            </a:r>
            <a:r>
              <a:rPr lang="en-US" smtClean="0"/>
              <a:t>rose as their symbol,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While the Lancasters took the </a:t>
            </a:r>
            <a:r>
              <a:rPr lang="en-US" smtClean="0"/>
              <a:t>red</a:t>
            </a:r>
            <a:r>
              <a:rPr lang="en-US" smtClean="0"/>
              <a:t> </a:t>
            </a:r>
            <a:r>
              <a:rPr lang="en-US" smtClean="0"/>
              <a:t>rose for theirs.</a:t>
            </a:r>
            <a:endParaRPr lang="en-US"/>
          </a:p>
        </p:txBody>
      </p:sp>
      <p:pic>
        <p:nvPicPr>
          <p:cNvPr id="10" name="Content Placeholder 9" descr="250px-White_Rose_Badge_of_York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27112" y="2578100"/>
            <a:ext cx="2381250" cy="2381250"/>
          </a:xfrm>
        </p:spPr>
      </p:pic>
      <p:pic>
        <p:nvPicPr>
          <p:cNvPr id="11" name="Content Placeholder 10" descr="250px-Red_Rose_Badge_of_Lancaster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8212" y="2578100"/>
            <a:ext cx="2381250" cy="2381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Peace through marriage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In time, the fighting came to an end.</a:t>
            </a:r>
          </a:p>
          <a:p>
            <a:r>
              <a:rPr lang="en-US" smtClean="0"/>
              <a:t>Henry VII, a </a:t>
            </a:r>
            <a:r>
              <a:rPr lang="en-US" smtClean="0"/>
              <a:t>Lancaster, </a:t>
            </a:r>
            <a:r>
              <a:rPr lang="en-US" smtClean="0"/>
              <a:t>married into the </a:t>
            </a:r>
            <a:r>
              <a:rPr lang="en-US" smtClean="0"/>
              <a:t>York</a:t>
            </a:r>
            <a:r>
              <a:rPr lang="en-US" smtClean="0"/>
              <a:t> </a:t>
            </a:r>
            <a:r>
              <a:rPr lang="en-US" smtClean="0"/>
              <a:t>family to create a new, unified family line – the Tudors</a:t>
            </a:r>
            <a:r>
              <a:rPr lang="en-US" smtClean="0"/>
              <a:t>.</a:t>
            </a:r>
          </a:p>
          <a:p>
            <a:r>
              <a:rPr lang="en-US" smtClean="0"/>
              <a:t>Notice how their new emblem is a combination of both previous emblems.</a:t>
            </a:r>
          </a:p>
        </p:txBody>
      </p:sp>
      <p:pic>
        <p:nvPicPr>
          <p:cNvPr id="10" name="Content Placeholder 9" descr="250px-Tudor_Rose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7112" y="2672556"/>
            <a:ext cx="2381250" cy="2381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7</a:t>
            </a:r>
            <a:r>
              <a:rPr lang="en-US" baseline="30000" smtClean="0"/>
              <a:t>th</a:t>
            </a:r>
            <a:r>
              <a:rPr lang="en-US" smtClean="0"/>
              <a:t> to 8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In time, Henry VII was succeeded by his son, Henry VIII.</a:t>
            </a:r>
          </a:p>
          <a:p>
            <a:r>
              <a:rPr lang="en-US" smtClean="0"/>
              <a:t>Henry VIII had a somewhat…unorthodox love life – having had six wives in all before he died.</a:t>
            </a:r>
            <a:endParaRPr lang="en-US"/>
          </a:p>
        </p:txBody>
      </p:sp>
      <p:pic>
        <p:nvPicPr>
          <p:cNvPr id="5" name="Content Placeholder 4" descr="henry81540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754336"/>
            <a:ext cx="3521075" cy="42176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 with the old, in with the </a:t>
            </a:r>
            <a:r>
              <a:rPr lang="en-US" smtClean="0"/>
              <a:t>new – Pg246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19800"/>
            <a:ext cx="81534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This string of marriages started with Henry’s marriage to Catherine of Aragon.</a:t>
            </a:r>
          </a:p>
          <a:p>
            <a:r>
              <a:rPr lang="en-US" smtClean="0"/>
              <a:t>Henry and Catherine had been, as of </a:t>
            </a:r>
            <a:r>
              <a:rPr lang="en-US" smtClean="0"/>
              <a:t>yet</a:t>
            </a:r>
            <a:r>
              <a:rPr lang="en-US" smtClean="0"/>
              <a:t>, </a:t>
            </a:r>
            <a:r>
              <a:rPr lang="en-US" smtClean="0"/>
              <a:t>unable to have any living sons.</a:t>
            </a:r>
          </a:p>
          <a:p>
            <a:r>
              <a:rPr lang="en-US" smtClean="0"/>
              <a:t>Furthermore, another girl had caught Henry’s eye – Anne Boleyn.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7200" y="1371600"/>
            <a:ext cx="7239000" cy="304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mtClean="0"/>
              <a:t>          Catherine of Aragon                                Anne Boleyn</a:t>
            </a:r>
            <a:endParaRPr lang="en-US"/>
          </a:p>
        </p:txBody>
      </p:sp>
      <p:pic>
        <p:nvPicPr>
          <p:cNvPr id="8" name="Content Placeholder 7" descr="Catherine_arag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4801" y="1939925"/>
            <a:ext cx="2785872" cy="3657600"/>
          </a:xfrm>
        </p:spPr>
      </p:pic>
      <p:pic>
        <p:nvPicPr>
          <p:cNvPr id="9" name="Content Placeholder 8" descr="Anneboleyn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82477" y="1939925"/>
            <a:ext cx="271272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why not</a:t>
            </a:r>
            <a:r>
              <a:rPr lang="en-US" smtClean="0"/>
              <a:t>? – Pg246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However, when Henry asked </a:t>
            </a:r>
            <a:r>
              <a:rPr lang="en-US" smtClean="0"/>
              <a:t>Pope Clement VII for </a:t>
            </a:r>
            <a:r>
              <a:rPr lang="en-US" smtClean="0"/>
              <a:t>an annulment of his marriage to Catherine, he was denied.</a:t>
            </a:r>
          </a:p>
          <a:p>
            <a:r>
              <a:rPr lang="en-US" smtClean="0"/>
              <a:t>Catholics do not believe in divorce, and annul marriages only under very specific circumstances (usually, the marriage cannot already have been consummated).</a:t>
            </a:r>
          </a:p>
          <a:p>
            <a:r>
              <a:rPr lang="en-US" smtClean="0"/>
              <a:t>This was not one of those circumstances.</a:t>
            </a:r>
            <a:endParaRPr lang="en-US"/>
          </a:p>
        </p:txBody>
      </p:sp>
      <p:pic>
        <p:nvPicPr>
          <p:cNvPr id="5" name="Content Placeholder 4" descr="Pope_Clement_V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9477" y="1600200"/>
            <a:ext cx="309872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Political </a:t>
            </a:r>
            <a:r>
              <a:rPr lang="en-US" smtClean="0"/>
              <a:t>motivations – Pg247</a:t>
            </a:r>
            <a:endParaRPr lang="en-US"/>
          </a:p>
        </p:txBody>
      </p:sp>
      <p:pic>
        <p:nvPicPr>
          <p:cNvPr id="5" name="Content Placeholder 4" descr="Titian_-_Portrait_of_Charles_V_Seated_-_WGA229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2337" y="1807305"/>
            <a:ext cx="2590800" cy="41117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Furthermore, the Roman Catholic Church was allied with the King of Spain, </a:t>
            </a:r>
            <a:r>
              <a:rPr lang="en-US" smtClean="0"/>
              <a:t>Charles V, nephew </a:t>
            </a:r>
            <a:r>
              <a:rPr lang="en-US" smtClean="0"/>
              <a:t>to Henry’s first wife, Catherine of Aragon.</a:t>
            </a:r>
          </a:p>
          <a:p>
            <a:r>
              <a:rPr lang="en-US" smtClean="0"/>
              <a:t>Even if annulment were possible, they would not allow such a slight / insult to the Spanish princess or their royal family.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I’m in Charge</a:t>
            </a:r>
            <a:r>
              <a:rPr lang="en-US" smtClean="0"/>
              <a:t>! – Pg247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In response, Henry VIII decided to split with the Catholic church entirely, rejecting their authority.</a:t>
            </a:r>
          </a:p>
          <a:p>
            <a:r>
              <a:rPr lang="en-US" smtClean="0"/>
              <a:t>Instead, Henry chose to set up his own church – the Church of England (i.e. the Anglican Church) – and make himself it’s head.</a:t>
            </a:r>
          </a:p>
          <a:p>
            <a:r>
              <a:rPr lang="en-US" smtClean="0"/>
              <a:t>Being the head of his own church, Henry gave himself a divorce and married Anne Boleyn.</a:t>
            </a:r>
            <a:endParaRPr lang="en-US"/>
          </a:p>
        </p:txBody>
      </p:sp>
      <p:pic>
        <p:nvPicPr>
          <p:cNvPr id="5" name="Content Placeholder 4" descr="Family_of_Henry_VIII_c_1545_deta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626125"/>
            <a:ext cx="3521075" cy="44741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943</Words>
  <Application>Microsoft Office PowerPoint</Application>
  <PresentationFormat>On-screen Show (4:3)</PresentationFormat>
  <Paragraphs>79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Historical Introduction to the Renaissance – 1485-1660 “The Monarchy”</vt:lpstr>
      <vt:lpstr>At the end of the middle Ages…</vt:lpstr>
      <vt:lpstr>The Wars of the Roses</vt:lpstr>
      <vt:lpstr>Peace through marriage</vt:lpstr>
      <vt:lpstr>From 7th to 8th </vt:lpstr>
      <vt:lpstr>Out with the old, in with the new – Pg246</vt:lpstr>
      <vt:lpstr>But why not? – Pg246</vt:lpstr>
      <vt:lpstr>Political motivations – Pg247</vt:lpstr>
      <vt:lpstr>Now I’m in Charge! – Pg247</vt:lpstr>
      <vt:lpstr>The honeymoon is over – Pg 248-249</vt:lpstr>
      <vt:lpstr>After Henry VIII – pg 249</vt:lpstr>
      <vt:lpstr>Bloody Mary – pg 249-250</vt:lpstr>
      <vt:lpstr>Queen Elizabeth I – pg 250-251</vt:lpstr>
      <vt:lpstr>England’s Independence – pg 252</vt:lpstr>
      <vt:lpstr>Patrons of the arts – pg 253</vt:lpstr>
      <vt:lpstr>The Puritans – pg 253-254</vt:lpstr>
      <vt:lpstr>Henry VIII - Documentary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Introduction to the Renaissance – 1485-1660 “The Monarchy”</dc:title>
  <dc:creator>Lenny</dc:creator>
  <cp:lastModifiedBy>Lenny J Valentine</cp:lastModifiedBy>
  <cp:revision>21</cp:revision>
  <dcterms:created xsi:type="dcterms:W3CDTF">2006-08-16T00:00:00Z</dcterms:created>
  <dcterms:modified xsi:type="dcterms:W3CDTF">2014-04-02T13:05:38Z</dcterms:modified>
</cp:coreProperties>
</file>