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BAA2E-112A-4844-9637-4E0DF082B554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305A-A293-482C-AA83-975022F3A5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305A-A293-482C-AA83-975022F3A5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DAE871-4F4E-4671-A2E3-48D7A7AFD6C8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18107AF-9EFB-4C29-9959-196225C5A8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Legend of King Arthur</a:t>
            </a:r>
            <a:br>
              <a:rPr lang="en-US" smtClean="0"/>
            </a:br>
            <a:r>
              <a:rPr lang="en-US" smtClean="0"/>
              <a:t>(Very Abridged)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Keeping It in the Family</a:t>
            </a:r>
            <a:endParaRPr lang="en-US"/>
          </a:p>
        </p:txBody>
      </p:sp>
      <p:pic>
        <p:nvPicPr>
          <p:cNvPr id="5" name="Content Placeholder 4" descr="Cog Shi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Half-sister Morgan le Fay enlists another of Arthur’s half-sisters, Morgawse, to sleep with Arthur.</a:t>
            </a:r>
          </a:p>
          <a:p>
            <a:r>
              <a:rPr lang="en-US" smtClean="0"/>
              <a:t>Arthur does not know she is his sister.</a:t>
            </a:r>
          </a:p>
          <a:p>
            <a:r>
              <a:rPr lang="en-US" smtClean="0"/>
              <a:t>The child that rises from this…interaction…will later become one of Arthur’s arch-enemies, Mordred.</a:t>
            </a:r>
          </a:p>
          <a:p>
            <a:r>
              <a:rPr lang="en-US" smtClean="0"/>
              <a:t>When Arthur finds out about the plot against him, he tries to obtain Mordred, but is unsuccessful.</a:t>
            </a:r>
          </a:p>
          <a:p>
            <a:r>
              <a:rPr lang="en-US" smtClean="0"/>
              <a:t>The child Mordred is spirited away on a ship to be raised elsewhere until he is needed for the plot against King Arthur.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Wounds Heal with Time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In time, many of Morgan le Fay’s efforts fail to gain her the throne.</a:t>
            </a:r>
          </a:p>
          <a:p>
            <a:r>
              <a:rPr lang="en-US" smtClean="0"/>
              <a:t>She eventually makes peace with Arthur and gives up.</a:t>
            </a:r>
          </a:p>
          <a:p>
            <a:r>
              <a:rPr lang="en-US" smtClean="0"/>
              <a:t>However, through her efforts, the scabbard to Excalibur is lost (and thus, Arthur’s ability to go unwounded).</a:t>
            </a:r>
          </a:p>
          <a:p>
            <a:r>
              <a:rPr lang="en-US" smtClean="0"/>
              <a:t>Furthermore, Mordred is still being raised elsewhere, still waiting to make his move against his father.</a:t>
            </a:r>
            <a:endParaRPr lang="en-US"/>
          </a:p>
        </p:txBody>
      </p:sp>
      <p:pic>
        <p:nvPicPr>
          <p:cNvPr id="5" name="Content Placeholder 4" descr="MORDR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524000"/>
            <a:ext cx="37338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Wedding and a Dowry</a:t>
            </a:r>
            <a:endParaRPr lang="en-US"/>
          </a:p>
        </p:txBody>
      </p:sp>
      <p:pic>
        <p:nvPicPr>
          <p:cNvPr id="5" name="Content Placeholder 4" descr="Guineverefo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886200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In time, Arthur marries Guinevere, daughter of a lesser king / lord, Leodegrance.</a:t>
            </a:r>
          </a:p>
          <a:p>
            <a:r>
              <a:rPr lang="en-US" smtClean="0"/>
              <a:t>As dowry, he gives to Arthur the round table and 100 knights.</a:t>
            </a:r>
          </a:p>
          <a:p>
            <a:r>
              <a:rPr lang="en-US" smtClean="0"/>
              <a:t>Arthur goes about filling the remaining seats with the best knights in the land.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Poor Merlin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Furthermore, Arthur loses the guidance of his wise mentor, Merlin.</a:t>
            </a:r>
          </a:p>
          <a:p>
            <a:r>
              <a:rPr lang="en-US" smtClean="0"/>
              <a:t>Merlin’s frequent attempts to romance the Lady of the Lake result in her blocking him into a cave with a large boulder, killing him.</a:t>
            </a:r>
            <a:endParaRPr lang="en-US"/>
          </a:p>
        </p:txBody>
      </p:sp>
      <p:pic>
        <p:nvPicPr>
          <p:cNvPr id="5" name="Content Placeholder 4" descr="merlinandnim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114800" cy="5486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Quest for the Holy Grail</a:t>
            </a:r>
            <a:endParaRPr lang="en-US"/>
          </a:p>
        </p:txBody>
      </p:sp>
      <p:pic>
        <p:nvPicPr>
          <p:cNvPr id="5" name="Content Placeholder 4" descr="Holy_Gr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5232" y="1719060"/>
            <a:ext cx="3661968" cy="43007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In time, Arthur aims to go on a holy mission – to obtain the Holy Grail.</a:t>
            </a:r>
          </a:p>
          <a:p>
            <a:r>
              <a:rPr lang="en-US" smtClean="0"/>
              <a:t>The grail is supposedly the chalice or cup that Christ drank from at the last supper, and has healing powers.</a:t>
            </a:r>
          </a:p>
          <a:p>
            <a:r>
              <a:rPr lang="en-US" smtClean="0"/>
              <a:t>He undertakes this quest with many notable knights, including the purest of all knights, Galahad.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8229600" cy="12192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Lancelot and Guinevere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0"/>
            <a:ext cx="4267200" cy="5029200"/>
          </a:xfrm>
          <a:solidFill>
            <a:schemeClr val="bg1">
              <a:alpha val="4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Arthur’s busy doing this or that or the other thing, he often leaves </a:t>
            </a:r>
            <a:r>
              <a:rPr lang="en-US" dirty="0" smtClean="0"/>
              <a:t>Queen </a:t>
            </a:r>
            <a:r>
              <a:rPr lang="en-US" dirty="0" smtClean="0"/>
              <a:t>Guinevere under </a:t>
            </a:r>
            <a:r>
              <a:rPr lang="en-US" dirty="0" smtClean="0"/>
              <a:t>the protection of the most skilled knight in all the land – Lancelot.</a:t>
            </a:r>
          </a:p>
          <a:p>
            <a:r>
              <a:rPr lang="en-US" dirty="0" smtClean="0"/>
              <a:t>Lancelot, at first, maintains a pure relationship of courtly love with Queen Guinevere.</a:t>
            </a:r>
          </a:p>
          <a:p>
            <a:r>
              <a:rPr lang="en-US" dirty="0" smtClean="0"/>
              <a:t>However, as time progresses, Lancelot and Guinevere become closer.</a:t>
            </a:r>
          </a:p>
          <a:p>
            <a:r>
              <a:rPr lang="en-US" dirty="0" smtClean="0"/>
              <a:t>Eventually, they sleep together.</a:t>
            </a:r>
          </a:p>
          <a:p>
            <a:r>
              <a:rPr lang="en-US" dirty="0" smtClean="0"/>
              <a:t>This act is not only the sin of adultery, but since it is against a king, treason.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Along Comes Mordred</a:t>
            </a:r>
            <a:endParaRPr lang="en-US"/>
          </a:p>
        </p:txBody>
      </p:sp>
      <p:pic>
        <p:nvPicPr>
          <p:cNvPr id="5" name="Content Placeholder 4" descr="damsel_in_dist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32787"/>
            <a:ext cx="3581400" cy="47156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This is the time when Mordred chooses to make his appearance.</a:t>
            </a:r>
          </a:p>
          <a:p>
            <a:pPr>
              <a:buNone/>
            </a:pPr>
            <a:r>
              <a:rPr lang="en-US" dirty="0" smtClean="0"/>
              <a:t>He and his half-siblings expose Lancelot and Guinevere’s sin publically, forcing Arthur to act.</a:t>
            </a:r>
          </a:p>
          <a:p>
            <a:pPr>
              <a:buNone/>
            </a:pPr>
            <a:r>
              <a:rPr lang="en-US" dirty="0" smtClean="0"/>
              <a:t>As Arthur puts Guinevere to death, Lancelot rescues her and rebels against Arthur.</a:t>
            </a:r>
          </a:p>
          <a:p>
            <a:pPr>
              <a:buNone/>
            </a:pPr>
            <a:r>
              <a:rPr lang="en-US" dirty="0" smtClean="0"/>
              <a:t>The kingdom is split in two, and civil war ensues.  Some follow Arthur; some follow Lancelot.</a:t>
            </a:r>
          </a:p>
          <a:p>
            <a:pPr>
              <a:buNone/>
            </a:pPr>
            <a:r>
              <a:rPr lang="en-US" dirty="0" smtClean="0"/>
              <a:t>This is just what Mordred had planned all along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Furthermore, Lancelot managed to accidentally kill Gawain’s two brothers in the rescue mission – while they were completely unarmed.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Divide and Conquer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As Arthur busies himself fighting Lancelot, Mordred remains at home to protect the kingdom.</a:t>
            </a:r>
          </a:p>
          <a:p>
            <a:r>
              <a:rPr lang="en-US" smtClean="0"/>
              <a:t>He attempts to steal his father’s wife, Guinevere, to marry her himself, but fails.</a:t>
            </a:r>
          </a:p>
          <a:p>
            <a:r>
              <a:rPr lang="en-US" smtClean="0"/>
              <a:t>She locks herself in the Tower of London and refuses his advances.</a:t>
            </a:r>
          </a:p>
          <a:p>
            <a:r>
              <a:rPr lang="en-US" smtClean="0"/>
              <a:t>However, when Arthur is done fighting Lancelot, his army is much weakened.  </a:t>
            </a:r>
          </a:p>
          <a:p>
            <a:r>
              <a:rPr lang="en-US" smtClean="0"/>
              <a:t>When it comes time to return home to find Mordred’s treachery, Arthur’s forces are not strong enough.</a:t>
            </a:r>
            <a:endParaRPr lang="en-US"/>
          </a:p>
        </p:txBody>
      </p:sp>
      <p:pic>
        <p:nvPicPr>
          <p:cNvPr id="5" name="Content Placeholder 4" descr="How_Mordred_was_Slain_by_Arthu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4190999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Bitter Victory</a:t>
            </a:r>
            <a:endParaRPr lang="en-US"/>
          </a:p>
        </p:txBody>
      </p:sp>
      <p:pic>
        <p:nvPicPr>
          <p:cNvPr id="5" name="Content Placeholder 4" descr="Bedivere and the Lady of the Lak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17850"/>
            <a:ext cx="3790731" cy="48305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mtClean="0"/>
              <a:t>In the end, Arthur’s forces are near-equally matched to Mordred’s.</a:t>
            </a:r>
          </a:p>
          <a:p>
            <a:r>
              <a:rPr lang="en-US" smtClean="0"/>
              <a:t>In the final battle, Arthur wins, with only  a few people left on his side after the fight (out of hundreds).</a:t>
            </a:r>
          </a:p>
          <a:p>
            <a:r>
              <a:rPr lang="en-US" smtClean="0"/>
              <a:t>Arthur, dying of mortal wounds dealt by Mordred himself, asks his knights to return Excalibur to the Lady of the Lake.</a:t>
            </a:r>
          </a:p>
          <a:p>
            <a:r>
              <a:rPr lang="en-US" smtClean="0"/>
              <a:t>In the end, he is carried away by boat by Morgan le Fay and the Lady of the Lake into the mists, and places unknown.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40000"/>
            </a:schemeClr>
          </a:solidFill>
        </p:spPr>
        <p:txBody>
          <a:bodyPr/>
          <a:lstStyle/>
          <a:p>
            <a:r>
              <a:rPr lang="en-US" smtClean="0"/>
              <a:t>Guinevere and Lancelot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038600"/>
            <a:ext cx="8763000" cy="2590800"/>
          </a:xfrm>
          <a:solidFill>
            <a:schemeClr val="accent1"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Lancelot and Guinevere survive the whole series of wars.</a:t>
            </a:r>
          </a:p>
          <a:p>
            <a:r>
              <a:rPr lang="en-US" smtClean="0"/>
              <a:t>Only now, at the end, do they realize that their adultery helped propell the downfall of Camelot and King Arthur.</a:t>
            </a:r>
          </a:p>
          <a:p>
            <a:r>
              <a:rPr lang="en-US" smtClean="0"/>
              <a:t>They spend the rest of their lives seeking redemption and forgiveness in their own ways.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Long long ago…in a galaxy far far away…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Or in the Middle Ages in England,</a:t>
            </a:r>
          </a:p>
          <a:p>
            <a:r>
              <a:rPr lang="en-US" smtClean="0"/>
              <a:t>King Uther Pendragon ruled England, but he longed for the wife of another – the wife of one of his lords, Lord Tintagel.</a:t>
            </a:r>
          </a:p>
          <a:p>
            <a:r>
              <a:rPr lang="en-US" smtClean="0"/>
              <a:t>Lady Igraine of Tintagel rejects King Uther’s advances, and so battle ensues between the armies of the King and those of Lord Tintagel.</a:t>
            </a:r>
            <a:endParaRPr lang="en-US"/>
          </a:p>
        </p:txBody>
      </p:sp>
      <p:pic>
        <p:nvPicPr>
          <p:cNvPr id="5" name="Content Placeholder 4" descr="Uther Pendrag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4782" y="1600200"/>
            <a:ext cx="3741965" cy="4191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i="1" smtClean="0"/>
              <a:t>Getting With </a:t>
            </a:r>
            <a:r>
              <a:rPr lang="en-US" smtClean="0"/>
              <a:t>Lady Igraine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038600"/>
            <a:ext cx="8763000" cy="2620963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In comes a wizard by the name of Merlin.</a:t>
            </a:r>
          </a:p>
          <a:p>
            <a:r>
              <a:rPr lang="en-US" smtClean="0"/>
              <a:t>Merlin offers to assist King Uther in “getting with” Lady Igraine of Tintagel.</a:t>
            </a:r>
          </a:p>
          <a:p>
            <a:r>
              <a:rPr lang="en-US" smtClean="0"/>
              <a:t>His price?  The ability to take and raise their first-born son.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Getting With </a:t>
            </a:r>
            <a:r>
              <a:rPr lang="en-US" smtClean="0"/>
              <a:t>Lady Igraine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>
            <a:normAutofit fontScale="92500"/>
          </a:bodyPr>
          <a:lstStyle/>
          <a:p>
            <a:r>
              <a:rPr lang="en-US" smtClean="0"/>
              <a:t>And so, Merlin transforms King Uther with a spell, causing him to look like Lord Tintagel himself.</a:t>
            </a:r>
          </a:p>
          <a:p>
            <a:r>
              <a:rPr lang="en-US" smtClean="0"/>
              <a:t>He sleeps with the Lady Igraine while the real Lord Tintagel is killed in battle.</a:t>
            </a:r>
          </a:p>
          <a:p>
            <a:r>
              <a:rPr lang="en-US" smtClean="0"/>
              <a:t>Later, King Uther marries Lady Igraine, and a son is born to them, who they give to Merlin.</a:t>
            </a:r>
          </a:p>
          <a:p>
            <a:r>
              <a:rPr lang="en-US" smtClean="0"/>
              <a:t>That child is name </a:t>
            </a:r>
            <a:r>
              <a:rPr lang="en-US" i="1" smtClean="0"/>
              <a:t>Arthur</a:t>
            </a:r>
            <a:r>
              <a:rPr lang="en-US" smtClean="0"/>
              <a:t>.</a:t>
            </a:r>
          </a:p>
        </p:txBody>
      </p:sp>
      <p:pic>
        <p:nvPicPr>
          <p:cNvPr id="5" name="Content Placeholder 4" descr="MerlinDisney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715155" cy="436530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 King / New King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343400" cy="5181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Merlin whisks Arthur away to be raised by a good knight, Sir Ector.</a:t>
            </a:r>
          </a:p>
          <a:p>
            <a:r>
              <a:rPr lang="en-US" smtClean="0"/>
              <a:t>Meanwhile, King Uther goes mad.  Eventually he dies.</a:t>
            </a:r>
          </a:p>
          <a:p>
            <a:r>
              <a:rPr lang="en-US" smtClean="0"/>
              <a:t>Upon Uther’s death, Merlin reveals the fact that Uther has a son / heir.</a:t>
            </a:r>
          </a:p>
          <a:p>
            <a:r>
              <a:rPr lang="en-US" smtClean="0"/>
              <a:t>However, before he can become king, he must prove himself to the other lords.</a:t>
            </a:r>
            <a:endParaRPr lang="en-US"/>
          </a:p>
        </p:txBody>
      </p:sp>
      <p:pic>
        <p:nvPicPr>
          <p:cNvPr id="5" name="Content Placeholder 4" descr="Arthur Sword St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0545" y="1676400"/>
            <a:ext cx="3850325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Sword in the Stone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524000"/>
            <a:ext cx="4267200" cy="5029200"/>
          </a:xfrm>
          <a:solidFill>
            <a:schemeClr val="bg1">
              <a:alpha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 stone outside Canterbury Cathedral, </a:t>
            </a:r>
            <a:r>
              <a:rPr lang="en-US" dirty="0" smtClean="0"/>
              <a:t>a magical sword awaits the true king of England.</a:t>
            </a:r>
          </a:p>
          <a:p>
            <a:r>
              <a:rPr lang="en-US" dirty="0" smtClean="0"/>
              <a:t>In some stories, this is Excalibur, though often times it is a separate sword entirely.</a:t>
            </a:r>
            <a:endParaRPr lang="en-US" dirty="0" smtClean="0"/>
          </a:p>
          <a:p>
            <a:r>
              <a:rPr lang="en-US" dirty="0" smtClean="0"/>
              <a:t>It was placed there by Merlin long ago for this very purpose.</a:t>
            </a:r>
          </a:p>
          <a:p>
            <a:r>
              <a:rPr lang="en-US" dirty="0" smtClean="0"/>
              <a:t>When Arthur goes to Canterbury, he succeeds in removing the sword, proving himself the true king and heir to the throne of England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Yay, War!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828800"/>
            <a:ext cx="4038600" cy="4525963"/>
          </a:xfrm>
          <a:solidFill>
            <a:schemeClr val="bg1">
              <a:alpha val="4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mtClean="0"/>
              <a:t>Not all are convinced by this magnificent deed, however.</a:t>
            </a:r>
          </a:p>
          <a:p>
            <a:r>
              <a:rPr lang="en-US" smtClean="0"/>
              <a:t>Those loyal to Arthur and those opposed wage war.</a:t>
            </a:r>
          </a:p>
          <a:p>
            <a:r>
              <a:rPr lang="en-US" smtClean="0"/>
              <a:t>Inevitably, Arthur wins and brings the entirety of England under his rule.</a:t>
            </a:r>
          </a:p>
          <a:p>
            <a:r>
              <a:rPr lang="en-US" smtClean="0"/>
              <a:t>However, this is not the end of his troubles…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smtClean="0"/>
              <a:t>The Lady of the Lake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371600"/>
            <a:ext cx="4267200" cy="5029200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In some stories, Arthur obtains Excalibur not from a stone, but from the Lady of the Lake – a magical entity who resides beneath a lake.</a:t>
            </a:r>
          </a:p>
          <a:p>
            <a:r>
              <a:rPr lang="en-US" dirty="0" smtClean="0"/>
              <a:t>Merlin guides him there, and she hands Arthur the sword and </a:t>
            </a:r>
            <a:r>
              <a:rPr lang="en-US" dirty="0" smtClean="0"/>
              <a:t>scabbard.  The sword is quite powerful, but the scabbard prevents all wounds so long as you have it on you.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Morgan le Fay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As it turns out, Arthur had half sisters.  These were the children of Lord Tintagel and Lady Igraine, before her marriage to King Uther.</a:t>
            </a:r>
          </a:p>
          <a:p>
            <a:r>
              <a:rPr lang="en-US" smtClean="0"/>
              <a:t>As King Uther wronged their mother, Igraine, the daughters held a grudge against Uther and his son, Arthur.</a:t>
            </a:r>
          </a:p>
          <a:p>
            <a:r>
              <a:rPr lang="en-US" smtClean="0"/>
              <a:t>One, Morgan la Fey, became a skilled sorceress, and plotted to take the throne from Arthur any way she could.</a:t>
            </a:r>
          </a:p>
        </p:txBody>
      </p:sp>
      <p:pic>
        <p:nvPicPr>
          <p:cNvPr id="6" name="Content Placeholder 5" descr="Morgan le Fa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2049" y="1524000"/>
            <a:ext cx="3251539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315</TotalTime>
  <Words>1256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Paper</vt:lpstr>
      <vt:lpstr>The Legend of King Arthur (Very Abridged)</vt:lpstr>
      <vt:lpstr>Long long ago…in a galaxy far far away…</vt:lpstr>
      <vt:lpstr>Getting With Lady Igraine</vt:lpstr>
      <vt:lpstr>Getting With Lady Igraine</vt:lpstr>
      <vt:lpstr>Old King / New King</vt:lpstr>
      <vt:lpstr>The Sword in the Stone</vt:lpstr>
      <vt:lpstr>Yay, War!</vt:lpstr>
      <vt:lpstr>The Lady of the Lake</vt:lpstr>
      <vt:lpstr>Morgan le Fay</vt:lpstr>
      <vt:lpstr>Keeping It in the Family</vt:lpstr>
      <vt:lpstr>All Wounds Heal with Time</vt:lpstr>
      <vt:lpstr>A Wedding and a Dowry</vt:lpstr>
      <vt:lpstr>Poor Merlin</vt:lpstr>
      <vt:lpstr>The Quest for the Holy Grail</vt:lpstr>
      <vt:lpstr>Lancelot and Guinevere</vt:lpstr>
      <vt:lpstr>Along Comes Mordred</vt:lpstr>
      <vt:lpstr>Divide and Conquer</vt:lpstr>
      <vt:lpstr>A Bitter Victory</vt:lpstr>
      <vt:lpstr>Guinevere and Lancelot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Legend of King Arthur (Very Abridged)</dc:title>
  <dc:creator>Lenny J Valentine</dc:creator>
  <cp:lastModifiedBy>Windows User</cp:lastModifiedBy>
  <cp:revision>41</cp:revision>
  <dcterms:created xsi:type="dcterms:W3CDTF">2014-03-18T15:50:26Z</dcterms:created>
  <dcterms:modified xsi:type="dcterms:W3CDTF">2018-10-02T13:29:25Z</dcterms:modified>
</cp:coreProperties>
</file>