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9" r:id="rId4"/>
    <p:sldId id="260" r:id="rId5"/>
    <p:sldId id="262" r:id="rId6"/>
    <p:sldId id="258"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D4B99-D40C-4689-B5EC-938AADA8E062}"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E4293-CC14-4455-8F0C-8F1B2C3DFAF2}" type="slidenum">
              <a:rPr lang="en-US" smtClean="0"/>
              <a:t>‹#›</a:t>
            </a:fld>
            <a:endParaRPr lang="en-US"/>
          </a:p>
        </p:txBody>
      </p:sp>
    </p:spTree>
    <p:extLst>
      <p:ext uri="{BB962C8B-B14F-4D97-AF65-F5344CB8AC3E}">
        <p14:creationId xmlns:p14="http://schemas.microsoft.com/office/powerpoint/2010/main" val="6870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4293-CC14-4455-8F0C-8F1B2C3DFAF2}" type="slidenum">
              <a:rPr lang="en-US" smtClean="0"/>
              <a:t>4</a:t>
            </a:fld>
            <a:endParaRPr lang="en-US"/>
          </a:p>
        </p:txBody>
      </p:sp>
    </p:spTree>
    <p:extLst>
      <p:ext uri="{BB962C8B-B14F-4D97-AF65-F5344CB8AC3E}">
        <p14:creationId xmlns:p14="http://schemas.microsoft.com/office/powerpoint/2010/main" val="286677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129280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6D973C-4829-42DE-9C93-78C7C7CB81C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311763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41019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456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324571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72256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165707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16915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40306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166987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32631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6D973C-4829-42DE-9C93-78C7C7CB81C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14309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6D973C-4829-42DE-9C93-78C7C7CB81C4}"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156349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73402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5482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96D973C-4829-42DE-9C93-78C7C7CB81C4}" type="datetimeFigureOut">
              <a:rPr lang="en-US" smtClean="0"/>
              <a:t>1/14/2021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82240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6D973C-4829-42DE-9C93-78C7C7CB81C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D8F21-654B-4F0B-8885-9CBD0D1A8951}" type="slidenum">
              <a:rPr lang="en-US" smtClean="0"/>
              <a:t>‹#›</a:t>
            </a:fld>
            <a:endParaRPr lang="en-US"/>
          </a:p>
        </p:txBody>
      </p:sp>
    </p:spTree>
    <p:extLst>
      <p:ext uri="{BB962C8B-B14F-4D97-AF65-F5344CB8AC3E}">
        <p14:creationId xmlns:p14="http://schemas.microsoft.com/office/powerpoint/2010/main" val="22029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6D973C-4829-42DE-9C93-78C7C7CB81C4}" type="datetimeFigureOut">
              <a:rPr lang="en-US" smtClean="0"/>
              <a:t>1/14/2021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2AD8F21-654B-4F0B-8885-9CBD0D1A8951}" type="slidenum">
              <a:rPr lang="en-US" smtClean="0"/>
              <a:t>‹#›</a:t>
            </a:fld>
            <a:endParaRPr lang="en-US"/>
          </a:p>
        </p:txBody>
      </p:sp>
    </p:spTree>
    <p:extLst>
      <p:ext uri="{BB962C8B-B14F-4D97-AF65-F5344CB8AC3E}">
        <p14:creationId xmlns:p14="http://schemas.microsoft.com/office/powerpoint/2010/main" val="1744891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I – Epic Heroes</a:t>
            </a:r>
            <a:endParaRPr lang="en-US" dirty="0"/>
          </a:p>
        </p:txBody>
      </p:sp>
      <p:sp>
        <p:nvSpPr>
          <p:cNvPr id="3" name="Subtitle 2"/>
          <p:cNvSpPr>
            <a:spLocks noGrp="1"/>
          </p:cNvSpPr>
          <p:nvPr>
            <p:ph type="subTitle" idx="1"/>
          </p:nvPr>
        </p:nvSpPr>
        <p:spPr/>
        <p:txBody>
          <a:bodyPr/>
          <a:lstStyle/>
          <a:p>
            <a:r>
              <a:rPr lang="en-US" i="1" dirty="0" smtClean="0"/>
              <a:t>Based on concepts and information from Elements of Literature, Cuchulain of Muirthemne, and Beowulf</a:t>
            </a:r>
            <a:r>
              <a:rPr lang="en-US" dirty="0" smtClean="0"/>
              <a:t>.</a:t>
            </a:r>
            <a:endParaRPr lang="en-US" i="1" dirty="0"/>
          </a:p>
        </p:txBody>
      </p:sp>
    </p:spTree>
    <p:extLst>
      <p:ext uri="{BB962C8B-B14F-4D97-AF65-F5344CB8AC3E}">
        <p14:creationId xmlns:p14="http://schemas.microsoft.com/office/powerpoint/2010/main" val="3514445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  The Epic</a:t>
            </a:r>
            <a:endParaRPr lang="en-US" dirty="0"/>
          </a:p>
        </p:txBody>
      </p:sp>
      <p:sp>
        <p:nvSpPr>
          <p:cNvPr id="3" name="Content Placeholder 2"/>
          <p:cNvSpPr>
            <a:spLocks noGrp="1"/>
          </p:cNvSpPr>
          <p:nvPr>
            <p:ph idx="1"/>
          </p:nvPr>
        </p:nvSpPr>
        <p:spPr>
          <a:xfrm>
            <a:off x="0" y="1853248"/>
            <a:ext cx="12192000" cy="5624944"/>
          </a:xfrm>
        </p:spPr>
        <p:txBody>
          <a:bodyPr>
            <a:normAutofit/>
          </a:bodyPr>
          <a:lstStyle/>
          <a:p>
            <a:r>
              <a:rPr lang="en-US" sz="2400" dirty="0" smtClean="0"/>
              <a:t>The textbook defines </a:t>
            </a:r>
            <a:r>
              <a:rPr lang="en-US" sz="2400" b="1" dirty="0" smtClean="0"/>
              <a:t>the epic</a:t>
            </a:r>
            <a:r>
              <a:rPr lang="en-US" sz="2400" dirty="0" smtClean="0"/>
              <a:t> as a long, narrative poem that tells of the exploits of a national hero.</a:t>
            </a:r>
          </a:p>
          <a:p>
            <a:r>
              <a:rPr lang="en-US" sz="2400" dirty="0" smtClean="0"/>
              <a:t>The hero in question, </a:t>
            </a:r>
            <a:r>
              <a:rPr lang="en-US" sz="2400" b="1" dirty="0" smtClean="0"/>
              <a:t>the epic hero</a:t>
            </a:r>
            <a:r>
              <a:rPr lang="en-US" sz="2400" dirty="0" smtClean="0"/>
              <a:t>, often embodies the virtues and values of their society.  Thus, one may study the hero to learn about the culture, or vice versa.</a:t>
            </a:r>
          </a:p>
          <a:p>
            <a:r>
              <a:rPr lang="en-US" sz="2400" dirty="0" smtClean="0"/>
              <a:t>In Unit I, </a:t>
            </a:r>
            <a:r>
              <a:rPr lang="en-US" sz="2400" dirty="0" smtClean="0"/>
              <a:t>you will have the option of </a:t>
            </a:r>
            <a:r>
              <a:rPr lang="en-US" sz="2400" dirty="0" smtClean="0"/>
              <a:t>reading / studying either of the following two </a:t>
            </a:r>
            <a:r>
              <a:rPr lang="en-US" sz="2400" dirty="0" smtClean="0"/>
              <a:t>epics </a:t>
            </a:r>
            <a:r>
              <a:rPr lang="en-US" sz="2400" dirty="0" smtClean="0"/>
              <a:t>from the Early Middle Ages in the British Isles:</a:t>
            </a:r>
          </a:p>
          <a:p>
            <a:pPr lvl="1"/>
            <a:r>
              <a:rPr lang="en-US" sz="2400" dirty="0" smtClean="0"/>
              <a:t>Cuchulain of Muirthemne (Celtic Ireland</a:t>
            </a:r>
            <a:r>
              <a:rPr lang="en-US" sz="2400" dirty="0" smtClean="0"/>
              <a:t>) (Harder Option)</a:t>
            </a:r>
            <a:endParaRPr lang="en-US" sz="2400" dirty="0" smtClean="0"/>
          </a:p>
          <a:p>
            <a:pPr lvl="1"/>
            <a:r>
              <a:rPr lang="en-US" sz="2400" dirty="0" smtClean="0"/>
              <a:t>Beowulf (Anglo-Saxon England</a:t>
            </a:r>
            <a:r>
              <a:rPr lang="en-US" sz="2400" dirty="0" smtClean="0"/>
              <a:t>) (Easier Option)</a:t>
            </a:r>
            <a:endParaRPr lang="en-US" sz="2400" dirty="0"/>
          </a:p>
          <a:p>
            <a:r>
              <a:rPr lang="en-US" sz="2400" dirty="0" smtClean="0"/>
              <a:t>Each hero (and thus, each culture) share some traits, but differ on key points.</a:t>
            </a:r>
          </a:p>
          <a:p>
            <a:pPr lvl="1"/>
            <a:endParaRPr lang="en-US" dirty="0" smtClean="0"/>
          </a:p>
        </p:txBody>
      </p:sp>
    </p:spTree>
    <p:extLst>
      <p:ext uri="{BB962C8B-B14F-4D97-AF65-F5344CB8AC3E}">
        <p14:creationId xmlns:p14="http://schemas.microsoft.com/office/powerpoint/2010/main" val="374959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547" y="-41564"/>
            <a:ext cx="9404723" cy="1400530"/>
          </a:xfrm>
        </p:spPr>
        <p:txBody>
          <a:bodyPr/>
          <a:lstStyle/>
          <a:p>
            <a:r>
              <a:rPr lang="en-US" dirty="0" smtClean="0"/>
              <a:t>Cuchulain</a:t>
            </a:r>
            <a:endParaRPr lang="en-US" dirty="0"/>
          </a:p>
        </p:txBody>
      </p:sp>
      <p:sp>
        <p:nvSpPr>
          <p:cNvPr id="5" name="Content Placeholder 4"/>
          <p:cNvSpPr>
            <a:spLocks noGrp="1"/>
          </p:cNvSpPr>
          <p:nvPr>
            <p:ph sz="half" idx="1"/>
          </p:nvPr>
        </p:nvSpPr>
        <p:spPr>
          <a:xfrm>
            <a:off x="0" y="845126"/>
            <a:ext cx="6019800" cy="6012873"/>
          </a:xfrm>
        </p:spPr>
        <p:txBody>
          <a:bodyPr>
            <a:noAutofit/>
          </a:bodyPr>
          <a:lstStyle/>
          <a:p>
            <a:pPr lvl="1"/>
            <a:r>
              <a:rPr lang="en-US" sz="2000" dirty="0" smtClean="0"/>
              <a:t>Cuchulain (aka </a:t>
            </a:r>
            <a:r>
              <a:rPr lang="en-US" sz="2000" dirty="0" err="1" smtClean="0"/>
              <a:t>Cuchulainn</a:t>
            </a:r>
            <a:r>
              <a:rPr lang="en-US" sz="2000" dirty="0" smtClean="0"/>
              <a:t>, Cu </a:t>
            </a:r>
            <a:r>
              <a:rPr lang="en-US" sz="2000" dirty="0" err="1" smtClean="0"/>
              <a:t>Chulainn</a:t>
            </a:r>
            <a:r>
              <a:rPr lang="en-US" sz="2000" dirty="0" smtClean="0"/>
              <a:t>, sometimes pronounced Coo-Cullen, sometimes Coo-</a:t>
            </a:r>
            <a:r>
              <a:rPr lang="en-US" sz="2000" dirty="0" err="1" smtClean="0"/>
              <a:t>Hoolen</a:t>
            </a:r>
            <a:r>
              <a:rPr lang="en-US" sz="2000" dirty="0" smtClean="0"/>
              <a:t>) is an epic hero of Celtic Ireland.</a:t>
            </a:r>
          </a:p>
          <a:p>
            <a:pPr lvl="1"/>
            <a:r>
              <a:rPr lang="en-US" sz="2000" dirty="0" smtClean="0"/>
              <a:t>Theirs was a warrior culture.</a:t>
            </a:r>
          </a:p>
          <a:p>
            <a:pPr lvl="1"/>
            <a:r>
              <a:rPr lang="en-US" sz="2000" dirty="0" smtClean="0"/>
              <a:t>Their values included strength, courage, wit, honor, and being… “romantically successful.”</a:t>
            </a:r>
          </a:p>
          <a:p>
            <a:pPr lvl="1"/>
            <a:r>
              <a:rPr lang="en-US" sz="2000" dirty="0" smtClean="0"/>
              <a:t>Even in the heat of battle, Irish heroes tend to be merry and upbeat.</a:t>
            </a:r>
          </a:p>
          <a:p>
            <a:pPr lvl="1"/>
            <a:r>
              <a:rPr lang="en-US" sz="2000" dirty="0" smtClean="0"/>
              <a:t>He is a demi-god, having the Irish god of light, Lug, for his father, and the human, Deichtine, for his mother.</a:t>
            </a:r>
          </a:p>
          <a:p>
            <a:pPr lvl="1"/>
            <a:r>
              <a:rPr lang="en-US" sz="2000" dirty="0" smtClean="0"/>
              <a:t>His known “super powers” include his skill with the spear Gae Bolg, his “salmon leap,” and his berserker-like “warp spasm.”</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027906"/>
            <a:ext cx="5825836" cy="5811838"/>
          </a:xfrm>
        </p:spPr>
      </p:pic>
    </p:spTree>
    <p:extLst>
      <p:ext uri="{BB962C8B-B14F-4D97-AF65-F5344CB8AC3E}">
        <p14:creationId xmlns:p14="http://schemas.microsoft.com/office/powerpoint/2010/main" val="3584920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Depictions of Cuchulain</a:t>
            </a:r>
            <a:endParaRPr lang="en-US" dirty="0"/>
          </a:p>
        </p:txBody>
      </p:sp>
      <p:sp>
        <p:nvSpPr>
          <p:cNvPr id="7" name="Text Placeholder 6"/>
          <p:cNvSpPr>
            <a:spLocks noGrp="1"/>
          </p:cNvSpPr>
          <p:nvPr>
            <p:ph type="body" idx="1"/>
          </p:nvPr>
        </p:nvSpPr>
        <p:spPr>
          <a:xfrm>
            <a:off x="555047" y="1681163"/>
            <a:ext cx="5157787" cy="823912"/>
          </a:xfrm>
        </p:spPr>
        <p:txBody>
          <a:bodyPr/>
          <a:lstStyle/>
          <a:p>
            <a:pPr algn="ctr"/>
            <a:r>
              <a:rPr lang="en-US" i="1" dirty="0" smtClean="0"/>
              <a:t>Guardians of the Galaxy Annual #3</a:t>
            </a:r>
            <a:endParaRPr lang="en-US" i="1" dirty="0"/>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5163" y="2341418"/>
            <a:ext cx="4937557" cy="4197927"/>
          </a:xfrm>
        </p:spPr>
      </p:pic>
      <p:sp>
        <p:nvSpPr>
          <p:cNvPr id="8" name="Text Placeholder 7"/>
          <p:cNvSpPr>
            <a:spLocks noGrp="1"/>
          </p:cNvSpPr>
          <p:nvPr>
            <p:ph type="body" sz="quarter" idx="3"/>
          </p:nvPr>
        </p:nvSpPr>
        <p:spPr>
          <a:xfrm>
            <a:off x="6346825" y="1315534"/>
            <a:ext cx="5183188" cy="823912"/>
          </a:xfrm>
        </p:spPr>
        <p:txBody>
          <a:bodyPr/>
          <a:lstStyle/>
          <a:p>
            <a:pPr algn="ctr"/>
            <a:r>
              <a:rPr lang="en-US" i="1" dirty="0" smtClean="0"/>
              <a:t>Fate / Stay Night Series</a:t>
            </a:r>
            <a:endParaRPr lang="en-US" i="1" dirty="0"/>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29523" y="2341417"/>
            <a:ext cx="5000490" cy="4197927"/>
          </a:xfrm>
        </p:spPr>
      </p:pic>
    </p:spTree>
    <p:extLst>
      <p:ext uri="{BB962C8B-B14F-4D97-AF65-F5344CB8AC3E}">
        <p14:creationId xmlns:p14="http://schemas.microsoft.com/office/powerpoint/2010/main" val="47165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Cuchulain – Plot and Character</a:t>
            </a:r>
            <a:endParaRPr lang="en-US" dirty="0"/>
          </a:p>
        </p:txBody>
      </p:sp>
      <p:sp>
        <p:nvSpPr>
          <p:cNvPr id="13" name="Content Placeholder 12"/>
          <p:cNvSpPr>
            <a:spLocks noGrp="1"/>
          </p:cNvSpPr>
          <p:nvPr>
            <p:ph sz="half" idx="1"/>
          </p:nvPr>
        </p:nvSpPr>
        <p:spPr>
          <a:xfrm>
            <a:off x="304801" y="1312428"/>
            <a:ext cx="5208706" cy="5296189"/>
          </a:xfrm>
        </p:spPr>
        <p:txBody>
          <a:bodyPr>
            <a:normAutofit fontScale="85000" lnSpcReduction="20000"/>
          </a:bodyPr>
          <a:lstStyle/>
          <a:p>
            <a:r>
              <a:rPr lang="en-US" dirty="0" smtClean="0"/>
              <a:t>Much of </a:t>
            </a:r>
            <a:r>
              <a:rPr lang="en-US" i="1" dirty="0" smtClean="0"/>
              <a:t>Cuchulain of Muirthemne</a:t>
            </a:r>
            <a:r>
              <a:rPr lang="en-US" dirty="0" smtClean="0"/>
              <a:t> focuses on a war over cattle – yes, cattle.  Back in ancient Ireland, wealth was measured just as much, if not more so, in cattle than in gold.  Just think of how many uses we have for cattle – milk (and thus, all dairy products), meat, leather, etc.</a:t>
            </a:r>
          </a:p>
          <a:p>
            <a:r>
              <a:rPr lang="en-US" dirty="0" smtClean="0"/>
              <a:t>At this time, Ireland’s many territories were ruled by many kings.  Queen Maeve of Connacht wants the cattle of King Conchubar of Ulster, and is willing to go to war to get it.</a:t>
            </a:r>
          </a:p>
          <a:p>
            <a:r>
              <a:rPr lang="en-US" dirty="0" smtClean="0"/>
              <a:t>Due to a curse from the Morrigan (Celtic goddess of war, death, and crows), the men of Ulster would lose their strength for nine days and nine nights whenever they needed it the most.  Thus, only one man, one not fully of their bloodline, was strong enough to defend them when Maeve attacked – Cuchulain.</a:t>
            </a:r>
          </a:p>
          <a:p>
            <a:r>
              <a:rPr lang="en-US" dirty="0" smtClean="0"/>
              <a:t>Much of the epic is Fergus, one of </a:t>
            </a:r>
            <a:r>
              <a:rPr lang="en-US" dirty="0" err="1" smtClean="0"/>
              <a:t>Cuchulain’s</a:t>
            </a:r>
            <a:r>
              <a:rPr lang="en-US" dirty="0" smtClean="0"/>
              <a:t> foster fathers, telling Maeve stories of </a:t>
            </a:r>
            <a:r>
              <a:rPr lang="en-US" dirty="0" err="1" smtClean="0"/>
              <a:t>Cuchulain’s</a:t>
            </a:r>
            <a:r>
              <a:rPr lang="en-US" dirty="0" smtClean="0"/>
              <a:t> might in order to convince her that this war is NOT a good idea.</a:t>
            </a:r>
          </a:p>
          <a:p>
            <a:r>
              <a:rPr lang="en-US" dirty="0" smtClean="0"/>
              <a:t>We will read excerpts from </a:t>
            </a:r>
            <a:r>
              <a:rPr lang="en-US" dirty="0" err="1" smtClean="0"/>
              <a:t>Cuchulain’s</a:t>
            </a:r>
            <a:r>
              <a:rPr lang="en-US" dirty="0" smtClean="0"/>
              <a:t> childhood, his courting of </a:t>
            </a:r>
            <a:r>
              <a:rPr lang="en-US" dirty="0" err="1" smtClean="0"/>
              <a:t>Emer</a:t>
            </a:r>
            <a:r>
              <a:rPr lang="en-US" dirty="0" smtClean="0"/>
              <a:t>, his training with the warrior-woman </a:t>
            </a:r>
            <a:r>
              <a:rPr lang="en-US" dirty="0" err="1" smtClean="0"/>
              <a:t>Scathach</a:t>
            </a:r>
            <a:r>
              <a:rPr lang="en-US" dirty="0" smtClean="0"/>
              <a:t>, his battle against Maeve and her armies, and his death.</a:t>
            </a:r>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315" y="1312863"/>
            <a:ext cx="5453230" cy="5060950"/>
          </a:xfrm>
        </p:spPr>
      </p:pic>
    </p:spTree>
    <p:extLst>
      <p:ext uri="{BB962C8B-B14F-4D97-AF65-F5344CB8AC3E}">
        <p14:creationId xmlns:p14="http://schemas.microsoft.com/office/powerpoint/2010/main" val="311394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6" y="0"/>
            <a:ext cx="9404723" cy="1400530"/>
          </a:xfrm>
        </p:spPr>
        <p:txBody>
          <a:bodyPr/>
          <a:lstStyle/>
          <a:p>
            <a:pPr algn="r"/>
            <a:r>
              <a:rPr lang="en-US" dirty="0" smtClean="0"/>
              <a:t>Beowulf</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4073" y="1690688"/>
            <a:ext cx="5798127" cy="4654694"/>
          </a:xfrm>
        </p:spPr>
      </p:pic>
      <p:sp>
        <p:nvSpPr>
          <p:cNvPr id="4" name="Content Placeholder 3"/>
          <p:cNvSpPr>
            <a:spLocks noGrp="1"/>
          </p:cNvSpPr>
          <p:nvPr>
            <p:ph sz="half" idx="2"/>
          </p:nvPr>
        </p:nvSpPr>
        <p:spPr>
          <a:xfrm>
            <a:off x="6172201" y="720437"/>
            <a:ext cx="6019800" cy="6137564"/>
          </a:xfrm>
        </p:spPr>
        <p:txBody>
          <a:bodyPr>
            <a:normAutofit lnSpcReduction="10000"/>
          </a:bodyPr>
          <a:lstStyle/>
          <a:p>
            <a:pPr lvl="1"/>
            <a:endParaRPr lang="en-US" sz="2000" dirty="0" smtClean="0"/>
          </a:p>
          <a:p>
            <a:pPr lvl="1"/>
            <a:r>
              <a:rPr lang="en-US" sz="2000" dirty="0" smtClean="0"/>
              <a:t>Beowulf (Pronounced </a:t>
            </a:r>
            <a:r>
              <a:rPr lang="en-US" sz="2000" dirty="0" err="1" smtClean="0"/>
              <a:t>Bayo</a:t>
            </a:r>
            <a:r>
              <a:rPr lang="en-US" sz="2000" dirty="0" smtClean="0"/>
              <a:t>-wolf) is an epic hero of Anglo-Saxon England.</a:t>
            </a:r>
          </a:p>
          <a:p>
            <a:pPr lvl="1"/>
            <a:r>
              <a:rPr lang="en-US" sz="2000" dirty="0" smtClean="0"/>
              <a:t>Theirs was also a warrior culture, closely related to the Vikings (much like Greek and Roman cultures were related).</a:t>
            </a:r>
          </a:p>
          <a:p>
            <a:pPr lvl="1"/>
            <a:r>
              <a:rPr lang="en-US" sz="2000" dirty="0" smtClean="0"/>
              <a:t>Their values included strength, courage, loyalty, generosity, friendship, fame, and gold.</a:t>
            </a:r>
          </a:p>
          <a:p>
            <a:pPr lvl="1"/>
            <a:r>
              <a:rPr lang="en-US" sz="2000" dirty="0" smtClean="0"/>
              <a:t>Anglo-Saxon culture believed in not being able to escape one’s fate, being doomed to die, but needing to earn fame in battle before death so that one might live on in songs and tales.</a:t>
            </a:r>
          </a:p>
          <a:p>
            <a:pPr lvl="1"/>
            <a:r>
              <a:rPr lang="en-US" sz="2000" dirty="0" smtClean="0"/>
              <a:t>Beowulf is </a:t>
            </a:r>
            <a:r>
              <a:rPr lang="en-US" sz="2000" i="1" dirty="0" smtClean="0"/>
              <a:t>not</a:t>
            </a:r>
            <a:r>
              <a:rPr lang="en-US" sz="2000" dirty="0" smtClean="0"/>
              <a:t> a demi-god.</a:t>
            </a:r>
          </a:p>
          <a:p>
            <a:pPr lvl="1"/>
            <a:r>
              <a:rPr lang="en-US" sz="2000" dirty="0" smtClean="0"/>
              <a:t>His main power is strength, though he also seems to be a very talented swimmer.</a:t>
            </a:r>
          </a:p>
          <a:p>
            <a:endParaRPr lang="en-US" dirty="0"/>
          </a:p>
        </p:txBody>
      </p:sp>
    </p:spTree>
    <p:extLst>
      <p:ext uri="{BB962C8B-B14F-4D97-AF65-F5344CB8AC3E}">
        <p14:creationId xmlns:p14="http://schemas.microsoft.com/office/powerpoint/2010/main" val="2557999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Depictions of Beowulf</a:t>
            </a:r>
            <a:endParaRPr lang="en-US" dirty="0"/>
          </a:p>
        </p:txBody>
      </p:sp>
      <p:sp>
        <p:nvSpPr>
          <p:cNvPr id="13" name="Text Placeholder 12"/>
          <p:cNvSpPr>
            <a:spLocks noGrp="1"/>
          </p:cNvSpPr>
          <p:nvPr>
            <p:ph type="body" idx="1"/>
          </p:nvPr>
        </p:nvSpPr>
        <p:spPr/>
        <p:txBody>
          <a:bodyPr/>
          <a:lstStyle/>
          <a:p>
            <a:pPr algn="ctr"/>
            <a:r>
              <a:rPr lang="en-US" dirty="0" smtClean="0"/>
              <a:t>Comics and Graphic Novels</a:t>
            </a:r>
            <a:endParaRPr lang="en-US" dirty="0"/>
          </a:p>
        </p:txBody>
      </p:sp>
      <p:pic>
        <p:nvPicPr>
          <p:cNvPr id="15" name="Content Placeholder 1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93205" y="2514600"/>
            <a:ext cx="4016002" cy="3741738"/>
          </a:xfrm>
        </p:spPr>
      </p:pic>
      <p:sp>
        <p:nvSpPr>
          <p:cNvPr id="8" name="Text Placeholder 7"/>
          <p:cNvSpPr>
            <a:spLocks noGrp="1"/>
          </p:cNvSpPr>
          <p:nvPr>
            <p:ph type="body" sz="quarter" idx="3"/>
          </p:nvPr>
        </p:nvSpPr>
        <p:spPr/>
        <p:txBody>
          <a:bodyPr/>
          <a:lstStyle/>
          <a:p>
            <a:pPr algn="ctr"/>
            <a:r>
              <a:rPr lang="en-US" dirty="0" smtClean="0"/>
              <a:t>Films</a:t>
            </a:r>
            <a:endParaRPr lang="en-US" dirty="0"/>
          </a:p>
        </p:txBody>
      </p:sp>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09855" y="2542121"/>
            <a:ext cx="4322618" cy="3686695"/>
          </a:xfrm>
        </p:spPr>
      </p:pic>
    </p:spTree>
    <p:extLst>
      <p:ext uri="{BB962C8B-B14F-4D97-AF65-F5344CB8AC3E}">
        <p14:creationId xmlns:p14="http://schemas.microsoft.com/office/powerpoint/2010/main" val="194093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Beowulf – Plot and Character</a:t>
            </a:r>
            <a:endParaRPr lang="en-US" dirty="0"/>
          </a:p>
        </p:txBody>
      </p:sp>
      <p:sp>
        <p:nvSpPr>
          <p:cNvPr id="8" name="Content Placeholder 7"/>
          <p:cNvSpPr>
            <a:spLocks noGrp="1"/>
          </p:cNvSpPr>
          <p:nvPr>
            <p:ph sz="half" idx="1"/>
          </p:nvPr>
        </p:nvSpPr>
        <p:spPr>
          <a:xfrm>
            <a:off x="332509" y="1302327"/>
            <a:ext cx="5278581" cy="5347855"/>
          </a:xfrm>
        </p:spPr>
        <p:txBody>
          <a:bodyPr>
            <a:normAutofit fontScale="92500" lnSpcReduction="10000"/>
          </a:bodyPr>
          <a:lstStyle/>
          <a:p>
            <a:r>
              <a:rPr lang="en-US" i="1" dirty="0" smtClean="0"/>
              <a:t>Beowulf</a:t>
            </a:r>
            <a:r>
              <a:rPr lang="en-US" dirty="0" smtClean="0"/>
              <a:t> focuses on monster slaying, vengeance, fame, fate, death, and loss.</a:t>
            </a:r>
          </a:p>
          <a:p>
            <a:r>
              <a:rPr lang="en-US" dirty="0" smtClean="0"/>
              <a:t>The Danes, a Viking clan famous for its success in battle, decides to build a mighty mead-hall to party and celebrate their victories.</a:t>
            </a:r>
          </a:p>
          <a:p>
            <a:r>
              <a:rPr lang="en-US" dirty="0" smtClean="0"/>
              <a:t>The noise of their partying, and the Christian stories they tell, awake the anger of the local monster, Grendel.</a:t>
            </a:r>
          </a:p>
          <a:p>
            <a:r>
              <a:rPr lang="en-US" dirty="0" smtClean="0"/>
              <a:t>Grendel kills and eats the Danes for years, and King Hrothgar and his men are unable to defeat him.</a:t>
            </a:r>
          </a:p>
          <a:p>
            <a:r>
              <a:rPr lang="en-US" dirty="0" smtClean="0"/>
              <a:t>Then, along comes a warrior, Beowulf, from the neighboring clan of the </a:t>
            </a:r>
            <a:r>
              <a:rPr lang="en-US" dirty="0" err="1" smtClean="0"/>
              <a:t>Geats</a:t>
            </a:r>
            <a:r>
              <a:rPr lang="en-US" dirty="0" smtClean="0"/>
              <a:t>, to help them with their monster problem.</a:t>
            </a:r>
          </a:p>
          <a:p>
            <a:r>
              <a:rPr lang="en-US" dirty="0" smtClean="0"/>
              <a:t>In time, Beowulf slays many monsters, and even becomes king in his own land.  However, his problems never end, for there is always another monster to face.</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1927" y="1482436"/>
            <a:ext cx="6151418" cy="5043055"/>
          </a:xfrm>
        </p:spPr>
      </p:pic>
    </p:spTree>
    <p:extLst>
      <p:ext uri="{BB962C8B-B14F-4D97-AF65-F5344CB8AC3E}">
        <p14:creationId xmlns:p14="http://schemas.microsoft.com/office/powerpoint/2010/main" val="2293820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125</TotalTime>
  <Words>796</Words>
  <Application>Microsoft Office PowerPoint</Application>
  <PresentationFormat>Widescreen</PresentationFormat>
  <Paragraphs>44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Unit I – Epic Heroes</vt:lpstr>
      <vt:lpstr>Genre:  The Epic</vt:lpstr>
      <vt:lpstr>Cuchulain</vt:lpstr>
      <vt:lpstr>Other Depictions of Cuchulain</vt:lpstr>
      <vt:lpstr>Cuchulain – Plot and Character</vt:lpstr>
      <vt:lpstr>Beowulf</vt:lpstr>
      <vt:lpstr>Modern Depictions of Beowulf</vt:lpstr>
      <vt:lpstr>Beowulf – Plot and Character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 – Epic Heroes</dc:title>
  <dc:creator>Windows User</dc:creator>
  <cp:lastModifiedBy>Windows User</cp:lastModifiedBy>
  <cp:revision>12</cp:revision>
  <dcterms:created xsi:type="dcterms:W3CDTF">2019-08-23T17:05:27Z</dcterms:created>
  <dcterms:modified xsi:type="dcterms:W3CDTF">2021-01-14T18:25:35Z</dcterms:modified>
</cp:coreProperties>
</file>