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68" r:id="rId2"/>
    <p:sldId id="256" r:id="rId3"/>
    <p:sldId id="257" r:id="rId4"/>
    <p:sldId id="286" r:id="rId5"/>
    <p:sldId id="287" r:id="rId6"/>
    <p:sldId id="288" r:id="rId7"/>
    <p:sldId id="258" r:id="rId8"/>
    <p:sldId id="259" r:id="rId9"/>
    <p:sldId id="260" r:id="rId10"/>
    <p:sldId id="261" r:id="rId11"/>
    <p:sldId id="262" r:id="rId12"/>
    <p:sldId id="263" r:id="rId13"/>
    <p:sldId id="264" r:id="rId14"/>
    <p:sldId id="265" r:id="rId15"/>
    <p:sldId id="267" r:id="rId16"/>
    <p:sldId id="269" r:id="rId17"/>
    <p:sldId id="270" r:id="rId18"/>
    <p:sldId id="271" r:id="rId19"/>
    <p:sldId id="272" r:id="rId20"/>
    <p:sldId id="273" r:id="rId21"/>
    <p:sldId id="274" r:id="rId22"/>
    <p:sldId id="275" r:id="rId23"/>
    <p:sldId id="276" r:id="rId24"/>
    <p:sldId id="277" r:id="rId25"/>
    <p:sldId id="289" r:id="rId26"/>
    <p:sldId id="278" r:id="rId27"/>
    <p:sldId id="285" r:id="rId28"/>
    <p:sldId id="279" r:id="rId29"/>
    <p:sldId id="280" r:id="rId30"/>
    <p:sldId id="281" r:id="rId31"/>
    <p:sldId id="282" r:id="rId32"/>
    <p:sldId id="283" r:id="rId33"/>
    <p:sldId id="290" r:id="rId34"/>
    <p:sldId id="291" r:id="rId35"/>
    <p:sldId id="292" r:id="rId36"/>
    <p:sldId id="293" r:id="rId37"/>
    <p:sldId id="294" r:id="rId38"/>
    <p:sldId id="295" r:id="rId39"/>
    <p:sldId id="296" r:id="rId40"/>
    <p:sldId id="297" r:id="rId41"/>
    <p:sldId id="298" r:id="rId42"/>
    <p:sldId id="299"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636E73-813A-47DB-B59F-A8F4064F4A09}" type="datetimeFigureOut">
              <a:rPr lang="en-US" smtClean="0"/>
              <a:pPr/>
              <a:t>1/23/2020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3660F-E0D8-4E79-9518-40C2709785B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8B26BA-1275-4AED-9FA0-FCE3049A8EE9}"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1D8BD707-D9CF-40AE-B4C6-C98DA3205C09}" type="datetimeFigureOut">
              <a:rPr lang="en-US" smtClean="0"/>
              <a:pPr/>
              <a:t>1/23/2020</a:t>
            </a:fld>
            <a:endParaRPr lang="en-US"/>
          </a:p>
        </p:txBody>
      </p:sp>
      <p:sp>
        <p:nvSpPr>
          <p:cNvPr id="16" name="Slide Number Placeholder 15"/>
          <p:cNvSpPr>
            <a:spLocks noGrp="1"/>
          </p:cNvSpPr>
          <p:nvPr>
            <p:ph type="sldNum" sz="quarter" idx="11"/>
          </p:nvPr>
        </p:nvSpPr>
        <p:spPr/>
        <p:txBody>
          <a:bodyPr/>
          <a:lstStyle/>
          <a:p>
            <a:fld id="{B6F15528-21DE-4FAA-801E-634DDDAF4B2B}"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1D8BD707-D9CF-40AE-B4C6-C98DA3205C09}" type="datetimeFigureOut">
              <a:rPr lang="en-US" smtClean="0"/>
              <a:pPr/>
              <a:t>1/23/2020</a:t>
            </a:fld>
            <a:endParaRPr lang="en-US"/>
          </a:p>
        </p:txBody>
      </p:sp>
      <p:sp>
        <p:nvSpPr>
          <p:cNvPr id="15" name="Slide Number Placeholder 14"/>
          <p:cNvSpPr>
            <a:spLocks noGrp="1"/>
          </p:cNvSpPr>
          <p:nvPr>
            <p:ph type="sldNum" sz="quarter" idx="15"/>
          </p:nvPr>
        </p:nvSpPr>
        <p:spPr/>
        <p:txBody>
          <a:bodyPr/>
          <a:lstStyle>
            <a:lvl1pPr algn="ctr">
              <a:defRPr/>
            </a:lvl1pPr>
          </a:lstStyle>
          <a:p>
            <a:fld id="{B6F15528-21DE-4FAA-801E-634DDDAF4B2B}"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lang="en-US" smtClean="0"/>
              <a:pPr/>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1/23/2020</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1/23/2020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1D8BD707-D9CF-40AE-B4C6-C98DA3205C09}" type="datetimeFigureOut">
              <a:rPr lang="en-US" smtClean="0"/>
              <a:pPr/>
              <a:t>1/23/2020</a:t>
            </a:fld>
            <a:endParaRPr lang="en-US"/>
          </a:p>
        </p:txBody>
      </p:sp>
      <p:sp>
        <p:nvSpPr>
          <p:cNvPr id="9" name="Slide Number Placeholder 8"/>
          <p:cNvSpPr>
            <a:spLocks noGrp="1"/>
          </p:cNvSpPr>
          <p:nvPr>
            <p:ph type="sldNum" sz="quarter" idx="15"/>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pPr/>
              <a:t>1/23/2020</a:t>
            </a:fld>
            <a:endParaRPr lang="en-US"/>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1D8BD707-D9CF-40AE-B4C6-C98DA3205C09}" type="datetimeFigureOut">
              <a:rPr lang="en-US" smtClean="0"/>
              <a:pPr/>
              <a:t>1/23/2020</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6F15528-21DE-4FAA-801E-634DDDAF4B2B}"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www.perseus.tufts.edu/hopper/text?doc=Perseus:text:1999.02.0083:chapter=14" TargetMode="External"/><Relationship Id="rId3" Type="http://schemas.openxmlformats.org/officeDocument/2006/relationships/hyperlink" Target="https://www.regia.org/research/history/history.htm" TargetMode="External"/><Relationship Id="rId7" Type="http://schemas.openxmlformats.org/officeDocument/2006/relationships/hyperlink" Target="http://www.perseus.tufts.edu/hopper/text?doc=Perseus:text:1999.02.0083:chapter=7" TargetMode="External"/><Relationship Id="rId2" Type="http://schemas.openxmlformats.org/officeDocument/2006/relationships/hyperlink" Target="http://www.bbc.com/news/science-environment-35863186" TargetMode="External"/><Relationship Id="rId1" Type="http://schemas.openxmlformats.org/officeDocument/2006/relationships/slideLayout" Target="../slideLayouts/slideLayout2.xml"/><Relationship Id="rId6" Type="http://schemas.openxmlformats.org/officeDocument/2006/relationships/hyperlink" Target="http://www.perseus.tufts.edu/hopper/text?doc=Perseus:text:1999.02.0083:chapter=6" TargetMode="External"/><Relationship Id="rId11" Type="http://schemas.openxmlformats.org/officeDocument/2006/relationships/hyperlink" Target="https://www.history.com/topics/celts/print" TargetMode="External"/><Relationship Id="rId5" Type="http://schemas.openxmlformats.org/officeDocument/2006/relationships/hyperlink" Target="http://www.perseus.tufts.edu/hopper/text?doc=Perseus:text:1999.02.0083:chapter=4" TargetMode="External"/><Relationship Id="rId10" Type="http://schemas.openxmlformats.org/officeDocument/2006/relationships/hyperlink" Target="https://www.ancient.eu/celt/" TargetMode="External"/><Relationship Id="rId4" Type="http://schemas.openxmlformats.org/officeDocument/2006/relationships/hyperlink" Target="http://www.perseus.tufts.edu/hopper/text?doc=Tac.%20Ger." TargetMode="External"/><Relationship Id="rId9" Type="http://schemas.openxmlformats.org/officeDocument/2006/relationships/hyperlink" Target="https://octavia.net/slavery-in-anglo-saxon-england/"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i="1" dirty="0" smtClean="0"/>
              <a:t>Based on Elements of Literature – Sixth Edition.</a:t>
            </a:r>
            <a:endParaRPr lang="en-US" i="1" dirty="0"/>
          </a:p>
        </p:txBody>
      </p:sp>
      <p:sp>
        <p:nvSpPr>
          <p:cNvPr id="2" name="Title 1"/>
          <p:cNvSpPr>
            <a:spLocks noGrp="1"/>
          </p:cNvSpPr>
          <p:nvPr>
            <p:ph type="ctrTitle"/>
          </p:nvPr>
        </p:nvSpPr>
        <p:spPr/>
        <p:txBody>
          <a:bodyPr/>
          <a:lstStyle/>
          <a:p>
            <a:r>
              <a:rPr lang="en-US" dirty="0" smtClean="0"/>
              <a:t>Historical Introduction to the Early Middle Ages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8839200" cy="5029200"/>
          </a:xfrm>
        </p:spPr>
        <p:txBody>
          <a:bodyPr>
            <a:normAutofit lnSpcReduction="10000"/>
          </a:bodyPr>
          <a:lstStyle/>
          <a:p>
            <a:r>
              <a:rPr lang="en-US" dirty="0" smtClean="0"/>
              <a:t>The Celts also believed in such creatures as:</a:t>
            </a:r>
          </a:p>
          <a:p>
            <a:pPr lvl="1"/>
            <a:r>
              <a:rPr lang="en-US" dirty="0" smtClean="0"/>
              <a:t>Fairies – A large category for a variety of magical beings.</a:t>
            </a:r>
          </a:p>
          <a:p>
            <a:pPr lvl="1"/>
            <a:r>
              <a:rPr lang="en-US" dirty="0" smtClean="0"/>
              <a:t>Leprechauns – Fairy beings generally concerned with shoe-making.</a:t>
            </a:r>
          </a:p>
          <a:p>
            <a:pPr lvl="1"/>
            <a:r>
              <a:rPr lang="en-US" dirty="0" smtClean="0"/>
              <a:t>Banshees – pale lady-like fairy beings, sometimes beautiful and young, sometimes ugly and old, known for their loud high-pitched wails, or keening.  Generally, an omen of death.</a:t>
            </a:r>
          </a:p>
          <a:p>
            <a:pPr lvl="1"/>
            <a:r>
              <a:rPr lang="en-US" dirty="0" smtClean="0"/>
              <a:t>Dullahans – headless horsemen.  Also omens of death.</a:t>
            </a:r>
          </a:p>
          <a:p>
            <a:pPr lvl="1"/>
            <a:r>
              <a:rPr lang="en-US" dirty="0" err="1" smtClean="0"/>
              <a:t>Merrows</a:t>
            </a:r>
            <a:r>
              <a:rPr lang="en-US" dirty="0" smtClean="0"/>
              <a:t> – Fairy beings that live under water (i.e. mermaids and mermen).</a:t>
            </a:r>
          </a:p>
          <a:p>
            <a:pPr lvl="1"/>
            <a:r>
              <a:rPr lang="en-US" dirty="0" err="1" smtClean="0"/>
              <a:t>Selkies</a:t>
            </a:r>
            <a:r>
              <a:rPr lang="en-US" dirty="0" smtClean="0"/>
              <a:t> – Beings that live as seals in the sea, but as humans on land, shedding their seal bodies like a coat and leaving it behind.</a:t>
            </a:r>
            <a:endParaRPr lang="en-US" dirty="0"/>
          </a:p>
        </p:txBody>
      </p:sp>
      <p:sp>
        <p:nvSpPr>
          <p:cNvPr id="2" name="Title 1"/>
          <p:cNvSpPr>
            <a:spLocks noGrp="1"/>
          </p:cNvSpPr>
          <p:nvPr>
            <p:ph type="title"/>
          </p:nvPr>
        </p:nvSpPr>
        <p:spPr/>
        <p:txBody>
          <a:bodyPr/>
          <a:lstStyle/>
          <a:p>
            <a:r>
              <a:rPr lang="en-US" dirty="0" smtClean="0"/>
              <a:t>Celtic Myths and Legends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457200" y="838200"/>
            <a:ext cx="4040188" cy="639762"/>
          </a:xfrm>
        </p:spPr>
        <p:txBody>
          <a:bodyPr/>
          <a:lstStyle/>
          <a:p>
            <a:pPr algn="ctr"/>
            <a:r>
              <a:rPr lang="en-US" dirty="0" smtClean="0"/>
              <a:t>Banshees</a:t>
            </a:r>
            <a:endParaRPr lang="en-US" dirty="0"/>
          </a:p>
        </p:txBody>
      </p:sp>
      <p:pic>
        <p:nvPicPr>
          <p:cNvPr id="9" name="Content Placeholder 8" descr="Banshee2-637x434.jpg.jpg"/>
          <p:cNvPicPr>
            <a:picLocks noGrp="1" noChangeAspect="1"/>
          </p:cNvPicPr>
          <p:nvPr>
            <p:ph sz="half" idx="2"/>
          </p:nvPr>
        </p:nvPicPr>
        <p:blipFill>
          <a:blip r:embed="rId2" cstate="print"/>
          <a:stretch>
            <a:fillRect/>
          </a:stretch>
        </p:blipFill>
        <p:spPr>
          <a:xfrm>
            <a:off x="228600" y="1676400"/>
            <a:ext cx="4268788" cy="4876800"/>
          </a:xfrm>
        </p:spPr>
      </p:pic>
      <p:pic>
        <p:nvPicPr>
          <p:cNvPr id="10" name="Content Placeholder 9" descr="dullahan2.jpg"/>
          <p:cNvPicPr>
            <a:picLocks noGrp="1" noChangeAspect="1"/>
          </p:cNvPicPr>
          <p:nvPr>
            <p:ph sz="quarter" idx="4"/>
          </p:nvPr>
        </p:nvPicPr>
        <p:blipFill>
          <a:blip r:embed="rId3" cstate="print"/>
          <a:stretch>
            <a:fillRect/>
          </a:stretch>
        </p:blipFill>
        <p:spPr>
          <a:xfrm>
            <a:off x="4645025" y="1676400"/>
            <a:ext cx="4270375" cy="4876800"/>
          </a:xfrm>
        </p:spPr>
      </p:pic>
      <p:sp>
        <p:nvSpPr>
          <p:cNvPr id="4" name="Title 3"/>
          <p:cNvSpPr>
            <a:spLocks noGrp="1"/>
          </p:cNvSpPr>
          <p:nvPr>
            <p:ph type="title"/>
          </p:nvPr>
        </p:nvSpPr>
        <p:spPr>
          <a:xfrm>
            <a:off x="457200" y="0"/>
            <a:ext cx="8229600" cy="1143000"/>
          </a:xfrm>
        </p:spPr>
        <p:txBody>
          <a:bodyPr/>
          <a:lstStyle/>
          <a:p>
            <a:r>
              <a:rPr lang="en-US" dirty="0" smtClean="0"/>
              <a:t>Celtic Creatures</a:t>
            </a:r>
            <a:endParaRPr lang="en-US" dirty="0"/>
          </a:p>
        </p:txBody>
      </p:sp>
      <p:sp>
        <p:nvSpPr>
          <p:cNvPr id="7" name="Text Placeholder 6"/>
          <p:cNvSpPr>
            <a:spLocks noGrp="1"/>
          </p:cNvSpPr>
          <p:nvPr>
            <p:ph type="body" idx="3"/>
          </p:nvPr>
        </p:nvSpPr>
        <p:spPr>
          <a:xfrm>
            <a:off x="4648200" y="838200"/>
            <a:ext cx="4041775" cy="639762"/>
          </a:xfrm>
        </p:spPr>
        <p:txBody>
          <a:bodyPr/>
          <a:lstStyle/>
          <a:p>
            <a:pPr algn="ctr"/>
            <a:r>
              <a:rPr lang="en-US" dirty="0" smtClean="0"/>
              <a:t>Dullahans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638800"/>
            <a:ext cx="9296400" cy="1066800"/>
          </a:xfrm>
        </p:spPr>
        <p:txBody>
          <a:bodyPr/>
          <a:lstStyle/>
          <a:p>
            <a:pPr>
              <a:buNone/>
            </a:pPr>
            <a:r>
              <a:rPr lang="en-US" dirty="0" smtClean="0"/>
              <a:t>Celts used barrows - burial mounds - to bury the dead.</a:t>
            </a:r>
          </a:p>
          <a:p>
            <a:endParaRPr lang="en-US" dirty="0"/>
          </a:p>
        </p:txBody>
      </p:sp>
      <p:sp>
        <p:nvSpPr>
          <p:cNvPr id="2" name="Title 1"/>
          <p:cNvSpPr>
            <a:spLocks noGrp="1"/>
          </p:cNvSpPr>
          <p:nvPr>
            <p:ph type="title"/>
          </p:nvPr>
        </p:nvSpPr>
        <p:spPr>
          <a:xfrm>
            <a:off x="457200" y="-152400"/>
            <a:ext cx="8229600" cy="1143000"/>
          </a:xfrm>
        </p:spPr>
        <p:txBody>
          <a:bodyPr/>
          <a:lstStyle/>
          <a:p>
            <a:pPr algn="ctr"/>
            <a:r>
              <a:rPr lang="en-US" dirty="0" smtClean="0"/>
              <a:t>Celtic Burials</a:t>
            </a:r>
            <a:endParaRPr lang="en-US" dirty="0"/>
          </a:p>
        </p:txBody>
      </p:sp>
      <p:pic>
        <p:nvPicPr>
          <p:cNvPr id="4" name="Picture 3" descr="Gussage_down_long_barrow.jpg"/>
          <p:cNvPicPr>
            <a:picLocks noChangeAspect="1"/>
          </p:cNvPicPr>
          <p:nvPr/>
        </p:nvPicPr>
        <p:blipFill>
          <a:blip r:embed="rId2" cstate="print"/>
          <a:stretch>
            <a:fillRect/>
          </a:stretch>
        </p:blipFill>
        <p:spPr>
          <a:xfrm>
            <a:off x="0" y="990600"/>
            <a:ext cx="9144000" cy="45720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vebury in Wiltshire.jpg"/>
          <p:cNvPicPr>
            <a:picLocks noGrp="1" noChangeAspect="1"/>
          </p:cNvPicPr>
          <p:nvPr>
            <p:ph idx="1"/>
          </p:nvPr>
        </p:nvPicPr>
        <p:blipFill>
          <a:blip r:embed="rId2" cstate="print"/>
          <a:stretch>
            <a:fillRect/>
          </a:stretch>
        </p:blipFill>
        <p:spPr>
          <a:xfrm>
            <a:off x="3905205" y="19439"/>
            <a:ext cx="5238795" cy="6838561"/>
          </a:xfrm>
        </p:spPr>
      </p:pic>
      <p:sp>
        <p:nvSpPr>
          <p:cNvPr id="2" name="Title 1"/>
          <p:cNvSpPr>
            <a:spLocks noGrp="1"/>
          </p:cNvSpPr>
          <p:nvPr>
            <p:ph type="title"/>
          </p:nvPr>
        </p:nvSpPr>
        <p:spPr>
          <a:xfrm>
            <a:off x="4724400" y="0"/>
            <a:ext cx="8229600" cy="1143000"/>
          </a:xfrm>
        </p:spPr>
        <p:txBody>
          <a:bodyPr/>
          <a:lstStyle/>
          <a:p>
            <a:r>
              <a:rPr lang="en-US" dirty="0" smtClean="0"/>
              <a:t>Standing Stones</a:t>
            </a:r>
            <a:endParaRPr lang="en-US" dirty="0"/>
          </a:p>
        </p:txBody>
      </p:sp>
      <p:sp>
        <p:nvSpPr>
          <p:cNvPr id="5" name="Content Placeholder 2"/>
          <p:cNvSpPr txBox="1">
            <a:spLocks/>
          </p:cNvSpPr>
          <p:nvPr/>
        </p:nvSpPr>
        <p:spPr>
          <a:xfrm>
            <a:off x="0" y="228600"/>
            <a:ext cx="3886200" cy="6629400"/>
          </a:xfrm>
          <a:prstGeom prst="rect">
            <a:avLst/>
          </a:prstGeom>
        </p:spPr>
        <p:txBody>
          <a:bodyPr vert="horz" lIns="91440" tIns="45720" rIns="91440" bIns="45720" rtlCol="0">
            <a:normAutofit fontScale="7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The ancient Celts frequently used large standing stones, and they can be found throughout England and Ireland.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The official term for a standing stone is a </a:t>
            </a:r>
            <a:r>
              <a:rPr kumimoji="0" lang="en-US" sz="3200" b="0" i="1" u="none" strike="noStrike" kern="1200" cap="none" spc="0" normalizeH="0" baseline="0" noProof="0" dirty="0" err="1" smtClean="0">
                <a:ln>
                  <a:noFill/>
                </a:ln>
                <a:solidFill>
                  <a:schemeClr val="tx1"/>
                </a:solidFill>
                <a:effectLst/>
                <a:uLnTx/>
                <a:uFillTx/>
                <a:latin typeface="+mn-lt"/>
                <a:ea typeface="+mn-ea"/>
                <a:cs typeface="+mn-cs"/>
              </a:rPr>
              <a:t>menhir</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Sometimes they are found alone, sometimes in circles.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The most famous circle of standing stones is, of course, Stonehenge.</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tonehenge-closeup.jpg"/>
          <p:cNvPicPr>
            <a:picLocks noGrp="1" noChangeAspect="1"/>
          </p:cNvPicPr>
          <p:nvPr>
            <p:ph idx="1"/>
          </p:nvPr>
        </p:nvPicPr>
        <p:blipFill>
          <a:blip r:embed="rId2" cstate="print"/>
          <a:stretch>
            <a:fillRect/>
          </a:stretch>
        </p:blipFill>
        <p:spPr>
          <a:xfrm>
            <a:off x="0" y="1"/>
            <a:ext cx="9144000" cy="6858000"/>
          </a:xfrm>
        </p:spPr>
      </p:pic>
      <p:sp>
        <p:nvSpPr>
          <p:cNvPr id="2" name="Title 1"/>
          <p:cNvSpPr>
            <a:spLocks noGrp="1"/>
          </p:cNvSpPr>
          <p:nvPr>
            <p:ph type="title"/>
          </p:nvPr>
        </p:nvSpPr>
        <p:spPr/>
        <p:txBody>
          <a:bodyPr/>
          <a:lstStyle/>
          <a:p>
            <a:pPr algn="ctr"/>
            <a:r>
              <a:rPr lang="en-US" dirty="0" smtClean="0"/>
              <a:t>Stonehenge</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rmAutofit/>
          </a:bodyPr>
          <a:lstStyle/>
          <a:p>
            <a:r>
              <a:rPr lang="en-US" dirty="0" smtClean="0">
                <a:solidFill>
                  <a:srgbClr val="FF0000"/>
                </a:solidFill>
              </a:rPr>
              <a:t>Standing Stones in Popular Culture</a:t>
            </a:r>
            <a:endParaRPr lang="en-US" dirty="0">
              <a:solidFill>
                <a:srgbClr val="FF0000"/>
              </a:solidFill>
            </a:endParaRPr>
          </a:p>
        </p:txBody>
      </p:sp>
      <p:sp>
        <p:nvSpPr>
          <p:cNvPr id="3" name="Content Placeholder 2"/>
          <p:cNvSpPr>
            <a:spLocks noGrp="1"/>
          </p:cNvSpPr>
          <p:nvPr>
            <p:ph sz="half" idx="1"/>
          </p:nvPr>
        </p:nvSpPr>
        <p:spPr>
          <a:xfrm>
            <a:off x="228600" y="1295400"/>
            <a:ext cx="8534400" cy="5562600"/>
          </a:xfrm>
        </p:spPr>
        <p:txBody>
          <a:bodyPr>
            <a:normAutofit/>
          </a:bodyPr>
          <a:lstStyle/>
          <a:p>
            <a:pPr>
              <a:buNone/>
            </a:pPr>
            <a:r>
              <a:rPr lang="en-US" dirty="0" smtClean="0"/>
              <a:t>	</a:t>
            </a:r>
          </a:p>
          <a:p>
            <a:pPr>
              <a:buNone/>
            </a:pPr>
            <a:endParaRPr lang="en-US" dirty="0" smtClean="0"/>
          </a:p>
          <a:p>
            <a:pPr>
              <a:buNone/>
            </a:pPr>
            <a:r>
              <a:rPr lang="en-US" dirty="0" smtClean="0"/>
              <a:t>	The allure and mystery of the menhirs have given rise to Celtic-themed works of horror and fantasy in modern fiction, such as in the computer game </a:t>
            </a:r>
            <a:r>
              <a:rPr lang="en-US" i="1" dirty="0" smtClean="0"/>
              <a:t>Barrow Hill</a:t>
            </a:r>
            <a:r>
              <a:rPr lang="en-US" dirty="0" smtClean="0"/>
              <a:t>, centering around an archaeological dig that awakes the spirits of a stone circle.  Therein, the protagonist is chased by a deadly stone sentry that wills victims to touch it and incinerate.          </a:t>
            </a:r>
          </a:p>
          <a:p>
            <a:pPr>
              <a:buNone/>
            </a:pPr>
            <a:r>
              <a:rPr lang="en-US" dirty="0" smtClean="0"/>
              <a:t>	(45 min and 59:30 min)</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smtClean="0"/>
              <a:t>In 55 B.C., Julius Caesar invaded England.</a:t>
            </a:r>
          </a:p>
          <a:p>
            <a:endParaRPr lang="en-US" dirty="0" smtClean="0"/>
          </a:p>
          <a:p>
            <a:r>
              <a:rPr lang="en-US" dirty="0" smtClean="0"/>
              <a:t>The Romans stayed there for about 500 years.</a:t>
            </a:r>
          </a:p>
          <a:p>
            <a:endParaRPr lang="en-US" dirty="0" smtClean="0"/>
          </a:p>
          <a:p>
            <a:r>
              <a:rPr lang="en-US" dirty="0" smtClean="0"/>
              <a:t>While there, they did the following:</a:t>
            </a:r>
          </a:p>
          <a:p>
            <a:pPr lvl="1"/>
            <a:r>
              <a:rPr lang="en-US" dirty="0" smtClean="0"/>
              <a:t>Built a network of roads.</a:t>
            </a:r>
          </a:p>
          <a:p>
            <a:pPr lvl="1"/>
            <a:r>
              <a:rPr lang="en-US" dirty="0" smtClean="0"/>
              <a:t>Built Hadrian’s Wall (A defensive wall 73 miles long).</a:t>
            </a:r>
          </a:p>
          <a:p>
            <a:pPr lvl="1"/>
            <a:r>
              <a:rPr lang="en-US" dirty="0" smtClean="0"/>
              <a:t>Introduced Christianity.</a:t>
            </a:r>
          </a:p>
          <a:p>
            <a:pPr lvl="1"/>
            <a:endParaRPr lang="en-US" dirty="0" smtClean="0"/>
          </a:p>
          <a:p>
            <a:r>
              <a:rPr lang="en-US" dirty="0" smtClean="0"/>
              <a:t>In 409 A.D., the Romans left due to troubles at home, leaving the Britons defenseless.</a:t>
            </a:r>
          </a:p>
          <a:p>
            <a:endParaRPr lang="en-US" dirty="0"/>
          </a:p>
          <a:p>
            <a:r>
              <a:rPr lang="en-US" dirty="0" smtClean="0"/>
              <a:t>This left England open for invasion from various Germanic peoples from the mainland.</a:t>
            </a:r>
          </a:p>
          <a:p>
            <a:pPr lvl="1"/>
            <a:endParaRPr lang="en-US" dirty="0" smtClean="0"/>
          </a:p>
        </p:txBody>
      </p:sp>
      <p:sp>
        <p:nvSpPr>
          <p:cNvPr id="2" name="Title 1"/>
          <p:cNvSpPr>
            <a:spLocks noGrp="1"/>
          </p:cNvSpPr>
          <p:nvPr>
            <p:ph type="title"/>
          </p:nvPr>
        </p:nvSpPr>
        <p:spPr/>
        <p:txBody>
          <a:bodyPr/>
          <a:lstStyle/>
          <a:p>
            <a:r>
              <a:rPr lang="en-US" dirty="0" smtClean="0">
                <a:solidFill>
                  <a:srgbClr val="00B050"/>
                </a:solidFill>
              </a:rPr>
              <a:t>The Romans</a:t>
            </a:r>
            <a:endParaRPr lang="en-US" dirty="0">
              <a:solidFill>
                <a:srgbClr val="00B05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adrians_Wall_map.png"/>
          <p:cNvPicPr>
            <a:picLocks noGrp="1" noChangeAspect="1"/>
          </p:cNvPicPr>
          <p:nvPr>
            <p:ph idx="1"/>
          </p:nvPr>
        </p:nvPicPr>
        <p:blipFill>
          <a:blip r:embed="rId2" cstate="print"/>
          <a:stretch>
            <a:fillRect/>
          </a:stretch>
        </p:blipFill>
        <p:spPr>
          <a:xfrm>
            <a:off x="2734010" y="1524000"/>
            <a:ext cx="3675980" cy="4572000"/>
          </a:xfrm>
        </p:spPr>
      </p:pic>
      <p:sp>
        <p:nvSpPr>
          <p:cNvPr id="3" name="Title 2"/>
          <p:cNvSpPr>
            <a:spLocks noGrp="1"/>
          </p:cNvSpPr>
          <p:nvPr>
            <p:ph type="title"/>
          </p:nvPr>
        </p:nvSpPr>
        <p:spPr/>
        <p:txBody>
          <a:bodyPr/>
          <a:lstStyle/>
          <a:p>
            <a:r>
              <a:rPr lang="en-US" dirty="0" smtClean="0"/>
              <a:t>Hadrian’s Wall</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adrian's_wall_at_Greenhead_Lough.jpg"/>
          <p:cNvPicPr>
            <a:picLocks noGrp="1" noChangeAspect="1"/>
          </p:cNvPicPr>
          <p:nvPr>
            <p:ph idx="1"/>
          </p:nvPr>
        </p:nvPicPr>
        <p:blipFill>
          <a:blip r:embed="rId2" cstate="print"/>
          <a:stretch>
            <a:fillRect/>
          </a:stretch>
        </p:blipFill>
        <p:spPr>
          <a:xfrm>
            <a:off x="1524000" y="1524000"/>
            <a:ext cx="6096000" cy="4572000"/>
          </a:xfrm>
        </p:spPr>
      </p:pic>
      <p:sp>
        <p:nvSpPr>
          <p:cNvPr id="3" name="Title 2"/>
          <p:cNvSpPr>
            <a:spLocks noGrp="1"/>
          </p:cNvSpPr>
          <p:nvPr>
            <p:ph type="title"/>
          </p:nvPr>
        </p:nvSpPr>
        <p:spPr/>
        <p:txBody>
          <a:bodyPr/>
          <a:lstStyle/>
          <a:p>
            <a:r>
              <a:rPr lang="en-US" dirty="0" smtClean="0"/>
              <a:t>Hadrian’s Wall</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0"/>
            <a:ext cx="8610600" cy="5334000"/>
          </a:xfrm>
        </p:spPr>
        <p:txBody>
          <a:bodyPr>
            <a:normAutofit/>
          </a:bodyPr>
          <a:lstStyle/>
          <a:p>
            <a:r>
              <a:rPr lang="en-US" dirty="0" smtClean="0"/>
              <a:t>Many Celtic myths focus on rebellion against the overwhelming Roman forces:</a:t>
            </a:r>
          </a:p>
          <a:p>
            <a:endParaRPr lang="en-US" dirty="0" smtClean="0"/>
          </a:p>
          <a:p>
            <a:pPr lvl="1"/>
            <a:r>
              <a:rPr lang="en-US" dirty="0" smtClean="0"/>
              <a:t>King Arthur – In some myths, takes on all of Rome.  In others, he takes on the Anglo-Saxons, instead.</a:t>
            </a:r>
          </a:p>
          <a:p>
            <a:pPr lvl="1"/>
            <a:endParaRPr lang="en-US" dirty="0" smtClean="0"/>
          </a:p>
          <a:p>
            <a:pPr lvl="1"/>
            <a:r>
              <a:rPr lang="en-US" dirty="0" smtClean="0"/>
              <a:t>Queen Boadicea – As mentioned previously, led a small rebellion against the Romans for murdering her husband.  Her monument still stands in Britain.</a:t>
            </a:r>
            <a:endParaRPr lang="en-US" dirty="0"/>
          </a:p>
        </p:txBody>
      </p:sp>
      <p:sp>
        <p:nvSpPr>
          <p:cNvPr id="2" name="Title 1"/>
          <p:cNvSpPr>
            <a:spLocks noGrp="1"/>
          </p:cNvSpPr>
          <p:nvPr>
            <p:ph type="title"/>
          </p:nvPr>
        </p:nvSpPr>
        <p:spPr>
          <a:xfrm>
            <a:off x="457200" y="0"/>
            <a:ext cx="8229600" cy="1143000"/>
          </a:xfrm>
        </p:spPr>
        <p:txBody>
          <a:bodyPr/>
          <a:lstStyle/>
          <a:p>
            <a:r>
              <a:rPr lang="en-US" dirty="0" smtClean="0"/>
              <a:t>Celtic Culture and Roman Invasion</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n-US" dirty="0"/>
              <a:t>British literature does not begin as early as literature from other regions of the world.  The oldest civilization history classes discuss is typically Mesopotamia, </a:t>
            </a:r>
            <a:r>
              <a:rPr lang="en-US" dirty="0" err="1"/>
              <a:t>Sumeria</a:t>
            </a:r>
            <a:r>
              <a:rPr lang="en-US" dirty="0"/>
              <a:t>, the fertile crescent valley – some few thousand years BC.  The world’s earliest great work of literature, </a:t>
            </a:r>
            <a:r>
              <a:rPr lang="en-US" i="1" dirty="0"/>
              <a:t>The Epic of Gilgamesh</a:t>
            </a:r>
            <a:r>
              <a:rPr lang="en-US" dirty="0"/>
              <a:t>, hails from </a:t>
            </a:r>
            <a:r>
              <a:rPr lang="en-US" dirty="0" err="1"/>
              <a:t>Sumeria</a:t>
            </a:r>
            <a:r>
              <a:rPr lang="en-US" dirty="0"/>
              <a:t> from about 2000 </a:t>
            </a:r>
            <a:r>
              <a:rPr lang="en-US" dirty="0" smtClean="0"/>
              <a:t>BC.</a:t>
            </a:r>
          </a:p>
          <a:p>
            <a:endParaRPr lang="en-US" dirty="0"/>
          </a:p>
          <a:p>
            <a:r>
              <a:rPr lang="en-US" dirty="0"/>
              <a:t>However, British literature “begins” closer to the Middle Ages (Roughly 500 – 1500 AD).  As many changes occur in history, politics, religion, and literature across a thousand years, this period is often broken into two or three sections for the sake of study and conversation.  We will examine it in two sections (and thus, two separate units):  Unit I, The Early Middle Ages (410 – 1066 AD) and Unit 2 – The Later Middle Ages (1066 – 1500 AD) </a:t>
            </a:r>
          </a:p>
        </p:txBody>
      </p:sp>
      <p:sp>
        <p:nvSpPr>
          <p:cNvPr id="2" name="Title 1"/>
          <p:cNvSpPr>
            <a:spLocks noGrp="1"/>
          </p:cNvSpPr>
          <p:nvPr>
            <p:ph type="title"/>
          </p:nvPr>
        </p:nvSpPr>
        <p:spPr/>
        <p:txBody>
          <a:bodyPr/>
          <a:lstStyle/>
          <a:p>
            <a:r>
              <a:rPr lang="en-US" dirty="0" smtClean="0">
                <a:solidFill>
                  <a:srgbClr val="00B050"/>
                </a:solidFill>
              </a:rPr>
              <a:t>When English Literature Begins</a:t>
            </a:r>
            <a:endParaRPr lang="en-US" dirty="0">
              <a:solidFill>
                <a:srgbClr val="00B05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8229600" cy="1219200"/>
          </a:xfrm>
        </p:spPr>
        <p:txBody>
          <a:bodyPr/>
          <a:lstStyle/>
          <a:p>
            <a:pPr algn="l"/>
            <a:r>
              <a:rPr lang="en-US" dirty="0" err="1" smtClean="0"/>
              <a:t>Boedicea</a:t>
            </a:r>
            <a:endParaRPr lang="en-US" dirty="0"/>
          </a:p>
        </p:txBody>
      </p:sp>
      <p:sp>
        <p:nvSpPr>
          <p:cNvPr id="5" name="Content Placeholder 4"/>
          <p:cNvSpPr>
            <a:spLocks noGrp="1"/>
          </p:cNvSpPr>
          <p:nvPr>
            <p:ph sz="half" idx="1"/>
          </p:nvPr>
        </p:nvSpPr>
        <p:spPr>
          <a:xfrm>
            <a:off x="228600" y="1371600"/>
            <a:ext cx="4288536" cy="5181600"/>
          </a:xfrm>
        </p:spPr>
        <p:txBody>
          <a:bodyPr>
            <a:normAutofit fontScale="92500" lnSpcReduction="10000"/>
          </a:bodyPr>
          <a:lstStyle/>
          <a:p>
            <a:r>
              <a:rPr lang="en-US" dirty="0" smtClean="0"/>
              <a:t>In </a:t>
            </a:r>
            <a:r>
              <a:rPr lang="en-US" i="1" dirty="0" smtClean="0"/>
              <a:t>Roman History</a:t>
            </a:r>
            <a:r>
              <a:rPr lang="en-US" dirty="0" smtClean="0"/>
              <a:t>, </a:t>
            </a:r>
            <a:r>
              <a:rPr lang="en-US" dirty="0" err="1" smtClean="0"/>
              <a:t>Dio</a:t>
            </a:r>
            <a:r>
              <a:rPr lang="en-US" dirty="0" smtClean="0"/>
              <a:t> Cassius described </a:t>
            </a:r>
            <a:r>
              <a:rPr lang="en-US" dirty="0" err="1" smtClean="0"/>
              <a:t>Boedicea</a:t>
            </a:r>
            <a:r>
              <a:rPr lang="en-US" dirty="0" smtClean="0"/>
              <a:t> like this:  “She was very tall, the glance of her eye most fierce; her voice harsh.  A great mass of the reddest hair fell down to her hips.  Around her neck was a large golden necklace, and she always wore a tunic of many colors over which she fastened a thick cloak with a broach.  Her appearance was terrifying.”</a:t>
            </a:r>
            <a:endParaRPr lang="en-US" dirty="0"/>
          </a:p>
        </p:txBody>
      </p:sp>
      <p:pic>
        <p:nvPicPr>
          <p:cNvPr id="7" name="Content Placeholder 6" descr="Boudiccastatue.jpg"/>
          <p:cNvPicPr>
            <a:picLocks noGrp="1" noChangeAspect="1"/>
          </p:cNvPicPr>
          <p:nvPr>
            <p:ph sz="half" idx="2"/>
          </p:nvPr>
        </p:nvPicPr>
        <p:blipFill>
          <a:blip r:embed="rId2" cstate="print"/>
          <a:stretch>
            <a:fillRect/>
          </a:stretch>
        </p:blipFill>
        <p:spPr>
          <a:xfrm>
            <a:off x="4495800" y="381000"/>
            <a:ext cx="4495800" cy="617220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105400"/>
          </a:xfrm>
        </p:spPr>
        <p:txBody>
          <a:bodyPr>
            <a:normAutofit fontScale="85000" lnSpcReduction="10000"/>
          </a:bodyPr>
          <a:lstStyle/>
          <a:p>
            <a:r>
              <a:rPr lang="en-US" dirty="0"/>
              <a:t>After the Romans left, England was without government, without military, without defenses</a:t>
            </a:r>
            <a:r>
              <a:rPr lang="en-US" dirty="0" smtClean="0"/>
              <a:t>.</a:t>
            </a:r>
          </a:p>
          <a:p>
            <a:endParaRPr lang="en-US" dirty="0" smtClean="0"/>
          </a:p>
          <a:p>
            <a:r>
              <a:rPr lang="en-US" dirty="0" smtClean="0"/>
              <a:t>  </a:t>
            </a:r>
            <a:r>
              <a:rPr lang="en-US" dirty="0"/>
              <a:t>Warrior peoples in mainland Europe saw this, and chose this time to </a:t>
            </a:r>
            <a:r>
              <a:rPr lang="en-US" dirty="0" smtClean="0"/>
              <a:t>invade.</a:t>
            </a:r>
          </a:p>
          <a:p>
            <a:endParaRPr lang="en-US" dirty="0" smtClean="0"/>
          </a:p>
          <a:p>
            <a:r>
              <a:rPr lang="en-US" dirty="0" smtClean="0"/>
              <a:t>These </a:t>
            </a:r>
            <a:r>
              <a:rPr lang="en-US" dirty="0"/>
              <a:t>Germanic clans – the Angles, the Saxons, and the Jutes – invaded England, conquered, and stayed, driving some of its native peoples west and north, blending with </a:t>
            </a:r>
            <a:r>
              <a:rPr lang="en-US" dirty="0" smtClean="0"/>
              <a:t>others.</a:t>
            </a:r>
          </a:p>
          <a:p>
            <a:endParaRPr lang="en-US" dirty="0" smtClean="0"/>
          </a:p>
          <a:p>
            <a:r>
              <a:rPr lang="en-US" dirty="0" smtClean="0"/>
              <a:t>In </a:t>
            </a:r>
            <a:r>
              <a:rPr lang="en-US" dirty="0"/>
              <a:t>time, they came to be known as simply the </a:t>
            </a:r>
            <a:r>
              <a:rPr lang="en-US" b="1" dirty="0" smtClean="0"/>
              <a:t>Anglo-Saxons</a:t>
            </a:r>
            <a:r>
              <a:rPr lang="en-US" dirty="0" smtClean="0"/>
              <a:t>.</a:t>
            </a:r>
          </a:p>
          <a:p>
            <a:endParaRPr lang="en-US" dirty="0" smtClean="0"/>
          </a:p>
          <a:p>
            <a:r>
              <a:rPr lang="en-US" dirty="0" smtClean="0"/>
              <a:t>Their </a:t>
            </a:r>
            <a:r>
              <a:rPr lang="en-US" dirty="0"/>
              <a:t>language, </a:t>
            </a:r>
            <a:r>
              <a:rPr lang="en-US" b="1" dirty="0"/>
              <a:t>Old English</a:t>
            </a:r>
            <a:r>
              <a:rPr lang="en-US" dirty="0"/>
              <a:t>, is where modern English started.</a:t>
            </a:r>
            <a:endParaRPr lang="en-US" dirty="0" smtClean="0"/>
          </a:p>
        </p:txBody>
      </p:sp>
      <p:sp>
        <p:nvSpPr>
          <p:cNvPr id="2" name="Title 1"/>
          <p:cNvSpPr>
            <a:spLocks noGrp="1"/>
          </p:cNvSpPr>
          <p:nvPr>
            <p:ph type="title"/>
          </p:nvPr>
        </p:nvSpPr>
        <p:spPr/>
        <p:txBody>
          <a:bodyPr/>
          <a:lstStyle/>
          <a:p>
            <a:r>
              <a:rPr lang="en-US" dirty="0" smtClean="0">
                <a:solidFill>
                  <a:srgbClr val="00B050"/>
                </a:solidFill>
              </a:rPr>
              <a:t>The Anglo-Saxon Invasion</a:t>
            </a:r>
            <a:endParaRPr lang="en-US" dirty="0">
              <a:solidFill>
                <a:srgbClr val="00B05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nglo-saxon_map.jpg"/>
          <p:cNvPicPr>
            <a:picLocks noGrp="1" noChangeAspect="1"/>
          </p:cNvPicPr>
          <p:nvPr>
            <p:ph idx="1"/>
          </p:nvPr>
        </p:nvPicPr>
        <p:blipFill>
          <a:blip r:embed="rId2" cstate="print"/>
          <a:stretch>
            <a:fillRect/>
          </a:stretch>
        </p:blipFill>
        <p:spPr>
          <a:xfrm>
            <a:off x="1174955" y="1524000"/>
            <a:ext cx="6794090" cy="4572000"/>
          </a:xfrm>
        </p:spPr>
      </p:pic>
      <p:sp>
        <p:nvSpPr>
          <p:cNvPr id="3" name="Title 2"/>
          <p:cNvSpPr>
            <a:spLocks noGrp="1"/>
          </p:cNvSpPr>
          <p:nvPr>
            <p:ph type="title"/>
          </p:nvPr>
        </p:nvSpPr>
        <p:spPr/>
        <p:txBody>
          <a:bodyPr/>
          <a:lstStyle/>
          <a:p>
            <a:r>
              <a:rPr lang="en-US" dirty="0" smtClean="0"/>
              <a:t>Map of the Anglo-Saxon Invasion</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a:t>In time, the various Anglo-Saxon peoples united under a common king, King Alfred the Great, and a common faith, Christianity (brought over originally by the Romans, then later by Catholic monks and missionaries over the years</a:t>
            </a:r>
            <a:r>
              <a:rPr lang="en-US" dirty="0" smtClean="0"/>
              <a:t>).</a:t>
            </a:r>
          </a:p>
          <a:p>
            <a:endParaRPr lang="en-US" dirty="0" smtClean="0"/>
          </a:p>
          <a:p>
            <a:r>
              <a:rPr lang="en-US" dirty="0" smtClean="0"/>
              <a:t>Unified </a:t>
            </a:r>
            <a:r>
              <a:rPr lang="en-US" dirty="0"/>
              <a:t>under these common banners, they stood a chance against the next group of invaders:  </a:t>
            </a:r>
            <a:r>
              <a:rPr lang="en-US" b="1" dirty="0"/>
              <a:t>The Danes</a:t>
            </a:r>
            <a:r>
              <a:rPr lang="en-US" b="1" dirty="0" smtClean="0"/>
              <a:t>.</a:t>
            </a:r>
          </a:p>
          <a:p>
            <a:endParaRPr lang="en-US" b="1" dirty="0" smtClean="0"/>
          </a:p>
          <a:p>
            <a:r>
              <a:rPr lang="en-US" dirty="0"/>
              <a:t>The Danes were a clan of Vikings from (you guessed it) </a:t>
            </a:r>
            <a:r>
              <a:rPr lang="en-US" dirty="0" smtClean="0"/>
              <a:t>Denmark.</a:t>
            </a:r>
          </a:p>
          <a:p>
            <a:pPr marL="0" indent="0">
              <a:buNone/>
            </a:pPr>
            <a:endParaRPr lang="en-US" dirty="0" smtClean="0"/>
          </a:p>
          <a:p>
            <a:endParaRPr lang="en-US" dirty="0"/>
          </a:p>
          <a:p>
            <a:endParaRPr lang="en-US" dirty="0"/>
          </a:p>
        </p:txBody>
      </p:sp>
      <p:sp>
        <p:nvSpPr>
          <p:cNvPr id="3" name="Title 2"/>
          <p:cNvSpPr>
            <a:spLocks noGrp="1"/>
          </p:cNvSpPr>
          <p:nvPr>
            <p:ph type="title"/>
          </p:nvPr>
        </p:nvSpPr>
        <p:spPr/>
        <p:txBody>
          <a:bodyPr/>
          <a:lstStyle/>
          <a:p>
            <a:r>
              <a:rPr lang="en-US" dirty="0" smtClean="0">
                <a:solidFill>
                  <a:srgbClr val="00B050"/>
                </a:solidFill>
              </a:rPr>
              <a:t>The Danes</a:t>
            </a:r>
            <a:endParaRPr lang="en-US" dirty="0">
              <a:solidFill>
                <a:srgbClr val="00B05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029200"/>
          </a:xfrm>
        </p:spPr>
        <p:txBody>
          <a:bodyPr/>
          <a:lstStyle/>
          <a:p>
            <a:r>
              <a:rPr lang="en-US" dirty="0"/>
              <a:t>For a time, the Anglo-Saxons held them off, defeating them in the Battle of Edington in 878 AD (Alfred the Great). </a:t>
            </a:r>
          </a:p>
          <a:p>
            <a:endParaRPr lang="en-US" dirty="0"/>
          </a:p>
          <a:p>
            <a:r>
              <a:rPr lang="en-US" dirty="0"/>
              <a:t>However, the Anglo-Saxons did not have much time to rest.</a:t>
            </a:r>
          </a:p>
          <a:p>
            <a:endParaRPr lang="en-US" dirty="0"/>
          </a:p>
          <a:p>
            <a:r>
              <a:rPr lang="en-US" dirty="0"/>
              <a:t>  In time, the </a:t>
            </a:r>
            <a:r>
              <a:rPr lang="en-US" b="1" dirty="0"/>
              <a:t>Normans</a:t>
            </a:r>
            <a:r>
              <a:rPr lang="en-US" dirty="0"/>
              <a:t> invaded from France, conquering England in 1066 and thus capping off the Early Middle Ages (BBC).</a:t>
            </a:r>
          </a:p>
        </p:txBody>
      </p:sp>
      <p:sp>
        <p:nvSpPr>
          <p:cNvPr id="3" name="Title 2"/>
          <p:cNvSpPr>
            <a:spLocks noGrp="1"/>
          </p:cNvSpPr>
          <p:nvPr>
            <p:ph type="title"/>
          </p:nvPr>
        </p:nvSpPr>
        <p:spPr/>
        <p:txBody>
          <a:bodyPr/>
          <a:lstStyle/>
          <a:p>
            <a:r>
              <a:rPr lang="en-US" dirty="0" smtClean="0">
                <a:solidFill>
                  <a:srgbClr val="00B050"/>
                </a:solidFill>
              </a:rPr>
              <a:t>The Normans</a:t>
            </a:r>
            <a:endParaRPr lang="en-US" dirty="0">
              <a:solidFill>
                <a:srgbClr val="00B05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2467151356"/>
              </p:ext>
            </p:extLst>
          </p:nvPr>
        </p:nvGraphicFramePr>
        <p:xfrm>
          <a:off x="228600" y="937992"/>
          <a:ext cx="8763001" cy="5691407"/>
        </p:xfrm>
        <a:graphic>
          <a:graphicData uri="http://schemas.openxmlformats.org/drawingml/2006/table">
            <a:tbl>
              <a:tblPr firstRow="1" firstCol="1" bandRow="1">
                <a:tableStyleId>{5C22544A-7EE6-4342-B048-85BDC9FD1C3A}</a:tableStyleId>
              </a:tblPr>
              <a:tblGrid>
                <a:gridCol w="1260561">
                  <a:extLst>
                    <a:ext uri="{9D8B030D-6E8A-4147-A177-3AD203B41FA5}">
                      <a16:colId xmlns:a16="http://schemas.microsoft.com/office/drawing/2014/main" xmlns="" val="727392874"/>
                    </a:ext>
                  </a:extLst>
                </a:gridCol>
                <a:gridCol w="4581128">
                  <a:extLst>
                    <a:ext uri="{9D8B030D-6E8A-4147-A177-3AD203B41FA5}">
                      <a16:colId xmlns:a16="http://schemas.microsoft.com/office/drawing/2014/main" xmlns="" val="4023013952"/>
                    </a:ext>
                  </a:extLst>
                </a:gridCol>
                <a:gridCol w="2921312">
                  <a:extLst>
                    <a:ext uri="{9D8B030D-6E8A-4147-A177-3AD203B41FA5}">
                      <a16:colId xmlns:a16="http://schemas.microsoft.com/office/drawing/2014/main" xmlns="" val="2399426760"/>
                    </a:ext>
                  </a:extLst>
                </a:gridCol>
              </a:tblGrid>
              <a:tr h="1321076">
                <a:tc>
                  <a:txBody>
                    <a:bodyPr/>
                    <a:lstStyle/>
                    <a:p>
                      <a:pPr>
                        <a:lnSpc>
                          <a:spcPct val="200000"/>
                        </a:lnSpc>
                        <a:spcAft>
                          <a:spcPts val="0"/>
                        </a:spcAft>
                      </a:pPr>
                      <a:r>
                        <a:rPr lang="en-US" sz="1200">
                          <a:effectLst/>
                        </a:rPr>
                        <a:t>Prehistoric Settlers</a:t>
                      </a:r>
                      <a:endParaRPr lang="en-US" sz="1200">
                        <a:effectLst/>
                        <a:latin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n-US" sz="1200" dirty="0">
                          <a:effectLst/>
                        </a:rPr>
                        <a:t>First inhabitants of the British Isles</a:t>
                      </a:r>
                      <a:endParaRPr lang="en-US" sz="12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n-US" sz="1200">
                          <a:effectLst/>
                        </a:rPr>
                        <a:t>Around 11000 BC</a:t>
                      </a:r>
                      <a:endParaRPr lang="en-US" sz="120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630003914"/>
                  </a:ext>
                </a:extLst>
              </a:tr>
              <a:tr h="609851">
                <a:tc>
                  <a:txBody>
                    <a:bodyPr/>
                    <a:lstStyle/>
                    <a:p>
                      <a:pPr>
                        <a:lnSpc>
                          <a:spcPct val="200000"/>
                        </a:lnSpc>
                        <a:spcAft>
                          <a:spcPts val="0"/>
                        </a:spcAft>
                      </a:pPr>
                      <a:r>
                        <a:rPr lang="en-US" sz="1200">
                          <a:effectLst/>
                        </a:rPr>
                        <a:t>Iberians</a:t>
                      </a:r>
                      <a:endParaRPr lang="en-US" sz="1200">
                        <a:effectLst/>
                        <a:latin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n-US" sz="1200">
                          <a:effectLst/>
                        </a:rPr>
                        <a:t>Second inhabitants of the British Isles</a:t>
                      </a:r>
                      <a:endParaRPr lang="en-US" sz="1200">
                        <a:effectLst/>
                        <a:latin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n-US" sz="1200">
                          <a:effectLst/>
                        </a:rPr>
                        <a:t>Around 4000-5000 BC</a:t>
                      </a:r>
                      <a:endParaRPr lang="en-US" sz="120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489496903"/>
                  </a:ext>
                </a:extLst>
              </a:tr>
              <a:tr h="609851">
                <a:tc>
                  <a:txBody>
                    <a:bodyPr/>
                    <a:lstStyle/>
                    <a:p>
                      <a:pPr>
                        <a:lnSpc>
                          <a:spcPct val="200000"/>
                        </a:lnSpc>
                        <a:spcAft>
                          <a:spcPts val="0"/>
                        </a:spcAft>
                      </a:pPr>
                      <a:r>
                        <a:rPr lang="en-US" sz="1200">
                          <a:effectLst/>
                        </a:rPr>
                        <a:t>Celts</a:t>
                      </a:r>
                      <a:endParaRPr lang="en-US" sz="1200">
                        <a:effectLst/>
                        <a:latin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n-US" sz="1200">
                          <a:effectLst/>
                        </a:rPr>
                        <a:t>Third inhabitants of the British Isles</a:t>
                      </a:r>
                      <a:endParaRPr lang="en-US" sz="1200">
                        <a:effectLst/>
                        <a:latin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n-US" sz="1200">
                          <a:effectLst/>
                        </a:rPr>
                        <a:t>Around 500 BC Onward.</a:t>
                      </a:r>
                      <a:endParaRPr lang="en-US" sz="120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086479562"/>
                  </a:ext>
                </a:extLst>
              </a:tr>
              <a:tr h="609851">
                <a:tc>
                  <a:txBody>
                    <a:bodyPr/>
                    <a:lstStyle/>
                    <a:p>
                      <a:pPr>
                        <a:lnSpc>
                          <a:spcPct val="200000"/>
                        </a:lnSpc>
                        <a:spcAft>
                          <a:spcPts val="0"/>
                        </a:spcAft>
                      </a:pPr>
                      <a:r>
                        <a:rPr lang="en-US" sz="1200">
                          <a:effectLst/>
                        </a:rPr>
                        <a:t>Romans</a:t>
                      </a:r>
                      <a:endParaRPr lang="en-US" sz="1200">
                        <a:effectLst/>
                        <a:latin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n-US" sz="1200">
                          <a:effectLst/>
                        </a:rPr>
                        <a:t>The first group to invade the British Isles</a:t>
                      </a:r>
                      <a:endParaRPr lang="en-US" sz="1200">
                        <a:effectLst/>
                        <a:latin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n-US" sz="1200">
                          <a:effectLst/>
                        </a:rPr>
                        <a:t>55 BC to 410 AD</a:t>
                      </a:r>
                      <a:endParaRPr lang="en-US" sz="120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4116862910"/>
                  </a:ext>
                </a:extLst>
              </a:tr>
              <a:tr h="1321076">
                <a:tc>
                  <a:txBody>
                    <a:bodyPr/>
                    <a:lstStyle/>
                    <a:p>
                      <a:pPr>
                        <a:lnSpc>
                          <a:spcPct val="200000"/>
                        </a:lnSpc>
                        <a:spcAft>
                          <a:spcPts val="0"/>
                        </a:spcAft>
                      </a:pPr>
                      <a:r>
                        <a:rPr lang="en-US" sz="1200">
                          <a:effectLst/>
                        </a:rPr>
                        <a:t>Anglo-Saxons</a:t>
                      </a:r>
                      <a:endParaRPr lang="en-US" sz="1200">
                        <a:effectLst/>
                        <a:latin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n-US" sz="1200">
                          <a:effectLst/>
                        </a:rPr>
                        <a:t>The second group to invade the British Isles.</a:t>
                      </a:r>
                      <a:endParaRPr lang="en-US" sz="1200">
                        <a:effectLst/>
                        <a:latin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n-US" sz="1200">
                          <a:effectLst/>
                        </a:rPr>
                        <a:t>410 AD to 1066 AD</a:t>
                      </a:r>
                      <a:endParaRPr lang="en-US" sz="120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252369457"/>
                  </a:ext>
                </a:extLst>
              </a:tr>
              <a:tr h="609851">
                <a:tc>
                  <a:txBody>
                    <a:bodyPr/>
                    <a:lstStyle/>
                    <a:p>
                      <a:pPr>
                        <a:lnSpc>
                          <a:spcPct val="200000"/>
                        </a:lnSpc>
                        <a:spcAft>
                          <a:spcPts val="0"/>
                        </a:spcAft>
                      </a:pPr>
                      <a:r>
                        <a:rPr lang="en-US" sz="1200">
                          <a:effectLst/>
                        </a:rPr>
                        <a:t>Danes</a:t>
                      </a:r>
                      <a:endParaRPr lang="en-US" sz="1200">
                        <a:effectLst/>
                        <a:latin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n-US" sz="1200">
                          <a:effectLst/>
                        </a:rPr>
                        <a:t>The third group to invade the British Isles</a:t>
                      </a:r>
                      <a:endParaRPr lang="en-US" sz="1200">
                        <a:effectLst/>
                        <a:latin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n-US" sz="1200">
                          <a:effectLst/>
                        </a:rPr>
                        <a:t>~700AD to ~900 AD</a:t>
                      </a:r>
                      <a:endParaRPr lang="en-US" sz="120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986148751"/>
                  </a:ext>
                </a:extLst>
              </a:tr>
              <a:tr h="609851">
                <a:tc>
                  <a:txBody>
                    <a:bodyPr/>
                    <a:lstStyle/>
                    <a:p>
                      <a:pPr>
                        <a:lnSpc>
                          <a:spcPct val="200000"/>
                        </a:lnSpc>
                        <a:spcAft>
                          <a:spcPts val="0"/>
                        </a:spcAft>
                      </a:pPr>
                      <a:r>
                        <a:rPr lang="en-US" sz="1200">
                          <a:effectLst/>
                        </a:rPr>
                        <a:t>Normans</a:t>
                      </a:r>
                      <a:endParaRPr lang="en-US" sz="1200">
                        <a:effectLst/>
                        <a:latin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n-US" sz="1200">
                          <a:effectLst/>
                        </a:rPr>
                        <a:t>The fourth group to invade the British Isles</a:t>
                      </a:r>
                      <a:endParaRPr lang="en-US" sz="1200">
                        <a:effectLst/>
                        <a:latin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n-US" sz="1200" dirty="0">
                          <a:effectLst/>
                        </a:rPr>
                        <a:t>1066AD Onward.</a:t>
                      </a:r>
                      <a:endParaRPr lang="en-US" sz="1200" dirty="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4080054919"/>
                  </a:ext>
                </a:extLst>
              </a:tr>
            </a:tbl>
          </a:graphicData>
        </a:graphic>
      </p:graphicFrame>
      <p:sp>
        <p:nvSpPr>
          <p:cNvPr id="3" name="Title 2"/>
          <p:cNvSpPr>
            <a:spLocks noGrp="1"/>
          </p:cNvSpPr>
          <p:nvPr>
            <p:ph type="title"/>
          </p:nvPr>
        </p:nvSpPr>
        <p:spPr>
          <a:xfrm>
            <a:off x="457200" y="152400"/>
            <a:ext cx="8229600" cy="685800"/>
          </a:xfrm>
        </p:spPr>
        <p:txBody>
          <a:bodyPr>
            <a:normAutofit fontScale="90000"/>
          </a:bodyPr>
          <a:lstStyle/>
          <a:p>
            <a:r>
              <a:rPr lang="en-US" dirty="0" smtClean="0"/>
              <a:t>To summarize…</a:t>
            </a:r>
            <a:endParaRPr lang="en-US" dirty="0"/>
          </a:p>
        </p:txBody>
      </p:sp>
      <p:sp>
        <p:nvSpPr>
          <p:cNvPr id="5" name="Rectangle 1"/>
          <p:cNvSpPr>
            <a:spLocks noChangeArrowheads="1"/>
          </p:cNvSpPr>
          <p:nvPr/>
        </p:nvSpPr>
        <p:spPr bwMode="auto">
          <a:xfrm>
            <a:off x="-1765232" y="-123790"/>
            <a:ext cx="12674464" cy="7855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xmlns="" val="10562713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2209799"/>
          </a:xfrm>
        </p:spPr>
        <p:txBody>
          <a:bodyPr>
            <a:normAutofit lnSpcReduction="10000"/>
          </a:bodyPr>
          <a:lstStyle/>
          <a:p>
            <a:r>
              <a:rPr lang="en-US" dirty="0" smtClean="0"/>
              <a:t>Anglo-Saxon culture was very different from that of the Celts.</a:t>
            </a:r>
          </a:p>
          <a:p>
            <a:endParaRPr lang="en-US" dirty="0" smtClean="0"/>
          </a:p>
          <a:p>
            <a:r>
              <a:rPr lang="en-US" dirty="0" smtClean="0"/>
              <a:t>They believed many things in common with the Vikings, though under different names:</a:t>
            </a:r>
          </a:p>
          <a:p>
            <a:endParaRPr lang="en-US" dirty="0" smtClean="0"/>
          </a:p>
          <a:p>
            <a:endParaRPr lang="en-US" dirty="0" smtClean="0"/>
          </a:p>
        </p:txBody>
      </p:sp>
      <p:sp>
        <p:nvSpPr>
          <p:cNvPr id="2" name="Title 1"/>
          <p:cNvSpPr>
            <a:spLocks noGrp="1"/>
          </p:cNvSpPr>
          <p:nvPr>
            <p:ph type="title"/>
          </p:nvPr>
        </p:nvSpPr>
        <p:spPr>
          <a:xfrm>
            <a:off x="457200" y="0"/>
            <a:ext cx="8229600" cy="1143000"/>
          </a:xfrm>
        </p:spPr>
        <p:txBody>
          <a:bodyPr/>
          <a:lstStyle/>
          <a:p>
            <a:r>
              <a:rPr lang="en-US" dirty="0" smtClean="0">
                <a:solidFill>
                  <a:srgbClr val="00B050"/>
                </a:solidFill>
              </a:rPr>
              <a:t>Anglo-Saxon Culture - Religion</a:t>
            </a:r>
            <a:endParaRPr lang="en-US" dirty="0">
              <a:solidFill>
                <a:srgbClr val="00B050"/>
              </a:solidFill>
            </a:endParaRPr>
          </a:p>
        </p:txBody>
      </p:sp>
      <p:graphicFrame>
        <p:nvGraphicFramePr>
          <p:cNvPr id="5" name="Table 4"/>
          <p:cNvGraphicFramePr>
            <a:graphicFrameLocks noGrp="1"/>
          </p:cNvGraphicFramePr>
          <p:nvPr/>
        </p:nvGraphicFramePr>
        <p:xfrm>
          <a:off x="533400" y="3581400"/>
          <a:ext cx="8153400" cy="2453640"/>
        </p:xfrm>
        <a:graphic>
          <a:graphicData uri="http://schemas.openxmlformats.org/drawingml/2006/table">
            <a:tbl>
              <a:tblPr firstRow="1" bandRow="1">
                <a:tableStyleId>{5C22544A-7EE6-4342-B048-85BDC9FD1C3A}</a:tableStyleId>
              </a:tblPr>
              <a:tblGrid>
                <a:gridCol w="2717800">
                  <a:extLst>
                    <a:ext uri="{9D8B030D-6E8A-4147-A177-3AD203B41FA5}">
                      <a16:colId xmlns:a16="http://schemas.microsoft.com/office/drawing/2014/main" xmlns="" val="20000"/>
                    </a:ext>
                  </a:extLst>
                </a:gridCol>
                <a:gridCol w="2717800">
                  <a:extLst>
                    <a:ext uri="{9D8B030D-6E8A-4147-A177-3AD203B41FA5}">
                      <a16:colId xmlns:a16="http://schemas.microsoft.com/office/drawing/2014/main" xmlns="" val="20001"/>
                    </a:ext>
                  </a:extLst>
                </a:gridCol>
                <a:gridCol w="2717800">
                  <a:extLst>
                    <a:ext uri="{9D8B030D-6E8A-4147-A177-3AD203B41FA5}">
                      <a16:colId xmlns:a16="http://schemas.microsoft.com/office/drawing/2014/main" xmlns="" val="20002"/>
                    </a:ext>
                  </a:extLst>
                </a:gridCol>
              </a:tblGrid>
              <a:tr h="533400">
                <a:tc>
                  <a:txBody>
                    <a:bodyPr/>
                    <a:lstStyle/>
                    <a:p>
                      <a:r>
                        <a:rPr lang="en-US" dirty="0" smtClean="0"/>
                        <a:t>Anglo-Saxon Name</a:t>
                      </a:r>
                      <a:endParaRPr lang="en-US" dirty="0"/>
                    </a:p>
                  </a:txBody>
                  <a:tcPr/>
                </a:tc>
                <a:tc>
                  <a:txBody>
                    <a:bodyPr/>
                    <a:lstStyle/>
                    <a:p>
                      <a:r>
                        <a:rPr lang="en-US" dirty="0" smtClean="0"/>
                        <a:t>Viking Name</a:t>
                      </a:r>
                      <a:endParaRPr lang="en-US" dirty="0"/>
                    </a:p>
                  </a:txBody>
                  <a:tcPr/>
                </a:tc>
                <a:tc>
                  <a:txBody>
                    <a:bodyPr/>
                    <a:lstStyle/>
                    <a:p>
                      <a:r>
                        <a:rPr lang="en-US" dirty="0" smtClean="0"/>
                        <a:t>Role</a:t>
                      </a:r>
                      <a:endParaRPr lang="en-US" dirty="0"/>
                    </a:p>
                  </a:txBody>
                  <a:tcPr/>
                </a:tc>
                <a:extLst>
                  <a:ext uri="{0D108BD9-81ED-4DB2-BD59-A6C34878D82A}">
                    <a16:rowId xmlns:a16="http://schemas.microsoft.com/office/drawing/2014/main" xmlns="" val="10000"/>
                  </a:ext>
                </a:extLst>
              </a:tr>
              <a:tr h="533400">
                <a:tc>
                  <a:txBody>
                    <a:bodyPr/>
                    <a:lstStyle/>
                    <a:p>
                      <a:r>
                        <a:rPr lang="en-US" dirty="0" err="1" smtClean="0"/>
                        <a:t>Woden</a:t>
                      </a:r>
                      <a:endParaRPr lang="en-US" dirty="0"/>
                    </a:p>
                  </a:txBody>
                  <a:tcPr/>
                </a:tc>
                <a:tc>
                  <a:txBody>
                    <a:bodyPr/>
                    <a:lstStyle/>
                    <a:p>
                      <a:r>
                        <a:rPr lang="en-US" dirty="0" smtClean="0"/>
                        <a:t>Odin</a:t>
                      </a:r>
                      <a:endParaRPr lang="en-US" dirty="0"/>
                    </a:p>
                  </a:txBody>
                  <a:tcPr/>
                </a:tc>
                <a:tc>
                  <a:txBody>
                    <a:bodyPr/>
                    <a:lstStyle/>
                    <a:p>
                      <a:r>
                        <a:rPr lang="en-US" dirty="0" smtClean="0"/>
                        <a:t>Top</a:t>
                      </a:r>
                      <a:r>
                        <a:rPr lang="en-US" baseline="0" dirty="0" smtClean="0"/>
                        <a:t> god, god of death, poetry, and magic.</a:t>
                      </a:r>
                      <a:endParaRPr lang="en-US" dirty="0"/>
                    </a:p>
                  </a:txBody>
                  <a:tcPr/>
                </a:tc>
                <a:extLst>
                  <a:ext uri="{0D108BD9-81ED-4DB2-BD59-A6C34878D82A}">
                    <a16:rowId xmlns:a16="http://schemas.microsoft.com/office/drawing/2014/main" xmlns="" val="10001"/>
                  </a:ext>
                </a:extLst>
              </a:tr>
              <a:tr h="533400">
                <a:tc>
                  <a:txBody>
                    <a:bodyPr/>
                    <a:lstStyle/>
                    <a:p>
                      <a:r>
                        <a:rPr lang="en-US" dirty="0" err="1" smtClean="0"/>
                        <a:t>Thunor</a:t>
                      </a:r>
                      <a:endParaRPr lang="en-US" dirty="0"/>
                    </a:p>
                  </a:txBody>
                  <a:tcPr/>
                </a:tc>
                <a:tc>
                  <a:txBody>
                    <a:bodyPr/>
                    <a:lstStyle/>
                    <a:p>
                      <a:r>
                        <a:rPr lang="en-US" dirty="0" smtClean="0"/>
                        <a:t>Thor</a:t>
                      </a:r>
                      <a:endParaRPr lang="en-US" dirty="0"/>
                    </a:p>
                  </a:txBody>
                  <a:tcPr/>
                </a:tc>
                <a:tc>
                  <a:txBody>
                    <a:bodyPr/>
                    <a:lstStyle/>
                    <a:p>
                      <a:r>
                        <a:rPr lang="en-US" dirty="0" smtClean="0"/>
                        <a:t>God</a:t>
                      </a:r>
                      <a:r>
                        <a:rPr lang="en-US" baseline="0" dirty="0" smtClean="0"/>
                        <a:t> of thunder and lightning.</a:t>
                      </a:r>
                      <a:endParaRPr lang="en-US" dirty="0" smtClean="0"/>
                    </a:p>
                  </a:txBody>
                  <a:tcPr/>
                </a:tc>
                <a:extLst>
                  <a:ext uri="{0D108BD9-81ED-4DB2-BD59-A6C34878D82A}">
                    <a16:rowId xmlns:a16="http://schemas.microsoft.com/office/drawing/2014/main" xmlns="" val="10002"/>
                  </a:ext>
                </a:extLst>
              </a:tr>
              <a:tr h="533400">
                <a:tc>
                  <a:txBody>
                    <a:bodyPr/>
                    <a:lstStyle/>
                    <a:p>
                      <a:r>
                        <a:rPr lang="en-US" dirty="0" err="1" smtClean="0"/>
                        <a:t>Tiw</a:t>
                      </a:r>
                      <a:endParaRPr lang="en-US" dirty="0"/>
                    </a:p>
                  </a:txBody>
                  <a:tcPr/>
                </a:tc>
                <a:tc>
                  <a:txBody>
                    <a:bodyPr/>
                    <a:lstStyle/>
                    <a:p>
                      <a:r>
                        <a:rPr lang="en-US" dirty="0" smtClean="0"/>
                        <a:t>Tyr</a:t>
                      </a:r>
                      <a:endParaRPr lang="en-US" dirty="0"/>
                    </a:p>
                  </a:txBody>
                  <a:tcPr/>
                </a:tc>
                <a:tc>
                  <a:txBody>
                    <a:bodyPr/>
                    <a:lstStyle/>
                    <a:p>
                      <a:r>
                        <a:rPr lang="en-US" dirty="0" smtClean="0"/>
                        <a:t>God of single-combat,</a:t>
                      </a:r>
                      <a:r>
                        <a:rPr lang="en-US" baseline="0" dirty="0" smtClean="0"/>
                        <a:t> victory, and heroic glory.</a:t>
                      </a:r>
                      <a:endParaRPr lang="en-US" dirty="0" smtClean="0"/>
                    </a:p>
                  </a:txBody>
                  <a:tcPr/>
                </a:tc>
                <a:extLst>
                  <a:ext uri="{0D108BD9-81ED-4DB2-BD59-A6C34878D82A}">
                    <a16:rowId xmlns:a16="http://schemas.microsoft.com/office/drawing/2014/main" xmlns="" val="10003"/>
                  </a:ext>
                </a:extLst>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Anglo-Saxons valued the following virtues:</a:t>
            </a:r>
          </a:p>
          <a:p>
            <a:pPr lvl="1"/>
            <a:r>
              <a:rPr lang="en-US" dirty="0" smtClean="0"/>
              <a:t>Strength</a:t>
            </a:r>
          </a:p>
          <a:p>
            <a:pPr lvl="1"/>
            <a:r>
              <a:rPr lang="en-US" dirty="0" smtClean="0"/>
              <a:t>Bravery / courage</a:t>
            </a:r>
          </a:p>
          <a:p>
            <a:pPr lvl="1"/>
            <a:r>
              <a:rPr lang="en-US" dirty="0" smtClean="0"/>
              <a:t>Loyalty</a:t>
            </a:r>
          </a:p>
          <a:p>
            <a:pPr lvl="1"/>
            <a:r>
              <a:rPr lang="en-US" dirty="0" smtClean="0"/>
              <a:t>Generosity</a:t>
            </a:r>
          </a:p>
          <a:p>
            <a:pPr lvl="1"/>
            <a:r>
              <a:rPr lang="en-US" dirty="0" smtClean="0"/>
              <a:t>Friendship</a:t>
            </a:r>
          </a:p>
          <a:p>
            <a:r>
              <a:rPr lang="en-US" dirty="0" smtClean="0"/>
              <a:t>A character that embodies the values of a particular society is called an </a:t>
            </a:r>
            <a:r>
              <a:rPr lang="en-US" b="1" u="sng" dirty="0" smtClean="0"/>
              <a:t>epic hero.</a:t>
            </a:r>
          </a:p>
          <a:p>
            <a:r>
              <a:rPr lang="en-US" dirty="0" smtClean="0"/>
              <a:t>A long, narrative poem about such a hero is called an </a:t>
            </a:r>
            <a:r>
              <a:rPr lang="en-US" b="1" u="sng" dirty="0" smtClean="0"/>
              <a:t>epic.</a:t>
            </a:r>
            <a:endParaRPr lang="en-US" dirty="0" smtClean="0"/>
          </a:p>
        </p:txBody>
      </p:sp>
      <p:sp>
        <p:nvSpPr>
          <p:cNvPr id="3" name="Title 2"/>
          <p:cNvSpPr>
            <a:spLocks noGrp="1"/>
          </p:cNvSpPr>
          <p:nvPr>
            <p:ph type="title"/>
          </p:nvPr>
        </p:nvSpPr>
        <p:spPr>
          <a:xfrm>
            <a:off x="228600" y="152400"/>
            <a:ext cx="8686800" cy="1219200"/>
          </a:xfrm>
        </p:spPr>
        <p:txBody>
          <a:bodyPr>
            <a:normAutofit fontScale="90000"/>
          </a:bodyPr>
          <a:lstStyle/>
          <a:p>
            <a:r>
              <a:rPr smtClean="0">
                <a:solidFill>
                  <a:srgbClr val="00B050"/>
                </a:solidFill>
              </a:rPr>
              <a:t>Anglo-Saxon Culture </a:t>
            </a:r>
            <a:r>
              <a:rPr lang="en-US" dirty="0" smtClean="0">
                <a:solidFill>
                  <a:srgbClr val="00B050"/>
                </a:solidFill>
              </a:rPr>
              <a:t>–</a:t>
            </a:r>
            <a:r>
              <a:rPr smtClean="0">
                <a:solidFill>
                  <a:srgbClr val="00B050"/>
                </a:solidFill>
              </a:rPr>
              <a:t> Values and Virtues</a:t>
            </a:r>
            <a:endParaRPr lang="en-US" dirty="0">
              <a:solidFill>
                <a:srgbClr val="00B05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smtClean="0"/>
              <a:t>Pyre Replica</a:t>
            </a:r>
            <a:endParaRPr lang="en-US" dirty="0"/>
          </a:p>
        </p:txBody>
      </p:sp>
      <p:pic>
        <p:nvPicPr>
          <p:cNvPr id="9" name="Content Placeholder 8" descr="pyre replica.jpg"/>
          <p:cNvPicPr>
            <a:picLocks noGrp="1" noChangeAspect="1"/>
          </p:cNvPicPr>
          <p:nvPr>
            <p:ph sz="half" idx="2"/>
          </p:nvPr>
        </p:nvPicPr>
        <p:blipFill>
          <a:blip r:embed="rId2" cstate="print"/>
          <a:stretch>
            <a:fillRect/>
          </a:stretch>
        </p:blipFill>
        <p:spPr>
          <a:xfrm>
            <a:off x="457200" y="2726280"/>
            <a:ext cx="4038600" cy="2864352"/>
          </a:xfrm>
        </p:spPr>
      </p:pic>
      <p:pic>
        <p:nvPicPr>
          <p:cNvPr id="10" name="Content Placeholder 9" descr="181_cartoon_viking.jpg"/>
          <p:cNvPicPr>
            <a:picLocks noGrp="1" noChangeAspect="1"/>
          </p:cNvPicPr>
          <p:nvPr>
            <p:ph sz="quarter" idx="4"/>
          </p:nvPr>
        </p:nvPicPr>
        <p:blipFill>
          <a:blip r:embed="rId3" cstate="print"/>
          <a:stretch>
            <a:fillRect/>
          </a:stretch>
        </p:blipFill>
        <p:spPr>
          <a:xfrm>
            <a:off x="4649788" y="2643981"/>
            <a:ext cx="4038600" cy="3028950"/>
          </a:xfrm>
        </p:spPr>
      </p:pic>
      <p:sp>
        <p:nvSpPr>
          <p:cNvPr id="2" name="Title 1"/>
          <p:cNvSpPr>
            <a:spLocks noGrp="1"/>
          </p:cNvSpPr>
          <p:nvPr>
            <p:ph type="title"/>
          </p:nvPr>
        </p:nvSpPr>
        <p:spPr/>
        <p:txBody>
          <a:bodyPr/>
          <a:lstStyle/>
          <a:p>
            <a:r>
              <a:rPr lang="en-US" dirty="0" smtClean="0"/>
              <a:t>Anglo-Saxon Culture - Burial</a:t>
            </a:r>
            <a:endParaRPr lang="en-US" dirty="0"/>
          </a:p>
        </p:txBody>
      </p:sp>
      <p:sp>
        <p:nvSpPr>
          <p:cNvPr id="7" name="Text Placeholder 6"/>
          <p:cNvSpPr>
            <a:spLocks noGrp="1"/>
          </p:cNvSpPr>
          <p:nvPr>
            <p:ph type="body" idx="3"/>
          </p:nvPr>
        </p:nvSpPr>
        <p:spPr/>
        <p:txBody>
          <a:bodyPr/>
          <a:lstStyle/>
          <a:p>
            <a:r>
              <a:rPr lang="en-US" dirty="0" smtClean="0"/>
              <a:t>Ship Pyre - Joke</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399593"/>
            <a:ext cx="4114800" cy="762000"/>
          </a:xfrm>
        </p:spPr>
        <p:txBody>
          <a:bodyPr/>
          <a:lstStyle/>
          <a:p>
            <a:r>
              <a:rPr lang="en-US" dirty="0" smtClean="0"/>
              <a:t>Barrows (Burial Mounds)</a:t>
            </a:r>
            <a:endParaRPr lang="en-US" dirty="0"/>
          </a:p>
        </p:txBody>
      </p:sp>
      <p:pic>
        <p:nvPicPr>
          <p:cNvPr id="7" name="Content Placeholder 6" descr="Sutton_Hoo_Burial_Mound_cleaned.jpg"/>
          <p:cNvPicPr>
            <a:picLocks noGrp="1" noChangeAspect="1"/>
          </p:cNvPicPr>
          <p:nvPr>
            <p:ph sz="half" idx="2"/>
          </p:nvPr>
        </p:nvPicPr>
        <p:blipFill>
          <a:blip r:embed="rId2" cstate="print"/>
          <a:stretch>
            <a:fillRect/>
          </a:stretch>
        </p:blipFill>
        <p:spPr>
          <a:xfrm>
            <a:off x="457200" y="2851728"/>
            <a:ext cx="4038600" cy="2613457"/>
          </a:xfrm>
        </p:spPr>
      </p:pic>
      <p:pic>
        <p:nvPicPr>
          <p:cNvPr id="9" name="Content Placeholder 8" descr="522px-Williamson_p16_3.svg.png"/>
          <p:cNvPicPr>
            <a:picLocks noGrp="1" noChangeAspect="1"/>
          </p:cNvPicPr>
          <p:nvPr>
            <p:ph sz="quarter" idx="4"/>
          </p:nvPr>
        </p:nvPicPr>
        <p:blipFill>
          <a:blip r:embed="rId3" cstate="print"/>
          <a:stretch>
            <a:fillRect/>
          </a:stretch>
        </p:blipFill>
        <p:spPr>
          <a:xfrm>
            <a:off x="4964010" y="2201863"/>
            <a:ext cx="3410156" cy="3913187"/>
          </a:xfrm>
        </p:spPr>
      </p:pic>
      <p:sp>
        <p:nvSpPr>
          <p:cNvPr id="5" name="Title 4"/>
          <p:cNvSpPr>
            <a:spLocks noGrp="1"/>
          </p:cNvSpPr>
          <p:nvPr>
            <p:ph type="title"/>
          </p:nvPr>
        </p:nvSpPr>
        <p:spPr/>
        <p:txBody>
          <a:bodyPr/>
          <a:lstStyle/>
          <a:p>
            <a:r>
              <a:rPr lang="en-US" dirty="0" smtClean="0"/>
              <a:t>Anglo-Saxon Burial</a:t>
            </a:r>
            <a:endParaRPr lang="en-US" dirty="0"/>
          </a:p>
        </p:txBody>
      </p:sp>
      <p:sp>
        <p:nvSpPr>
          <p:cNvPr id="6" name="Text Placeholder 5"/>
          <p:cNvSpPr>
            <a:spLocks noGrp="1"/>
          </p:cNvSpPr>
          <p:nvPr>
            <p:ph type="body" idx="3"/>
          </p:nvPr>
        </p:nvSpPr>
        <p:spPr/>
        <p:txBody>
          <a:bodyPr/>
          <a:lstStyle/>
          <a:p>
            <a:r>
              <a:rPr lang="en-US" dirty="0" smtClean="0"/>
              <a:t>Kingdom of East Anglia</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a:t>From ancient times to the end of the Early Middle Ages, many peoples have come to the British Isles, whether by migration, invasion, or missionary work. </a:t>
            </a:r>
            <a:endParaRPr lang="en-US" dirty="0" smtClean="0"/>
          </a:p>
          <a:p>
            <a:endParaRPr lang="en-US" dirty="0" smtClean="0"/>
          </a:p>
          <a:p>
            <a:r>
              <a:rPr lang="en-US" dirty="0" smtClean="0"/>
              <a:t> </a:t>
            </a:r>
            <a:r>
              <a:rPr lang="en-US" dirty="0"/>
              <a:t>Those peoples include (but may not be limited to) the following:  the Iberians, the Celts, the Romans, Christian missionaries, the Anglo-Saxons, the Danes, and the </a:t>
            </a:r>
            <a:r>
              <a:rPr lang="en-US" dirty="0" smtClean="0"/>
              <a:t>Normans.</a:t>
            </a:r>
          </a:p>
          <a:p>
            <a:endParaRPr lang="en-US" dirty="0" smtClean="0"/>
          </a:p>
          <a:p>
            <a:r>
              <a:rPr lang="en-US" dirty="0" smtClean="0"/>
              <a:t>We </a:t>
            </a:r>
            <a:r>
              <a:rPr lang="en-US" dirty="0"/>
              <a:t>will examine each of these, in turn, over the next few days.</a:t>
            </a:r>
            <a:endParaRPr lang="en-US" dirty="0">
              <a:effectLst/>
            </a:endParaRPr>
          </a:p>
        </p:txBody>
      </p:sp>
      <p:sp>
        <p:nvSpPr>
          <p:cNvPr id="2" name="Title 1"/>
          <p:cNvSpPr>
            <a:spLocks noGrp="1"/>
          </p:cNvSpPr>
          <p:nvPr>
            <p:ph type="title"/>
          </p:nvPr>
        </p:nvSpPr>
        <p:spPr/>
        <p:txBody>
          <a:bodyPr>
            <a:normAutofit fontScale="90000"/>
          </a:bodyPr>
          <a:lstStyle/>
          <a:p>
            <a:r>
              <a:rPr lang="en-US" dirty="0" smtClean="0">
                <a:solidFill>
                  <a:srgbClr val="00B050"/>
                </a:solidFill>
              </a:rPr>
              <a:t>Migrations, Invasions, and Missionaries</a:t>
            </a:r>
            <a:endParaRPr lang="en-US" dirty="0">
              <a:solidFill>
                <a:srgbClr val="00B05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Anglo-Saxon culture survived by observing a mutual bond of loyalty and protection between a king, his trusted warriors – </a:t>
            </a:r>
            <a:r>
              <a:rPr lang="en-US" i="1" dirty="0" smtClean="0"/>
              <a:t>thanes – </a:t>
            </a:r>
            <a:r>
              <a:rPr lang="en-US" dirty="0" smtClean="0"/>
              <a:t>and his people.</a:t>
            </a:r>
          </a:p>
          <a:p>
            <a:endParaRPr lang="en-US" dirty="0" smtClean="0"/>
          </a:p>
          <a:p>
            <a:r>
              <a:rPr lang="en-US" dirty="0" smtClean="0"/>
              <a:t>A king had to protect his people from animals, other tribes/clans, invaders, etc.</a:t>
            </a:r>
          </a:p>
          <a:p>
            <a:endParaRPr lang="en-US" dirty="0" smtClean="0"/>
          </a:p>
          <a:p>
            <a:r>
              <a:rPr lang="en-US" dirty="0" smtClean="0"/>
              <a:t>A king that could not protect his people, could not fulfill his duties as king.</a:t>
            </a:r>
          </a:p>
          <a:p>
            <a:endParaRPr lang="en-US" dirty="0" smtClean="0"/>
          </a:p>
          <a:p>
            <a:r>
              <a:rPr lang="en-US" dirty="0" smtClean="0"/>
              <a:t>Thanes were given armor, weapons, land, and gold in exchange for undying loyalty to the king, to fight for him, and to never leave the field of battle before him.  They were often given rings to signify this office.  Thus, they are sometimes referred to as ring-bearers (and kings, givers of rings).</a:t>
            </a:r>
            <a:endParaRPr lang="en-US" dirty="0"/>
          </a:p>
        </p:txBody>
      </p:sp>
      <p:sp>
        <p:nvSpPr>
          <p:cNvPr id="3" name="Title 2"/>
          <p:cNvSpPr>
            <a:spLocks noGrp="1"/>
          </p:cNvSpPr>
          <p:nvPr>
            <p:ph type="title"/>
          </p:nvPr>
        </p:nvSpPr>
        <p:spPr/>
        <p:txBody>
          <a:bodyPr>
            <a:normAutofit fontScale="90000"/>
          </a:bodyPr>
          <a:lstStyle/>
          <a:p>
            <a:r>
              <a:rPr lang="en-US" dirty="0" smtClean="0">
                <a:solidFill>
                  <a:srgbClr val="00B050"/>
                </a:solidFill>
              </a:rPr>
              <a:t>Anglo-Saxon Life – Kings and Thanes</a:t>
            </a:r>
            <a:endParaRPr lang="en-US" dirty="0">
              <a:solidFill>
                <a:srgbClr val="00B05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533400"/>
            <a:ext cx="8229600" cy="1219200"/>
          </a:xfrm>
        </p:spPr>
        <p:txBody>
          <a:bodyPr>
            <a:normAutofit fontScale="90000"/>
          </a:bodyPr>
          <a:lstStyle/>
          <a:p>
            <a:r>
              <a:rPr lang="en-US" dirty="0" smtClean="0"/>
              <a:t>Anglo-Saxon </a:t>
            </a:r>
            <a:br>
              <a:rPr lang="en-US" dirty="0" smtClean="0"/>
            </a:br>
            <a:r>
              <a:rPr lang="en-US" dirty="0" smtClean="0"/>
              <a:t>Literature – </a:t>
            </a:r>
            <a:br>
              <a:rPr lang="en-US" dirty="0" smtClean="0"/>
            </a:br>
            <a:r>
              <a:rPr lang="en-US" dirty="0" smtClean="0"/>
              <a:t>The Chronicle</a:t>
            </a:r>
            <a:endParaRPr lang="en-US" dirty="0"/>
          </a:p>
        </p:txBody>
      </p:sp>
      <p:sp>
        <p:nvSpPr>
          <p:cNvPr id="2" name="Content Placeholder 1"/>
          <p:cNvSpPr>
            <a:spLocks noGrp="1"/>
          </p:cNvSpPr>
          <p:nvPr>
            <p:ph sz="half" idx="1"/>
          </p:nvPr>
        </p:nvSpPr>
        <p:spPr>
          <a:xfrm>
            <a:off x="228600" y="1828800"/>
            <a:ext cx="4288536" cy="5486400"/>
          </a:xfrm>
        </p:spPr>
        <p:txBody>
          <a:bodyPr>
            <a:normAutofit/>
          </a:bodyPr>
          <a:lstStyle/>
          <a:p>
            <a:r>
              <a:rPr lang="en-US" dirty="0" smtClean="0"/>
              <a:t>King Alfred, aside from unifying the various Anglo-Saxon peoples under a banner of Christianity against the Viking invaders, formed a chronicle of his people’s writings and history so as to preserve them for future generations – </a:t>
            </a:r>
            <a:r>
              <a:rPr lang="en-US" i="1" dirty="0" smtClean="0"/>
              <a:t>The Anglo-Saxon Chronicle</a:t>
            </a:r>
            <a:r>
              <a:rPr lang="en-US" dirty="0" smtClean="0"/>
              <a:t>.</a:t>
            </a:r>
          </a:p>
          <a:p>
            <a:endParaRPr lang="en-US" dirty="0"/>
          </a:p>
        </p:txBody>
      </p:sp>
      <p:pic>
        <p:nvPicPr>
          <p:cNvPr id="5" name="Content Placeholder 4" descr="Peterborough.Chronicle.firstpage.jpg"/>
          <p:cNvPicPr>
            <a:picLocks noGrp="1" noChangeAspect="1"/>
          </p:cNvPicPr>
          <p:nvPr>
            <p:ph sz="half" idx="2"/>
          </p:nvPr>
        </p:nvPicPr>
        <p:blipFill>
          <a:blip r:embed="rId2" cstate="print"/>
          <a:stretch>
            <a:fillRect/>
          </a:stretch>
        </p:blipFill>
        <p:spPr>
          <a:xfrm>
            <a:off x="4419600" y="0"/>
            <a:ext cx="4724400" cy="6858000"/>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Bards, or </a:t>
            </a:r>
            <a:r>
              <a:rPr lang="en-US" dirty="0" err="1" smtClean="0"/>
              <a:t>scops</a:t>
            </a:r>
            <a:r>
              <a:rPr lang="en-US" dirty="0" smtClean="0"/>
              <a:t>, were both story-tellers and keepers of the afterlife.</a:t>
            </a:r>
          </a:p>
          <a:p>
            <a:endParaRPr lang="en-US" dirty="0" smtClean="0"/>
          </a:p>
          <a:p>
            <a:r>
              <a:rPr lang="en-US" dirty="0" smtClean="0"/>
              <a:t>As the Anglo-Saxons did not believe in an afterlife, warriors did great deeds so as to be remembered forever in song and tale.</a:t>
            </a:r>
          </a:p>
          <a:p>
            <a:endParaRPr lang="en-US" dirty="0" smtClean="0"/>
          </a:p>
          <a:p>
            <a:r>
              <a:rPr lang="en-US" dirty="0" smtClean="0"/>
              <a:t>The bards sang these tales and thus, the warriors “lived on.”</a:t>
            </a:r>
          </a:p>
          <a:p>
            <a:endParaRPr lang="en-US" dirty="0" smtClean="0"/>
          </a:p>
          <a:p>
            <a:r>
              <a:rPr lang="en-US" dirty="0" smtClean="0"/>
              <a:t>Fame became immortality.  Bard-songs were more than just entertainment, but vital to many aspects of society. </a:t>
            </a:r>
            <a:endParaRPr lang="en-US" dirty="0"/>
          </a:p>
        </p:txBody>
      </p:sp>
      <p:sp>
        <p:nvSpPr>
          <p:cNvPr id="3" name="Title 2"/>
          <p:cNvSpPr>
            <a:spLocks noGrp="1"/>
          </p:cNvSpPr>
          <p:nvPr>
            <p:ph type="title"/>
          </p:nvPr>
        </p:nvSpPr>
        <p:spPr/>
        <p:txBody>
          <a:bodyPr/>
          <a:lstStyle/>
          <a:p>
            <a:r>
              <a:rPr lang="en-US" dirty="0" smtClean="0">
                <a:solidFill>
                  <a:srgbClr val="FF0000"/>
                </a:solidFill>
              </a:rPr>
              <a:t>Anglo-Saxon Literature – The Bards</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r>
              <a:rPr lang="en-US" dirty="0"/>
              <a:t>Now that we've introduced the various peoples of Early Medieval Britain, it's time to learn </a:t>
            </a:r>
            <a:r>
              <a:rPr lang="en-US" i="1" dirty="0"/>
              <a:t>more</a:t>
            </a:r>
            <a:r>
              <a:rPr lang="en-US" dirty="0"/>
              <a:t> about </a:t>
            </a:r>
            <a:r>
              <a:rPr lang="en-US" dirty="0" smtClean="0"/>
              <a:t>them.</a:t>
            </a:r>
          </a:p>
          <a:p>
            <a:r>
              <a:rPr lang="en-US" dirty="0" smtClean="0"/>
              <a:t>All </a:t>
            </a:r>
            <a:r>
              <a:rPr lang="en-US" dirty="0"/>
              <a:t>students should "break-out" into six groups of roughly-equal size</a:t>
            </a:r>
            <a:r>
              <a:rPr lang="en-US" dirty="0" smtClean="0"/>
              <a:t>.</a:t>
            </a:r>
          </a:p>
          <a:p>
            <a:r>
              <a:rPr lang="en-US" dirty="0" smtClean="0"/>
              <a:t>Each </a:t>
            </a:r>
            <a:r>
              <a:rPr lang="en-US" dirty="0"/>
              <a:t>group should choose a spokesperson to represent their group (a minor job -- all you'll be doing is getting the assigned reading and bringing it back to your group, as well as turning them back in at the end if the readings are hard copies</a:t>
            </a:r>
            <a:r>
              <a:rPr lang="en-US" dirty="0" smtClean="0"/>
              <a:t>).</a:t>
            </a:r>
          </a:p>
          <a:p>
            <a:r>
              <a:rPr lang="en-US" dirty="0" smtClean="0"/>
              <a:t>The </a:t>
            </a:r>
            <a:r>
              <a:rPr lang="en-US" dirty="0"/>
              <a:t>readings for this activity are as follows:</a:t>
            </a:r>
          </a:p>
          <a:p>
            <a:r>
              <a:rPr lang="en-US" dirty="0"/>
              <a:t>		</a:t>
            </a:r>
            <a:r>
              <a:rPr lang="en-US" u="sng" dirty="0">
                <a:hlinkClick r:id="rId2"/>
              </a:rPr>
              <a:t>BBC -- Earliest Evidence of Humans in Ireland</a:t>
            </a:r>
            <a:endParaRPr lang="en-US" dirty="0"/>
          </a:p>
          <a:p>
            <a:r>
              <a:rPr lang="en-US" dirty="0"/>
              <a:t>		</a:t>
            </a:r>
            <a:r>
              <a:rPr lang="en-US" u="sng" dirty="0">
                <a:hlinkClick r:id="rId3"/>
              </a:rPr>
              <a:t>A Brief History of Anglo-Saxon England</a:t>
            </a:r>
            <a:endParaRPr lang="en-US" dirty="0"/>
          </a:p>
          <a:p>
            <a:r>
              <a:rPr lang="en-US" dirty="0"/>
              <a:t>		</a:t>
            </a:r>
            <a:r>
              <a:rPr lang="en-US" u="sng" dirty="0">
                <a:hlinkClick r:id="rId4"/>
              </a:rPr>
              <a:t>From Germania by Tacitus</a:t>
            </a:r>
            <a:r>
              <a:rPr lang="en-US" dirty="0"/>
              <a:t> - Click specifically on </a:t>
            </a:r>
            <a:r>
              <a:rPr lang="en-US" dirty="0" smtClean="0"/>
              <a:t>			Chapters </a:t>
            </a:r>
            <a:r>
              <a:rPr lang="en-US" u="sng" dirty="0">
                <a:hlinkClick r:id="rId5"/>
              </a:rPr>
              <a:t>4</a:t>
            </a:r>
            <a:r>
              <a:rPr lang="en-US" dirty="0"/>
              <a:t>, </a:t>
            </a:r>
            <a:r>
              <a:rPr lang="en-US" u="sng" dirty="0">
                <a:hlinkClick r:id="rId6"/>
              </a:rPr>
              <a:t>6</a:t>
            </a:r>
            <a:r>
              <a:rPr lang="en-US" dirty="0"/>
              <a:t>, </a:t>
            </a:r>
            <a:r>
              <a:rPr lang="en-US" u="sng" dirty="0">
                <a:hlinkClick r:id="rId7"/>
              </a:rPr>
              <a:t>7</a:t>
            </a:r>
            <a:r>
              <a:rPr lang="en-US" dirty="0"/>
              <a:t>, and </a:t>
            </a:r>
            <a:r>
              <a:rPr lang="en-US" u="sng" dirty="0">
                <a:hlinkClick r:id="rId8"/>
              </a:rPr>
              <a:t>14</a:t>
            </a:r>
            <a:endParaRPr lang="en-US" dirty="0"/>
          </a:p>
          <a:p>
            <a:r>
              <a:rPr lang="en-US" dirty="0"/>
              <a:t>		</a:t>
            </a:r>
            <a:r>
              <a:rPr lang="en-US" u="sng" dirty="0">
                <a:hlinkClick r:id="rId9"/>
              </a:rPr>
              <a:t>Slavery in Anglo-Saxon England</a:t>
            </a:r>
            <a:endParaRPr lang="en-US" dirty="0"/>
          </a:p>
          <a:p>
            <a:r>
              <a:rPr lang="en-US" dirty="0"/>
              <a:t>		</a:t>
            </a:r>
            <a:r>
              <a:rPr lang="en-US" u="sng" dirty="0">
                <a:hlinkClick r:id="rId10"/>
              </a:rPr>
              <a:t>Celts - Ancient History Encyclopedia</a:t>
            </a:r>
            <a:endParaRPr lang="en-US" dirty="0"/>
          </a:p>
          <a:p>
            <a:r>
              <a:rPr lang="en-US" dirty="0"/>
              <a:t>		</a:t>
            </a:r>
            <a:r>
              <a:rPr lang="en-US" u="sng" dirty="0">
                <a:hlinkClick r:id="rId11"/>
              </a:rPr>
              <a:t>History.com -- The </a:t>
            </a:r>
            <a:r>
              <a:rPr lang="en-US" u="sng" dirty="0" smtClean="0">
                <a:hlinkClick r:id="rId11"/>
              </a:rPr>
              <a:t>Celts</a:t>
            </a:r>
            <a:endParaRPr lang="en-US" u="sng" dirty="0" smtClean="0"/>
          </a:p>
          <a:p>
            <a:r>
              <a:rPr lang="en-US" u="sng" dirty="0" smtClean="0"/>
              <a:t>Each group should read over the article together, discuss it, then summarize what the article’s about.  Be prepared to present your summary to the class when we’re done.  Once all summaries have been shared, place your summary (with everyone’s names on it) into the turn-in box.</a:t>
            </a:r>
            <a:endParaRPr lang="en-US" dirty="0"/>
          </a:p>
          <a:p>
            <a:endParaRPr lang="en-US" dirty="0"/>
          </a:p>
        </p:txBody>
      </p:sp>
      <p:sp>
        <p:nvSpPr>
          <p:cNvPr id="3" name="Title 2"/>
          <p:cNvSpPr>
            <a:spLocks noGrp="1"/>
          </p:cNvSpPr>
          <p:nvPr>
            <p:ph type="title"/>
          </p:nvPr>
        </p:nvSpPr>
        <p:spPr/>
        <p:txBody>
          <a:bodyPr/>
          <a:lstStyle/>
          <a:p>
            <a:r>
              <a:rPr lang="en-US" dirty="0" smtClean="0"/>
              <a:t>Historical Jigsaw Activity</a:t>
            </a:r>
            <a:endParaRPr lang="en-US" dirty="0"/>
          </a:p>
        </p:txBody>
      </p:sp>
    </p:spTree>
    <p:extLst>
      <p:ext uri="{BB962C8B-B14F-4D97-AF65-F5344CB8AC3E}">
        <p14:creationId xmlns:p14="http://schemas.microsoft.com/office/powerpoint/2010/main" xmlns="" val="33321037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a:t>Before we begin, there are two terms you should know:  prose and </a:t>
            </a:r>
            <a:r>
              <a:rPr lang="en-US" dirty="0" smtClean="0"/>
              <a:t>verse.</a:t>
            </a:r>
          </a:p>
          <a:p>
            <a:r>
              <a:rPr lang="en-US" b="1" dirty="0" smtClean="0"/>
              <a:t>Prose </a:t>
            </a:r>
            <a:r>
              <a:rPr lang="en-US" dirty="0"/>
              <a:t>is natural speech.  Most of what we read, speak, and hear in our day-to-day lives is in </a:t>
            </a:r>
            <a:r>
              <a:rPr lang="en-US" dirty="0" smtClean="0"/>
              <a:t>prose.</a:t>
            </a:r>
          </a:p>
          <a:p>
            <a:endParaRPr lang="en-US" dirty="0" smtClean="0"/>
          </a:p>
          <a:p>
            <a:r>
              <a:rPr lang="en-US" b="1" dirty="0" smtClean="0"/>
              <a:t>Verse </a:t>
            </a:r>
            <a:r>
              <a:rPr lang="en-US" dirty="0"/>
              <a:t>on the other hand, also known as </a:t>
            </a:r>
            <a:r>
              <a:rPr lang="en-US" b="1" dirty="0"/>
              <a:t>poetry, </a:t>
            </a:r>
            <a:r>
              <a:rPr lang="en-US" dirty="0"/>
              <a:t>is writing wherein special attention has been given to the sound and rhythm of the </a:t>
            </a:r>
            <a:r>
              <a:rPr lang="en-US" dirty="0" smtClean="0"/>
              <a:t>language.</a:t>
            </a:r>
          </a:p>
          <a:p>
            <a:endParaRPr lang="en-US" dirty="0" smtClean="0"/>
          </a:p>
          <a:p>
            <a:r>
              <a:rPr lang="en-US" dirty="0" smtClean="0"/>
              <a:t>Many </a:t>
            </a:r>
            <a:r>
              <a:rPr lang="en-US" dirty="0"/>
              <a:t>genres of literature thrived during the Early Middle Ages in Britain, most (but not all) of which was written in </a:t>
            </a:r>
            <a:r>
              <a:rPr lang="en-US" b="1" dirty="0"/>
              <a:t>verse</a:t>
            </a:r>
            <a:r>
              <a:rPr lang="en-US" dirty="0"/>
              <a:t>, or poetry (as opposed to natural speech, or </a:t>
            </a:r>
            <a:r>
              <a:rPr lang="en-US" b="1" dirty="0"/>
              <a:t>prose</a:t>
            </a:r>
            <a:r>
              <a:rPr lang="en-US" dirty="0" smtClean="0"/>
              <a:t>).</a:t>
            </a:r>
          </a:p>
          <a:p>
            <a:endParaRPr lang="en-US" dirty="0" smtClean="0"/>
          </a:p>
          <a:p>
            <a:endParaRPr lang="en-US" dirty="0"/>
          </a:p>
        </p:txBody>
      </p:sp>
      <p:sp>
        <p:nvSpPr>
          <p:cNvPr id="3" name="Title 2"/>
          <p:cNvSpPr>
            <a:spLocks noGrp="1"/>
          </p:cNvSpPr>
          <p:nvPr>
            <p:ph type="title"/>
          </p:nvPr>
        </p:nvSpPr>
        <p:spPr/>
        <p:txBody>
          <a:bodyPr>
            <a:normAutofit fontScale="90000"/>
          </a:bodyPr>
          <a:lstStyle/>
          <a:p>
            <a:r>
              <a:rPr lang="en-US" dirty="0" smtClean="0"/>
              <a:t>Early Middle Ages - Literary Introduction </a:t>
            </a:r>
            <a:endParaRPr lang="en-US" dirty="0"/>
          </a:p>
        </p:txBody>
      </p:sp>
    </p:spTree>
    <p:extLst>
      <p:ext uri="{BB962C8B-B14F-4D97-AF65-F5344CB8AC3E}">
        <p14:creationId xmlns:p14="http://schemas.microsoft.com/office/powerpoint/2010/main" xmlns="" val="41403466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a:t>In modern times, we sometimes assume that all poetry must </a:t>
            </a:r>
            <a:r>
              <a:rPr lang="en-US" dirty="0" smtClean="0"/>
              <a:t>rhyme.</a:t>
            </a:r>
          </a:p>
          <a:p>
            <a:endParaRPr lang="en-US" dirty="0"/>
          </a:p>
          <a:p>
            <a:r>
              <a:rPr lang="en-US" dirty="0" smtClean="0"/>
              <a:t>However</a:t>
            </a:r>
            <a:r>
              <a:rPr lang="en-US" dirty="0"/>
              <a:t>, rhyme is but one poetic device; in Early Medieval British poetry, some more popular devices were </a:t>
            </a:r>
            <a:r>
              <a:rPr lang="en-US" b="1" dirty="0"/>
              <a:t>alliteration </a:t>
            </a:r>
            <a:r>
              <a:rPr lang="en-US" dirty="0"/>
              <a:t>(the repetition of consonant sounds), </a:t>
            </a:r>
            <a:r>
              <a:rPr lang="en-US" b="1" dirty="0"/>
              <a:t>kennings </a:t>
            </a:r>
            <a:r>
              <a:rPr lang="en-US" dirty="0"/>
              <a:t>(descriptive two-or-three word names used in place of the actual name), and </a:t>
            </a:r>
            <a:r>
              <a:rPr lang="en-US" b="1" dirty="0"/>
              <a:t>caesuras </a:t>
            </a:r>
            <a:r>
              <a:rPr lang="en-US" dirty="0"/>
              <a:t>(a pause in the middle of the line, dividing it into two sections).</a:t>
            </a:r>
          </a:p>
          <a:p>
            <a:endParaRPr lang="en-US" dirty="0"/>
          </a:p>
          <a:p>
            <a:r>
              <a:rPr lang="en-US" dirty="0"/>
              <a:t>The popular poetic genres of the time included </a:t>
            </a:r>
            <a:r>
              <a:rPr lang="en-US" b="1" dirty="0"/>
              <a:t>riddles</a:t>
            </a:r>
            <a:r>
              <a:rPr lang="en-US" dirty="0"/>
              <a:t>, </a:t>
            </a:r>
            <a:r>
              <a:rPr lang="en-US" b="1" dirty="0"/>
              <a:t>elegies</a:t>
            </a:r>
            <a:r>
              <a:rPr lang="en-US" dirty="0"/>
              <a:t>, religious writings, war writings, </a:t>
            </a:r>
            <a:r>
              <a:rPr lang="en-US" b="1" dirty="0"/>
              <a:t>folk tales</a:t>
            </a:r>
            <a:r>
              <a:rPr lang="en-US" dirty="0"/>
              <a:t>, and </a:t>
            </a:r>
            <a:r>
              <a:rPr lang="en-US" b="1" dirty="0"/>
              <a:t>epics</a:t>
            </a:r>
            <a:r>
              <a:rPr lang="en-US" dirty="0"/>
              <a:t>.</a:t>
            </a:r>
          </a:p>
          <a:p>
            <a:endParaRPr lang="en-US" dirty="0"/>
          </a:p>
        </p:txBody>
      </p:sp>
      <p:sp>
        <p:nvSpPr>
          <p:cNvPr id="3" name="Title 2"/>
          <p:cNvSpPr>
            <a:spLocks noGrp="1"/>
          </p:cNvSpPr>
          <p:nvPr>
            <p:ph type="title"/>
          </p:nvPr>
        </p:nvSpPr>
        <p:spPr>
          <a:xfrm>
            <a:off x="457200" y="152400"/>
            <a:ext cx="8458200" cy="1219200"/>
          </a:xfrm>
        </p:spPr>
        <p:txBody>
          <a:bodyPr>
            <a:normAutofit fontScale="90000"/>
          </a:bodyPr>
          <a:lstStyle/>
          <a:p>
            <a:r>
              <a:rPr lang="en-US" dirty="0" smtClean="0"/>
              <a:t>Early Middle Ages – Literary Introduction</a:t>
            </a:r>
            <a:endParaRPr lang="en-US" dirty="0"/>
          </a:p>
        </p:txBody>
      </p:sp>
    </p:spTree>
    <p:extLst>
      <p:ext uri="{BB962C8B-B14F-4D97-AF65-F5344CB8AC3E}">
        <p14:creationId xmlns:p14="http://schemas.microsoft.com/office/powerpoint/2010/main" xmlns="" val="4894772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Riddles</a:t>
            </a:r>
            <a:r>
              <a:rPr lang="en-US" dirty="0"/>
              <a:t> – “(from Old English </a:t>
            </a:r>
            <a:r>
              <a:rPr lang="en-US" dirty="0" err="1"/>
              <a:t>roedel</a:t>
            </a:r>
            <a:r>
              <a:rPr lang="en-US" dirty="0"/>
              <a:t>, from </a:t>
            </a:r>
            <a:r>
              <a:rPr lang="en-US" dirty="0" err="1"/>
              <a:t>roedan</a:t>
            </a:r>
            <a:r>
              <a:rPr lang="en-US" dirty="0"/>
              <a:t> meaning "to give council" or "to read"): A universal form of literature in which a puzzling question or a conundrum is presented to the reader. The reader is often challenged to solve this enigma, which requires ingenuity in discovering the hidden meaning” (“Literary Terms”).  Riddles were very popular in Old English literature; many such riddles were preserved by Catholic monks in a book called </a:t>
            </a:r>
            <a:r>
              <a:rPr lang="en-US" i="1" dirty="0"/>
              <a:t>The Exeter Book</a:t>
            </a:r>
            <a:r>
              <a:rPr lang="en-US" dirty="0"/>
              <a:t>.  Each of these riddles asks the same question:  What am I?</a:t>
            </a:r>
          </a:p>
          <a:p>
            <a:endParaRPr lang="en-US" dirty="0"/>
          </a:p>
        </p:txBody>
      </p:sp>
      <p:sp>
        <p:nvSpPr>
          <p:cNvPr id="3" name="Title 2"/>
          <p:cNvSpPr>
            <a:spLocks noGrp="1"/>
          </p:cNvSpPr>
          <p:nvPr>
            <p:ph type="title"/>
          </p:nvPr>
        </p:nvSpPr>
        <p:spPr/>
        <p:txBody>
          <a:bodyPr/>
          <a:lstStyle/>
          <a:p>
            <a:r>
              <a:rPr lang="en-US" dirty="0" smtClean="0"/>
              <a:t>Riddles</a:t>
            </a:r>
            <a:endParaRPr lang="en-US" dirty="0"/>
          </a:p>
        </p:txBody>
      </p:sp>
    </p:spTree>
    <p:extLst>
      <p:ext uri="{BB962C8B-B14F-4D97-AF65-F5344CB8AC3E}">
        <p14:creationId xmlns:p14="http://schemas.microsoft.com/office/powerpoint/2010/main" xmlns="" val="15874175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Elegies</a:t>
            </a:r>
            <a:r>
              <a:rPr lang="en-US" dirty="0"/>
              <a:t> – A song or song-like poem that mourns the passing of a person, people, or even a whole way of life.  These poems can be of any length, whether a short passage within a larger work, a poem a couple pages in length like “The Seafarer” (see the following passage), or even a full book-length poem, as is the case with </a:t>
            </a:r>
            <a:r>
              <a:rPr lang="en-US" i="1" dirty="0"/>
              <a:t>Beowulf</a:t>
            </a:r>
            <a:r>
              <a:rPr lang="en-US" dirty="0"/>
              <a:t>.</a:t>
            </a:r>
          </a:p>
          <a:p>
            <a:endParaRPr lang="en-US" dirty="0"/>
          </a:p>
        </p:txBody>
      </p:sp>
      <p:sp>
        <p:nvSpPr>
          <p:cNvPr id="3" name="Title 2"/>
          <p:cNvSpPr>
            <a:spLocks noGrp="1"/>
          </p:cNvSpPr>
          <p:nvPr>
            <p:ph type="title"/>
          </p:nvPr>
        </p:nvSpPr>
        <p:spPr/>
        <p:txBody>
          <a:bodyPr/>
          <a:lstStyle/>
          <a:p>
            <a:r>
              <a:rPr lang="en-US" dirty="0" smtClean="0"/>
              <a:t>Elegies</a:t>
            </a:r>
            <a:endParaRPr lang="en-US" dirty="0"/>
          </a:p>
        </p:txBody>
      </p:sp>
    </p:spTree>
    <p:extLst>
      <p:ext uri="{BB962C8B-B14F-4D97-AF65-F5344CB8AC3E}">
        <p14:creationId xmlns:p14="http://schemas.microsoft.com/office/powerpoint/2010/main" xmlns="" val="31200628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b="1" dirty="0"/>
              <a:t>Religious Writings -- </a:t>
            </a:r>
            <a:r>
              <a:rPr lang="en-US" dirty="0"/>
              <a:t>Religion was a big part of people's daily lives in Early Medieval Europe.  Without most modern technology or amenities (no binge-watching Netflix or all-day gaming sessions), many people's lives were consumed either with those tasks needed to survive or with religious activities and obligations.  Thus, many of their writings and dramatic performances were religious in nature, -- some in prose, some in verse.  Indeed, whatever one's personal views on the matter, one cannot fully understand Medieval European culture or literature without some attention to religion.</a:t>
            </a:r>
          </a:p>
          <a:p>
            <a:r>
              <a:rPr lang="en-US" b="1" dirty="0"/>
              <a:t> </a:t>
            </a:r>
            <a:endParaRPr lang="en-US" dirty="0"/>
          </a:p>
          <a:p>
            <a:endParaRPr lang="en-US" dirty="0"/>
          </a:p>
        </p:txBody>
      </p:sp>
      <p:sp>
        <p:nvSpPr>
          <p:cNvPr id="3" name="Title 2"/>
          <p:cNvSpPr>
            <a:spLocks noGrp="1"/>
          </p:cNvSpPr>
          <p:nvPr>
            <p:ph type="title"/>
          </p:nvPr>
        </p:nvSpPr>
        <p:spPr/>
        <p:txBody>
          <a:bodyPr/>
          <a:lstStyle/>
          <a:p>
            <a:r>
              <a:rPr lang="en-US" dirty="0" smtClean="0"/>
              <a:t>Religious Writings</a:t>
            </a:r>
            <a:endParaRPr lang="en-US" dirty="0"/>
          </a:p>
        </p:txBody>
      </p:sp>
    </p:spTree>
    <p:extLst>
      <p:ext uri="{BB962C8B-B14F-4D97-AF65-F5344CB8AC3E}">
        <p14:creationId xmlns:p14="http://schemas.microsoft.com/office/powerpoint/2010/main" xmlns="" val="6804681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b="1" dirty="0"/>
              <a:t>War Poems / War Stories / Pseudo-history -- </a:t>
            </a:r>
            <a:r>
              <a:rPr lang="en-US" dirty="0"/>
              <a:t>Many poems were written about wars, battles, and other historical events.  Bear in mind, whether prose or verse, historical accounts from this time were not always entirely accurate, as we assume modern histories to be.  Myths and tales were freely interwoven with historical facts, artistic license was often taken to make an event sound more interesting or poetic, and the "peer reviewing" that holds modern historians accountable did not necessarily exist.  Some truths might be contained in these accounts, but exactly how much is difficult to say -- hence the term pseudo-history.</a:t>
            </a:r>
          </a:p>
          <a:p>
            <a:endParaRPr lang="en-US" dirty="0"/>
          </a:p>
        </p:txBody>
      </p:sp>
      <p:sp>
        <p:nvSpPr>
          <p:cNvPr id="3" name="Title 2"/>
          <p:cNvSpPr>
            <a:spLocks noGrp="1"/>
          </p:cNvSpPr>
          <p:nvPr>
            <p:ph type="title"/>
          </p:nvPr>
        </p:nvSpPr>
        <p:spPr/>
        <p:txBody>
          <a:bodyPr/>
          <a:lstStyle/>
          <a:p>
            <a:r>
              <a:rPr lang="en-US" dirty="0" smtClean="0"/>
              <a:t>War Poems and Pseudo-History</a:t>
            </a:r>
            <a:endParaRPr lang="en-US" dirty="0"/>
          </a:p>
        </p:txBody>
      </p:sp>
    </p:spTree>
    <p:extLst>
      <p:ext uri="{BB962C8B-B14F-4D97-AF65-F5344CB8AC3E}">
        <p14:creationId xmlns:p14="http://schemas.microsoft.com/office/powerpoint/2010/main" xmlns="" val="18111100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a:t>The people of modern Britain, Ireland, Scotland, and Wales are the result of many, many peoples migrating into or conquering the British Isles over the years and intermingling with those already </a:t>
            </a:r>
            <a:r>
              <a:rPr lang="en-US" dirty="0" smtClean="0"/>
              <a:t>there.</a:t>
            </a:r>
          </a:p>
          <a:p>
            <a:endParaRPr lang="en-US" dirty="0" smtClean="0"/>
          </a:p>
          <a:p>
            <a:r>
              <a:rPr lang="en-US" dirty="0" smtClean="0"/>
              <a:t>Ruins </a:t>
            </a:r>
            <a:r>
              <a:rPr lang="en-US" dirty="0"/>
              <a:t>suggest prehistoric settlers in the area as early as 11000 BC.  Initially, as far as peoples for which we have a name are concerned, scholars believe the </a:t>
            </a:r>
            <a:r>
              <a:rPr lang="en-US" b="1" dirty="0"/>
              <a:t>Iberians</a:t>
            </a:r>
            <a:r>
              <a:rPr lang="en-US" dirty="0"/>
              <a:t> (from Spain, and before that, Greece) inhabited the British Isles, migrating there from Spain around 4000-5000 </a:t>
            </a:r>
            <a:r>
              <a:rPr lang="en-US" dirty="0" smtClean="0"/>
              <a:t>BC.</a:t>
            </a:r>
          </a:p>
          <a:p>
            <a:endParaRPr lang="en-US" dirty="0" smtClean="0"/>
          </a:p>
          <a:p>
            <a:r>
              <a:rPr lang="en-US" dirty="0" smtClean="0"/>
              <a:t>The </a:t>
            </a:r>
            <a:r>
              <a:rPr lang="en-US" dirty="0"/>
              <a:t>Iberians have ties as far back as the ancient Greeks.  Unfortunately, little is known about the Iberians’ presence in the British Isles, and what is known is mostly speculation.</a:t>
            </a:r>
          </a:p>
          <a:p>
            <a:endParaRPr lang="en-US" dirty="0" smtClean="0"/>
          </a:p>
        </p:txBody>
      </p:sp>
      <p:sp>
        <p:nvSpPr>
          <p:cNvPr id="3" name="Title 2"/>
          <p:cNvSpPr>
            <a:spLocks noGrp="1"/>
          </p:cNvSpPr>
          <p:nvPr>
            <p:ph type="title"/>
          </p:nvPr>
        </p:nvSpPr>
        <p:spPr>
          <a:xfrm>
            <a:off x="304800" y="152400"/>
            <a:ext cx="8610600" cy="1219200"/>
          </a:xfrm>
        </p:spPr>
        <p:txBody>
          <a:bodyPr>
            <a:normAutofit/>
          </a:bodyPr>
          <a:lstStyle/>
          <a:p>
            <a:r>
              <a:rPr lang="en-US" dirty="0" smtClean="0">
                <a:solidFill>
                  <a:srgbClr val="00B050"/>
                </a:solidFill>
              </a:rPr>
              <a:t>The Iberians</a:t>
            </a:r>
            <a:endParaRPr lang="en-US" dirty="0">
              <a:solidFill>
                <a:srgbClr val="00B050"/>
              </a:solidFill>
            </a:endParaRPr>
          </a:p>
        </p:txBody>
      </p:sp>
    </p:spTree>
    <p:extLst>
      <p:ext uri="{BB962C8B-B14F-4D97-AF65-F5344CB8AC3E}">
        <p14:creationId xmlns:p14="http://schemas.microsoft.com/office/powerpoint/2010/main" xmlns="" val="34245041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Folklore / Folktales – </a:t>
            </a:r>
            <a:r>
              <a:rPr lang="en-US" dirty="0"/>
              <a:t>“Sayings, verbal compositions, stories, and social rituals passed along by word of mouth rather than written down in a text. Folklore includes superstitions; modern "urban legends"; proverbs</a:t>
            </a:r>
            <a:r>
              <a:rPr lang="en-US" b="1" dirty="0"/>
              <a:t>; riddles</a:t>
            </a:r>
            <a:r>
              <a:rPr lang="en-US" dirty="0"/>
              <a:t>; spells; nursery rhymes; songs; legends or lore about the weather, animals, and plants; jokes and </a:t>
            </a:r>
            <a:r>
              <a:rPr lang="en-US" b="1" dirty="0"/>
              <a:t>anecdotes</a:t>
            </a:r>
            <a:r>
              <a:rPr lang="en-US" dirty="0"/>
              <a:t>; rituals at births, deaths, marriages, and yearly celebrations; and traditional dance and plays performed during holidays or at communal gatherings” (“Literary Terms”).</a:t>
            </a:r>
          </a:p>
          <a:p>
            <a:endParaRPr lang="en-US" dirty="0"/>
          </a:p>
        </p:txBody>
      </p:sp>
      <p:sp>
        <p:nvSpPr>
          <p:cNvPr id="3" name="Title 2"/>
          <p:cNvSpPr>
            <a:spLocks noGrp="1"/>
          </p:cNvSpPr>
          <p:nvPr>
            <p:ph type="title"/>
          </p:nvPr>
        </p:nvSpPr>
        <p:spPr/>
        <p:txBody>
          <a:bodyPr/>
          <a:lstStyle/>
          <a:p>
            <a:r>
              <a:rPr lang="en-US" dirty="0" smtClean="0"/>
              <a:t>Folklore and Folktales</a:t>
            </a:r>
            <a:endParaRPr lang="en-US" dirty="0"/>
          </a:p>
        </p:txBody>
      </p:sp>
    </p:spTree>
    <p:extLst>
      <p:ext uri="{BB962C8B-B14F-4D97-AF65-F5344CB8AC3E}">
        <p14:creationId xmlns:p14="http://schemas.microsoft.com/office/powerpoint/2010/main" xmlns="" val="37453311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029200"/>
          </a:xfrm>
        </p:spPr>
        <p:txBody>
          <a:bodyPr>
            <a:normAutofit fontScale="70000" lnSpcReduction="20000"/>
          </a:bodyPr>
          <a:lstStyle/>
          <a:p>
            <a:r>
              <a:rPr lang="en-US" b="1" dirty="0"/>
              <a:t>Epic – </a:t>
            </a:r>
            <a:r>
              <a:rPr lang="en-US" dirty="0"/>
              <a:t>“a poem that </a:t>
            </a:r>
            <a:r>
              <a:rPr lang="en-US" dirty="0" smtClean="0"/>
              <a:t>is</a:t>
            </a:r>
          </a:p>
          <a:p>
            <a:pPr lvl="1"/>
            <a:r>
              <a:rPr lang="en-US" dirty="0" smtClean="0"/>
              <a:t>(a</a:t>
            </a:r>
            <a:r>
              <a:rPr lang="en-US" dirty="0"/>
              <a:t>) a long narrative about a serious subject</a:t>
            </a:r>
            <a:r>
              <a:rPr lang="en-US" dirty="0" smtClean="0"/>
              <a:t>,</a:t>
            </a:r>
          </a:p>
          <a:p>
            <a:pPr lvl="1"/>
            <a:r>
              <a:rPr lang="en-US" dirty="0" smtClean="0"/>
              <a:t>(</a:t>
            </a:r>
            <a:r>
              <a:rPr lang="en-US" dirty="0"/>
              <a:t>b) told in an elevated style of language</a:t>
            </a:r>
            <a:r>
              <a:rPr lang="en-US" dirty="0" smtClean="0"/>
              <a:t>,</a:t>
            </a:r>
          </a:p>
          <a:p>
            <a:pPr lvl="1"/>
            <a:r>
              <a:rPr lang="en-US" dirty="0" smtClean="0"/>
              <a:t>(</a:t>
            </a:r>
            <a:r>
              <a:rPr lang="en-US" dirty="0"/>
              <a:t>c) focused on the exploits of a hero or demi-god who represents the cultural values of a race, nation, or religious </a:t>
            </a:r>
            <a:r>
              <a:rPr lang="en-US" dirty="0" smtClean="0"/>
              <a:t>group</a:t>
            </a:r>
          </a:p>
          <a:p>
            <a:pPr lvl="1"/>
            <a:r>
              <a:rPr lang="en-US" dirty="0" smtClean="0"/>
              <a:t>(d</a:t>
            </a:r>
            <a:r>
              <a:rPr lang="en-US" dirty="0"/>
              <a:t>) in which the hero's success or failure will determine the fate of that people or nation. Usually, the epic </a:t>
            </a:r>
            <a:r>
              <a:rPr lang="en-US" dirty="0" smtClean="0"/>
              <a:t>has</a:t>
            </a:r>
          </a:p>
          <a:p>
            <a:pPr lvl="1"/>
            <a:r>
              <a:rPr lang="en-US" dirty="0" smtClean="0"/>
              <a:t>(e</a:t>
            </a:r>
            <a:r>
              <a:rPr lang="en-US" dirty="0"/>
              <a:t>) a vast setting; it covers a wide geographic area</a:t>
            </a:r>
            <a:r>
              <a:rPr lang="en-US" dirty="0" smtClean="0"/>
              <a:t>,</a:t>
            </a:r>
          </a:p>
          <a:p>
            <a:pPr lvl="1"/>
            <a:r>
              <a:rPr lang="en-US" dirty="0" smtClean="0"/>
              <a:t>(</a:t>
            </a:r>
            <a:r>
              <a:rPr lang="en-US" dirty="0"/>
              <a:t>f) it contains superhuman feats of strength or military prowess, and gods or supernatural beings frequently take part in the action. The poem begins with </a:t>
            </a:r>
            <a:endParaRPr lang="en-US" dirty="0" smtClean="0"/>
          </a:p>
          <a:p>
            <a:pPr lvl="1"/>
            <a:r>
              <a:rPr lang="en-US" dirty="0" smtClean="0"/>
              <a:t>(</a:t>
            </a:r>
            <a:r>
              <a:rPr lang="en-US" dirty="0"/>
              <a:t>g) the invocation of a muse to inspire the poet and</a:t>
            </a:r>
            <a:r>
              <a:rPr lang="en-US" dirty="0" smtClean="0"/>
              <a:t>,</a:t>
            </a:r>
          </a:p>
          <a:p>
            <a:pPr lvl="1"/>
            <a:r>
              <a:rPr lang="en-US" dirty="0" smtClean="0"/>
              <a:t>(</a:t>
            </a:r>
            <a:r>
              <a:rPr lang="en-US" dirty="0"/>
              <a:t>h) the narrative starts in medias res (in the middle</a:t>
            </a:r>
            <a:r>
              <a:rPr lang="en-US" dirty="0" smtClean="0"/>
              <a:t>).</a:t>
            </a:r>
          </a:p>
          <a:p>
            <a:pPr lvl="1"/>
            <a:r>
              <a:rPr lang="en-US" dirty="0" smtClean="0"/>
              <a:t>(</a:t>
            </a:r>
            <a:r>
              <a:rPr lang="en-US" dirty="0" err="1"/>
              <a:t>i</a:t>
            </a:r>
            <a:r>
              <a:rPr lang="en-US" dirty="0"/>
              <a:t>) The epic contains long catalogs of heroes or important characters, focusing on highborn kings and great warriors rather than peasants and commoners” (“Literary Terms”).  While not every epic fits every aspect of this definition, many of these criteria usually apply.  </a:t>
            </a:r>
          </a:p>
          <a:p>
            <a:r>
              <a:rPr lang="en-US" dirty="0"/>
              <a:t>Our major </a:t>
            </a:r>
            <a:r>
              <a:rPr lang="en-US" dirty="0" smtClean="0"/>
              <a:t>reads </a:t>
            </a:r>
            <a:r>
              <a:rPr lang="en-US" dirty="0"/>
              <a:t>for Unit I – The Early Middle Ages, </a:t>
            </a:r>
            <a:r>
              <a:rPr lang="en-US" i="1" dirty="0" err="1" smtClean="0"/>
              <a:t>Cuchulain</a:t>
            </a:r>
            <a:r>
              <a:rPr lang="en-US" i="1" dirty="0" smtClean="0"/>
              <a:t> of </a:t>
            </a:r>
            <a:r>
              <a:rPr lang="en-US" i="1" dirty="0" err="1" smtClean="0"/>
              <a:t>Muirthemne</a:t>
            </a:r>
            <a:r>
              <a:rPr lang="en-US" i="1" dirty="0" smtClean="0"/>
              <a:t> </a:t>
            </a:r>
            <a:r>
              <a:rPr lang="en-US" dirty="0" smtClean="0"/>
              <a:t>and </a:t>
            </a:r>
            <a:r>
              <a:rPr lang="en-US" i="1" dirty="0" smtClean="0"/>
              <a:t>Beowulf</a:t>
            </a:r>
            <a:r>
              <a:rPr lang="en-US" dirty="0"/>
              <a:t>, </a:t>
            </a:r>
            <a:r>
              <a:rPr lang="en-US" dirty="0" smtClean="0"/>
              <a:t>are both epics.  We’ll spend about a week and a half on each of these epics, studying them in-depth as well as comparing and contrasting their heroes and parent cultures.</a:t>
            </a:r>
            <a:endParaRPr lang="en-US" dirty="0"/>
          </a:p>
          <a:p>
            <a:endParaRPr lang="en-US" dirty="0"/>
          </a:p>
        </p:txBody>
      </p:sp>
      <p:sp>
        <p:nvSpPr>
          <p:cNvPr id="3" name="Title 2"/>
          <p:cNvSpPr>
            <a:spLocks noGrp="1"/>
          </p:cNvSpPr>
          <p:nvPr>
            <p:ph type="title"/>
          </p:nvPr>
        </p:nvSpPr>
        <p:spPr/>
        <p:txBody>
          <a:bodyPr/>
          <a:lstStyle/>
          <a:p>
            <a:r>
              <a:rPr lang="en-US" dirty="0" smtClean="0"/>
              <a:t>Epics</a:t>
            </a:r>
            <a:endParaRPr lang="en-US" dirty="0"/>
          </a:p>
        </p:txBody>
      </p:sp>
    </p:spTree>
    <p:extLst>
      <p:ext uri="{BB962C8B-B14F-4D97-AF65-F5344CB8AC3E}">
        <p14:creationId xmlns:p14="http://schemas.microsoft.com/office/powerpoint/2010/main" xmlns="" val="2570067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smtClean="0"/>
              <a:t>Now </a:t>
            </a:r>
            <a:r>
              <a:rPr lang="en-US" dirty="0"/>
              <a:t>that we've introduced and defined the popular forms of literature in Early Medieval Britain, it's time to read some </a:t>
            </a:r>
            <a:r>
              <a:rPr lang="en-US" dirty="0" smtClean="0"/>
              <a:t>examples.</a:t>
            </a:r>
          </a:p>
          <a:p>
            <a:r>
              <a:rPr lang="en-US" dirty="0" smtClean="0"/>
              <a:t>All </a:t>
            </a:r>
            <a:r>
              <a:rPr lang="en-US" dirty="0"/>
              <a:t>students should "break-out" into </a:t>
            </a:r>
            <a:r>
              <a:rPr lang="en-US" dirty="0" smtClean="0"/>
              <a:t>five </a:t>
            </a:r>
            <a:r>
              <a:rPr lang="en-US" dirty="0"/>
              <a:t>groups of roughly-equal </a:t>
            </a:r>
            <a:r>
              <a:rPr lang="en-US" dirty="0" smtClean="0"/>
              <a:t>size.</a:t>
            </a:r>
          </a:p>
          <a:p>
            <a:r>
              <a:rPr lang="en-US" dirty="0" smtClean="0"/>
              <a:t>Each </a:t>
            </a:r>
            <a:r>
              <a:rPr lang="en-US" dirty="0"/>
              <a:t>group should choose a spokesperson to represent their group (a minor job -- all you'll be doing is getting the assigned reading and bringing it back to your group, as well as turning them back in at the end if the readings are hard copies</a:t>
            </a:r>
            <a:r>
              <a:rPr lang="en-US" dirty="0" smtClean="0"/>
              <a:t>).</a:t>
            </a:r>
          </a:p>
          <a:p>
            <a:r>
              <a:rPr lang="en-US" dirty="0" smtClean="0"/>
              <a:t>The </a:t>
            </a:r>
            <a:r>
              <a:rPr lang="en-US" dirty="0"/>
              <a:t>readings for this activity are as follows</a:t>
            </a:r>
            <a:r>
              <a:rPr lang="en-US" dirty="0" smtClean="0"/>
              <a:t>:</a:t>
            </a:r>
          </a:p>
          <a:p>
            <a:pPr lvl="1"/>
            <a:r>
              <a:rPr lang="en-US" dirty="0" smtClean="0"/>
              <a:t>1 – The Exeter Book Riddles</a:t>
            </a:r>
          </a:p>
          <a:p>
            <a:pPr lvl="1"/>
            <a:r>
              <a:rPr lang="en-US" dirty="0" smtClean="0"/>
              <a:t>2 – The Ruin</a:t>
            </a:r>
          </a:p>
          <a:p>
            <a:pPr lvl="1"/>
            <a:r>
              <a:rPr lang="en-US" dirty="0" smtClean="0"/>
              <a:t>3 – The Seafarer</a:t>
            </a:r>
          </a:p>
          <a:p>
            <a:pPr lvl="1"/>
            <a:r>
              <a:rPr lang="en-US" dirty="0" smtClean="0"/>
              <a:t>4 – Dream of the Rood</a:t>
            </a:r>
          </a:p>
          <a:p>
            <a:pPr lvl="1"/>
            <a:r>
              <a:rPr lang="en-US" dirty="0" smtClean="0"/>
              <a:t>5 – </a:t>
            </a:r>
            <a:r>
              <a:rPr lang="en-US" dirty="0" err="1" smtClean="0"/>
              <a:t>Pangur</a:t>
            </a:r>
            <a:r>
              <a:rPr lang="en-US" smtClean="0"/>
              <a:t> Ban</a:t>
            </a:r>
            <a:endParaRPr lang="en-US" dirty="0" smtClean="0"/>
          </a:p>
          <a:p>
            <a:pPr marL="0" indent="0">
              <a:buNone/>
            </a:pPr>
            <a:r>
              <a:rPr lang="en-US" dirty="0" smtClean="0"/>
              <a:t>Once </a:t>
            </a:r>
            <a:r>
              <a:rPr lang="en-US" dirty="0"/>
              <a:t>time is called, each group will share what their reading was about, their thoughts and reactions, etc.  </a:t>
            </a:r>
          </a:p>
          <a:p>
            <a:endParaRPr lang="en-US" dirty="0"/>
          </a:p>
        </p:txBody>
      </p:sp>
      <p:sp>
        <p:nvSpPr>
          <p:cNvPr id="3" name="Title 2"/>
          <p:cNvSpPr>
            <a:spLocks noGrp="1"/>
          </p:cNvSpPr>
          <p:nvPr>
            <p:ph type="title"/>
          </p:nvPr>
        </p:nvSpPr>
        <p:spPr>
          <a:xfrm>
            <a:off x="114300" y="838200"/>
            <a:ext cx="8915400" cy="990600"/>
          </a:xfrm>
        </p:spPr>
        <p:txBody>
          <a:bodyPr>
            <a:normAutofit fontScale="90000"/>
          </a:bodyPr>
          <a:lstStyle/>
          <a:p>
            <a:r>
              <a:rPr lang="en-US" b="1" dirty="0"/>
              <a:t>Break-Out Session with Short Readings</a:t>
            </a:r>
            <a:r>
              <a:rPr lang="en-US" dirty="0"/>
              <a:t/>
            </a:r>
            <a:br>
              <a:rPr lang="en-US" dirty="0"/>
            </a:br>
            <a:endParaRPr lang="en-US" dirty="0"/>
          </a:p>
        </p:txBody>
      </p:sp>
    </p:spTree>
    <p:extLst>
      <p:ext uri="{BB962C8B-B14F-4D97-AF65-F5344CB8AC3E}">
        <p14:creationId xmlns:p14="http://schemas.microsoft.com/office/powerpoint/2010/main" xmlns="" val="21388266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a:t>Eventually, through either conquest or slow migration (scholars still dispute which is the most accurate, though they increasingly lean toward the latter theory), the </a:t>
            </a:r>
            <a:r>
              <a:rPr lang="en-US" b="1" dirty="0"/>
              <a:t>Celts</a:t>
            </a:r>
            <a:r>
              <a:rPr lang="en-US" dirty="0"/>
              <a:t> come in from the mainland and occupy the British Isles around 500 BC.</a:t>
            </a:r>
          </a:p>
          <a:p>
            <a:endParaRPr lang="en-US" dirty="0"/>
          </a:p>
          <a:p>
            <a:r>
              <a:rPr lang="en-US" dirty="0"/>
              <a:t>Those Celts that inhabited Britain at this time were known as </a:t>
            </a:r>
            <a:r>
              <a:rPr lang="en-US" b="1" dirty="0"/>
              <a:t>Britons -- </a:t>
            </a:r>
            <a:r>
              <a:rPr lang="en-US" dirty="0"/>
              <a:t>the people from which Britain gets its name.</a:t>
            </a:r>
          </a:p>
          <a:p>
            <a:endParaRPr lang="en-US" dirty="0"/>
          </a:p>
          <a:p>
            <a:r>
              <a:rPr lang="en-US" dirty="0"/>
              <a:t>In their time, the Celts occupied not only the British Isles, but much of mainland Europe. </a:t>
            </a:r>
          </a:p>
          <a:p>
            <a:endParaRPr lang="en-US" dirty="0"/>
          </a:p>
          <a:p>
            <a:r>
              <a:rPr lang="en-US" dirty="0"/>
              <a:t>The migration of various Celtic tribes in order to flee wars meant that eventually they occupied Territory from the Iberian peninsula to Turkey. </a:t>
            </a:r>
          </a:p>
          <a:p>
            <a:endParaRPr lang="en-US" dirty="0"/>
          </a:p>
        </p:txBody>
      </p:sp>
      <p:sp>
        <p:nvSpPr>
          <p:cNvPr id="3" name="Title 2"/>
          <p:cNvSpPr>
            <a:spLocks noGrp="1"/>
          </p:cNvSpPr>
          <p:nvPr>
            <p:ph type="title"/>
          </p:nvPr>
        </p:nvSpPr>
        <p:spPr>
          <a:xfrm>
            <a:off x="457200" y="152400"/>
            <a:ext cx="8534400" cy="1219200"/>
          </a:xfrm>
        </p:spPr>
        <p:txBody>
          <a:bodyPr>
            <a:normAutofit/>
          </a:bodyPr>
          <a:lstStyle/>
          <a:p>
            <a:r>
              <a:rPr lang="en-US" dirty="0" smtClean="0">
                <a:solidFill>
                  <a:srgbClr val="00B050"/>
                </a:solidFill>
              </a:rPr>
              <a:t>The Celts</a:t>
            </a:r>
            <a:endParaRPr lang="en-US" dirty="0">
              <a:solidFill>
                <a:srgbClr val="00B050"/>
              </a:solidFill>
            </a:endParaRPr>
          </a:p>
        </p:txBody>
      </p:sp>
    </p:spTree>
    <p:extLst>
      <p:ext uri="{BB962C8B-B14F-4D97-AF65-F5344CB8AC3E}">
        <p14:creationId xmlns:p14="http://schemas.microsoft.com/office/powerpoint/2010/main" xmlns="" val="5858506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The Celtic Peoples</a:t>
            </a:r>
            <a:endParaRPr lang="en-US" dirty="0"/>
          </a:p>
        </p:txBody>
      </p:sp>
      <p:pic>
        <p:nvPicPr>
          <p:cNvPr id="4" name="Picture 3" descr="http://img2.thejournal.ie/inline/967367/original?width=630&amp;version=967367"/>
          <p:cNvPicPr/>
          <p:nvPr/>
        </p:nvPicPr>
        <p:blipFill>
          <a:blip r:embed="rId2" cstate="print"/>
          <a:srcRect/>
          <a:stretch>
            <a:fillRect/>
          </a:stretch>
        </p:blipFill>
        <p:spPr bwMode="auto">
          <a:xfrm>
            <a:off x="457200" y="1562100"/>
            <a:ext cx="8229600" cy="4533900"/>
          </a:xfrm>
          <a:prstGeom prst="rect">
            <a:avLst/>
          </a:prstGeom>
          <a:noFill/>
          <a:ln w="9525">
            <a:noFill/>
            <a:miter lim="800000"/>
            <a:headEnd/>
            <a:tailEnd/>
          </a:ln>
        </p:spPr>
      </p:pic>
    </p:spTree>
    <p:extLst>
      <p:ext uri="{BB962C8B-B14F-4D97-AF65-F5344CB8AC3E}">
        <p14:creationId xmlns:p14="http://schemas.microsoft.com/office/powerpoint/2010/main" xmlns="" val="8665891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9296400" cy="2438400"/>
          </a:xfrm>
        </p:spPr>
        <p:txBody>
          <a:bodyPr>
            <a:normAutofit fontScale="85000" lnSpcReduction="20000"/>
          </a:bodyPr>
          <a:lstStyle/>
          <a:p>
            <a:r>
              <a:rPr lang="en-US" dirty="0" smtClean="0"/>
              <a:t>Originally, the British Isles was home to the Celts.</a:t>
            </a:r>
          </a:p>
          <a:p>
            <a:endParaRPr lang="en-US" dirty="0" smtClean="0"/>
          </a:p>
          <a:p>
            <a:r>
              <a:rPr lang="en-US" dirty="0" smtClean="0"/>
              <a:t>One specific group of Celts were the Britons, from which the nation gets one of its names (Britain).</a:t>
            </a:r>
          </a:p>
          <a:p>
            <a:endParaRPr lang="en-US" dirty="0" smtClean="0"/>
          </a:p>
          <a:p>
            <a:r>
              <a:rPr lang="en-US" dirty="0" smtClean="0"/>
              <a:t>The following poem, “</a:t>
            </a:r>
            <a:r>
              <a:rPr lang="en-US" dirty="0" err="1" smtClean="0"/>
              <a:t>Marzhin</a:t>
            </a:r>
            <a:r>
              <a:rPr lang="en-US" dirty="0" smtClean="0"/>
              <a:t> </a:t>
            </a:r>
            <a:r>
              <a:rPr lang="en-US" dirty="0" err="1" smtClean="0"/>
              <a:t>Divinour</a:t>
            </a:r>
            <a:r>
              <a:rPr lang="en-US" dirty="0" smtClean="0"/>
              <a:t>,” is an example of the Breton language (and its modern English translation):</a:t>
            </a:r>
          </a:p>
        </p:txBody>
      </p:sp>
      <p:sp>
        <p:nvSpPr>
          <p:cNvPr id="2" name="Title 1"/>
          <p:cNvSpPr>
            <a:spLocks noGrp="1"/>
          </p:cNvSpPr>
          <p:nvPr>
            <p:ph type="title"/>
          </p:nvPr>
        </p:nvSpPr>
        <p:spPr>
          <a:xfrm>
            <a:off x="457200" y="-304800"/>
            <a:ext cx="8229600" cy="1143000"/>
          </a:xfrm>
        </p:spPr>
        <p:txBody>
          <a:bodyPr/>
          <a:lstStyle/>
          <a:p>
            <a:pPr algn="ctr"/>
            <a:r>
              <a:rPr lang="en-US" dirty="0" smtClean="0">
                <a:solidFill>
                  <a:srgbClr val="00B050"/>
                </a:solidFill>
              </a:rPr>
              <a:t>The Celts</a:t>
            </a:r>
            <a:endParaRPr lang="en-US" dirty="0">
              <a:solidFill>
                <a:srgbClr val="00B050"/>
              </a:solidFill>
            </a:endParaRPr>
          </a:p>
        </p:txBody>
      </p:sp>
      <p:sp>
        <p:nvSpPr>
          <p:cNvPr id="4" name="TextBox 3"/>
          <p:cNvSpPr txBox="1"/>
          <p:nvPr/>
        </p:nvSpPr>
        <p:spPr>
          <a:xfrm>
            <a:off x="152400" y="2887682"/>
            <a:ext cx="3733800" cy="3970318"/>
          </a:xfrm>
          <a:prstGeom prst="rect">
            <a:avLst/>
          </a:prstGeom>
          <a:noFill/>
        </p:spPr>
        <p:txBody>
          <a:bodyPr wrap="square" rtlCol="0">
            <a:spAutoFit/>
          </a:bodyPr>
          <a:lstStyle/>
          <a:p>
            <a:pPr algn="ctr"/>
            <a:r>
              <a:rPr lang="en-US" dirty="0" err="1" smtClean="0"/>
              <a:t>Marzhin</a:t>
            </a:r>
            <a:r>
              <a:rPr lang="en-US" dirty="0" smtClean="0"/>
              <a:t>, </a:t>
            </a:r>
            <a:r>
              <a:rPr lang="en-US" dirty="0" err="1" smtClean="0"/>
              <a:t>Marzhin</a:t>
            </a:r>
            <a:r>
              <a:rPr lang="en-US" dirty="0" smtClean="0"/>
              <a:t>, </a:t>
            </a:r>
            <a:r>
              <a:rPr lang="en-US" dirty="0" err="1" smtClean="0"/>
              <a:t>pelec'h</a:t>
            </a:r>
            <a:r>
              <a:rPr lang="en-US" dirty="0" smtClean="0"/>
              <a:t> it-</a:t>
            </a:r>
            <a:r>
              <a:rPr lang="en-US" dirty="0" err="1" smtClean="0"/>
              <a:t>hu</a:t>
            </a:r>
            <a:r>
              <a:rPr lang="en-US" dirty="0" smtClean="0"/>
              <a:t> </a:t>
            </a:r>
            <a:br>
              <a:rPr lang="en-US" dirty="0" smtClean="0"/>
            </a:br>
            <a:r>
              <a:rPr lang="en-US" dirty="0" smtClean="0"/>
              <a:t>Ken </a:t>
            </a:r>
            <a:r>
              <a:rPr lang="en-US" dirty="0" err="1" smtClean="0"/>
              <a:t>beure</a:t>
            </a:r>
            <a:r>
              <a:rPr lang="en-US" dirty="0" smtClean="0"/>
              <a:t>-se, </a:t>
            </a:r>
            <a:r>
              <a:rPr lang="en-US" dirty="0" err="1" smtClean="0"/>
              <a:t>gant</a:t>
            </a:r>
            <a:r>
              <a:rPr lang="en-US" dirty="0" smtClean="0"/>
              <a:t> ho </a:t>
            </a:r>
            <a:r>
              <a:rPr lang="en-US" dirty="0" err="1" smtClean="0"/>
              <a:t>ki</a:t>
            </a:r>
            <a:r>
              <a:rPr lang="en-US" dirty="0" smtClean="0"/>
              <a:t> du </a:t>
            </a:r>
            <a:br>
              <a:rPr lang="en-US" dirty="0" smtClean="0"/>
            </a:br>
            <a:r>
              <a:rPr lang="en-US" dirty="0" smtClean="0"/>
              <a:t/>
            </a:r>
            <a:br>
              <a:rPr lang="en-US" dirty="0" smtClean="0"/>
            </a:br>
            <a:r>
              <a:rPr lang="en-US" dirty="0" smtClean="0"/>
              <a:t>Bet on bet </a:t>
            </a:r>
            <a:r>
              <a:rPr lang="en-US" dirty="0" err="1" smtClean="0"/>
              <a:t>kas</a:t>
            </a:r>
            <a:r>
              <a:rPr lang="en-US" dirty="0" smtClean="0"/>
              <a:t> </a:t>
            </a:r>
            <a:r>
              <a:rPr lang="en-US" dirty="0" err="1" smtClean="0"/>
              <a:t>kaout</a:t>
            </a:r>
            <a:r>
              <a:rPr lang="en-US" dirty="0" smtClean="0"/>
              <a:t> an </a:t>
            </a:r>
            <a:r>
              <a:rPr lang="en-US" dirty="0" err="1" smtClean="0"/>
              <a:t>tu</a:t>
            </a:r>
            <a:r>
              <a:rPr lang="en-US" dirty="0" smtClean="0"/>
              <a:t>, </a:t>
            </a:r>
            <a:br>
              <a:rPr lang="en-US" dirty="0" smtClean="0"/>
            </a:br>
            <a:r>
              <a:rPr lang="en-US" dirty="0" err="1" smtClean="0"/>
              <a:t>Da</a:t>
            </a:r>
            <a:r>
              <a:rPr lang="en-US" dirty="0" smtClean="0"/>
              <a:t> </a:t>
            </a:r>
            <a:r>
              <a:rPr lang="en-US" dirty="0" err="1" smtClean="0"/>
              <a:t>gaout</a:t>
            </a:r>
            <a:r>
              <a:rPr lang="en-US" dirty="0" smtClean="0"/>
              <a:t> </a:t>
            </a:r>
            <a:r>
              <a:rPr lang="en-US" dirty="0" err="1" smtClean="0"/>
              <a:t>dre</a:t>
            </a:r>
            <a:r>
              <a:rPr lang="en-US" dirty="0" smtClean="0"/>
              <a:t>-man </a:t>
            </a:r>
            <a:r>
              <a:rPr lang="en-US" dirty="0" err="1" smtClean="0"/>
              <a:t>ar</a:t>
            </a:r>
            <a:r>
              <a:rPr lang="en-US" dirty="0" smtClean="0"/>
              <a:t> vi </a:t>
            </a:r>
            <a:r>
              <a:rPr lang="en-US" dirty="0" err="1" smtClean="0"/>
              <a:t>ruz</a:t>
            </a:r>
            <a:r>
              <a:rPr lang="en-US" dirty="0" smtClean="0"/>
              <a:t> </a:t>
            </a:r>
            <a:br>
              <a:rPr lang="en-US" dirty="0" smtClean="0"/>
            </a:br>
            <a:r>
              <a:rPr lang="en-US" dirty="0" smtClean="0"/>
              <a:t/>
            </a:r>
            <a:br>
              <a:rPr lang="en-US" dirty="0" smtClean="0"/>
            </a:br>
            <a:r>
              <a:rPr lang="en-US" dirty="0" err="1" smtClean="0"/>
              <a:t>Ar</a:t>
            </a:r>
            <a:r>
              <a:rPr lang="en-US" dirty="0" smtClean="0"/>
              <a:t> vi </a:t>
            </a:r>
            <a:r>
              <a:rPr lang="en-US" dirty="0" err="1" smtClean="0"/>
              <a:t>ruz</a:t>
            </a:r>
            <a:r>
              <a:rPr lang="en-US" dirty="0" smtClean="0"/>
              <a:t> </a:t>
            </a:r>
            <a:r>
              <a:rPr lang="en-US" dirty="0" err="1" smtClean="0"/>
              <a:t>eus</a:t>
            </a:r>
            <a:r>
              <a:rPr lang="en-US" dirty="0" smtClean="0"/>
              <a:t> an </a:t>
            </a:r>
            <a:r>
              <a:rPr lang="en-US" dirty="0" err="1" smtClean="0"/>
              <a:t>naer-vorek</a:t>
            </a:r>
            <a:r>
              <a:rPr lang="en-US" dirty="0" smtClean="0"/>
              <a:t> </a:t>
            </a:r>
            <a:br>
              <a:rPr lang="en-US" dirty="0" smtClean="0"/>
            </a:br>
            <a:r>
              <a:rPr lang="en-US" dirty="0" smtClean="0"/>
              <a:t>War </a:t>
            </a:r>
            <a:r>
              <a:rPr lang="en-US" dirty="0" err="1" smtClean="0"/>
              <a:t>lez</a:t>
            </a:r>
            <a:r>
              <a:rPr lang="en-US" dirty="0" smtClean="0"/>
              <a:t> an </a:t>
            </a:r>
            <a:r>
              <a:rPr lang="en-US" dirty="0" err="1" smtClean="0"/>
              <a:t>aod</a:t>
            </a:r>
            <a:r>
              <a:rPr lang="en-US" dirty="0" smtClean="0"/>
              <a:t>, </a:t>
            </a:r>
            <a:r>
              <a:rPr lang="en-US" dirty="0" err="1" smtClean="0"/>
              <a:t>toull</a:t>
            </a:r>
            <a:r>
              <a:rPr lang="en-US" dirty="0" smtClean="0"/>
              <a:t> </a:t>
            </a:r>
            <a:r>
              <a:rPr lang="en-US" dirty="0" err="1" smtClean="0"/>
              <a:t>ar</a:t>
            </a:r>
            <a:r>
              <a:rPr lang="en-US" dirty="0" smtClean="0"/>
              <a:t> </a:t>
            </a:r>
            <a:r>
              <a:rPr lang="en-US" dirty="0" err="1" smtClean="0"/>
              <a:t>garreg</a:t>
            </a:r>
            <a:r>
              <a:rPr lang="en-US" dirty="0" smtClean="0"/>
              <a:t> </a:t>
            </a:r>
            <a:br>
              <a:rPr lang="en-US" dirty="0" smtClean="0"/>
            </a:br>
            <a:r>
              <a:rPr lang="en-US" dirty="0" smtClean="0"/>
              <a:t/>
            </a:r>
            <a:br>
              <a:rPr lang="en-US" dirty="0" smtClean="0"/>
            </a:br>
            <a:r>
              <a:rPr lang="en-US" dirty="0" smtClean="0"/>
              <a:t>Mont a ran </a:t>
            </a:r>
            <a:r>
              <a:rPr lang="en-US" dirty="0" err="1" smtClean="0"/>
              <a:t>da</a:t>
            </a:r>
            <a:r>
              <a:rPr lang="en-US" dirty="0" smtClean="0"/>
              <a:t> </a:t>
            </a:r>
            <a:r>
              <a:rPr lang="en-US" dirty="0" err="1" smtClean="0"/>
              <a:t>glask</a:t>
            </a:r>
            <a:r>
              <a:rPr lang="en-US" dirty="0" smtClean="0"/>
              <a:t> </a:t>
            </a:r>
            <a:r>
              <a:rPr lang="en-US" dirty="0" err="1" smtClean="0"/>
              <a:t>d'ar</a:t>
            </a:r>
            <a:r>
              <a:rPr lang="en-US" dirty="0" smtClean="0"/>
              <a:t> </a:t>
            </a:r>
            <a:r>
              <a:rPr lang="en-US" dirty="0" err="1" smtClean="0"/>
              <a:t>flourenn</a:t>
            </a:r>
            <a:r>
              <a:rPr lang="en-US" dirty="0" smtClean="0"/>
              <a:t> </a:t>
            </a:r>
            <a:br>
              <a:rPr lang="en-US" dirty="0" smtClean="0"/>
            </a:br>
            <a:r>
              <a:rPr lang="en-US" dirty="0" err="1" smtClean="0"/>
              <a:t>Ar</a:t>
            </a:r>
            <a:r>
              <a:rPr lang="en-US" dirty="0" smtClean="0"/>
              <a:t> </a:t>
            </a:r>
            <a:r>
              <a:rPr lang="en-US" dirty="0" err="1" smtClean="0"/>
              <a:t>beler</a:t>
            </a:r>
            <a:r>
              <a:rPr lang="en-US" dirty="0" smtClean="0"/>
              <a:t> </a:t>
            </a:r>
            <a:r>
              <a:rPr lang="en-US" dirty="0" err="1" smtClean="0"/>
              <a:t>glas</a:t>
            </a:r>
            <a:r>
              <a:rPr lang="en-US" dirty="0" smtClean="0"/>
              <a:t> </a:t>
            </a:r>
            <a:r>
              <a:rPr lang="en-US" dirty="0" err="1" smtClean="0"/>
              <a:t>ha'n</a:t>
            </a:r>
            <a:r>
              <a:rPr lang="en-US" dirty="0" smtClean="0"/>
              <a:t> </a:t>
            </a:r>
            <a:r>
              <a:rPr lang="en-US" dirty="0" err="1" smtClean="0"/>
              <a:t>aour-yeoten</a:t>
            </a:r>
            <a:r>
              <a:rPr lang="en-US" dirty="0" smtClean="0"/>
              <a:t> </a:t>
            </a:r>
            <a:br>
              <a:rPr lang="en-US" dirty="0" smtClean="0"/>
            </a:br>
            <a:r>
              <a:rPr lang="en-US" dirty="0" smtClean="0"/>
              <a:t/>
            </a:r>
            <a:br>
              <a:rPr lang="en-US" dirty="0" smtClean="0"/>
            </a:br>
            <a:r>
              <a:rPr lang="en-US" dirty="0" err="1" smtClean="0"/>
              <a:t>Koulz</a:t>
            </a:r>
            <a:r>
              <a:rPr lang="en-US" dirty="0" smtClean="0"/>
              <a:t> hag </a:t>
            </a:r>
            <a:r>
              <a:rPr lang="en-US" dirty="0" err="1" smtClean="0"/>
              <a:t>uhel-varr</a:t>
            </a:r>
            <a:r>
              <a:rPr lang="en-US" dirty="0" smtClean="0"/>
              <a:t> an </a:t>
            </a:r>
            <a:r>
              <a:rPr lang="en-US" dirty="0" err="1" smtClean="0"/>
              <a:t>dervenn</a:t>
            </a:r>
            <a:r>
              <a:rPr lang="en-US" dirty="0" smtClean="0"/>
              <a:t> </a:t>
            </a:r>
            <a:br>
              <a:rPr lang="en-US" dirty="0" smtClean="0"/>
            </a:br>
            <a:r>
              <a:rPr lang="en-US" dirty="0" smtClean="0"/>
              <a:t>E-</a:t>
            </a:r>
            <a:r>
              <a:rPr lang="en-US" dirty="0" err="1" smtClean="0"/>
              <a:t>kreiz</a:t>
            </a:r>
            <a:r>
              <a:rPr lang="en-US" dirty="0" smtClean="0"/>
              <a:t> </a:t>
            </a:r>
            <a:r>
              <a:rPr lang="en-US" dirty="0" err="1" smtClean="0"/>
              <a:t>ar</a:t>
            </a:r>
            <a:r>
              <a:rPr lang="en-US" dirty="0" smtClean="0"/>
              <a:t> </a:t>
            </a:r>
            <a:r>
              <a:rPr lang="en-US" dirty="0" err="1" smtClean="0"/>
              <a:t>c'hoad</a:t>
            </a:r>
            <a:r>
              <a:rPr lang="en-US" dirty="0" smtClean="0"/>
              <a:t>, '</a:t>
            </a:r>
            <a:r>
              <a:rPr lang="en-US" dirty="0" err="1" smtClean="0"/>
              <a:t>lez</a:t>
            </a:r>
            <a:r>
              <a:rPr lang="en-US" dirty="0" smtClean="0"/>
              <a:t> </a:t>
            </a:r>
            <a:r>
              <a:rPr lang="en-US" dirty="0" err="1" smtClean="0"/>
              <a:t>ar</a:t>
            </a:r>
            <a:r>
              <a:rPr lang="en-US" dirty="0" smtClean="0"/>
              <a:t> </a:t>
            </a:r>
            <a:r>
              <a:rPr lang="en-US" dirty="0" err="1" smtClean="0"/>
              <a:t>feunteun</a:t>
            </a:r>
            <a:r>
              <a:rPr lang="en-US" dirty="0" smtClean="0"/>
              <a:t> </a:t>
            </a:r>
            <a:endParaRPr lang="en-US" dirty="0"/>
          </a:p>
        </p:txBody>
      </p:sp>
      <p:sp>
        <p:nvSpPr>
          <p:cNvPr id="5" name="TextBox 4"/>
          <p:cNvSpPr txBox="1"/>
          <p:nvPr/>
        </p:nvSpPr>
        <p:spPr>
          <a:xfrm>
            <a:off x="3733800" y="2895600"/>
            <a:ext cx="5410200" cy="4247317"/>
          </a:xfrm>
          <a:prstGeom prst="rect">
            <a:avLst/>
          </a:prstGeom>
          <a:noFill/>
        </p:spPr>
        <p:txBody>
          <a:bodyPr wrap="square" rtlCol="0">
            <a:spAutoFit/>
          </a:bodyPr>
          <a:lstStyle/>
          <a:p>
            <a:pPr algn="ctr"/>
            <a:r>
              <a:rPr lang="en-US" dirty="0" smtClean="0"/>
              <a:t>Merlin, Merlin, where do you go</a:t>
            </a:r>
            <a:br>
              <a:rPr lang="en-US" dirty="0" smtClean="0"/>
            </a:br>
            <a:r>
              <a:rPr lang="en-US" dirty="0" smtClean="0"/>
              <a:t>With your black dog in the morning glow?  </a:t>
            </a:r>
            <a:r>
              <a:rPr lang="en-US" dirty="0" err="1" smtClean="0"/>
              <a:t>Yoo</a:t>
            </a:r>
            <a:r>
              <a:rPr lang="en-US" dirty="0" smtClean="0"/>
              <a:t>, </a:t>
            </a:r>
            <a:r>
              <a:rPr lang="en-US" dirty="0" err="1" smtClean="0"/>
              <a:t>oo</a:t>
            </a:r>
            <a:r>
              <a:rPr lang="en-US" dirty="0" smtClean="0"/>
              <a:t>, </a:t>
            </a:r>
            <a:r>
              <a:rPr lang="en-US" dirty="0" err="1" smtClean="0"/>
              <a:t>yoo</a:t>
            </a:r>
            <a:r>
              <a:rPr lang="en-US" dirty="0" smtClean="0"/>
              <a:t>.</a:t>
            </a:r>
          </a:p>
          <a:p>
            <a:pPr algn="ctr"/>
            <a:r>
              <a:rPr lang="en-US" dirty="0" smtClean="0"/>
              <a:t>I have been searching for a mean</a:t>
            </a:r>
            <a:br>
              <a:rPr lang="en-US" dirty="0" smtClean="0"/>
            </a:br>
            <a:r>
              <a:rPr lang="en-US" dirty="0" smtClean="0"/>
              <a:t>To gain here the red egg marine,</a:t>
            </a:r>
          </a:p>
          <a:p>
            <a:pPr algn="ctr"/>
            <a:endParaRPr lang="en-US" dirty="0" smtClean="0"/>
          </a:p>
          <a:p>
            <a:pPr algn="ctr"/>
            <a:r>
              <a:rPr lang="en-US" dirty="0" smtClean="0"/>
              <a:t>Laid by the serpent of the sea,</a:t>
            </a:r>
            <a:br>
              <a:rPr lang="en-US" dirty="0" smtClean="0"/>
            </a:br>
            <a:r>
              <a:rPr lang="en-US" dirty="0" smtClean="0"/>
              <a:t>On the rocky shore or the reef.</a:t>
            </a:r>
          </a:p>
          <a:p>
            <a:pPr algn="ctr"/>
            <a:endParaRPr lang="en-US" dirty="0" smtClean="0"/>
          </a:p>
          <a:p>
            <a:pPr algn="ctr"/>
            <a:r>
              <a:rPr lang="en-US" dirty="0" smtClean="0"/>
              <a:t>I seek on the river's green slime</a:t>
            </a:r>
            <a:br>
              <a:rPr lang="en-US" dirty="0" smtClean="0"/>
            </a:br>
            <a:r>
              <a:rPr lang="en-US" dirty="0" smtClean="0"/>
              <a:t>Herb of gold and watercress vine.</a:t>
            </a:r>
          </a:p>
          <a:p>
            <a:pPr algn="ctr"/>
            <a:endParaRPr lang="en-US" dirty="0" smtClean="0"/>
          </a:p>
          <a:p>
            <a:pPr algn="ctr"/>
            <a:r>
              <a:rPr lang="en-US" dirty="0" smtClean="0"/>
              <a:t>And mistletoe, the oak entwine,</a:t>
            </a:r>
            <a:br>
              <a:rPr lang="en-US" dirty="0" smtClean="0"/>
            </a:br>
            <a:r>
              <a:rPr lang="en-US" dirty="0" smtClean="0"/>
              <a:t>Amidst the wood, near the fountain.</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525963"/>
          </a:xfrm>
        </p:spPr>
        <p:txBody>
          <a:bodyPr>
            <a:normAutofit/>
          </a:bodyPr>
          <a:lstStyle/>
          <a:p>
            <a:r>
              <a:rPr lang="en-US" dirty="0" smtClean="0"/>
              <a:t>The Celts believed in </a:t>
            </a:r>
            <a:r>
              <a:rPr lang="en-US" b="1" u="sng" dirty="0" smtClean="0"/>
              <a:t>animism</a:t>
            </a:r>
            <a:r>
              <a:rPr lang="en-US" dirty="0" smtClean="0"/>
              <a:t>, the belief in spirits in all aspects of nature, including rivers, trees, stones, ponds, fire, and thunder.</a:t>
            </a:r>
          </a:p>
          <a:p>
            <a:endParaRPr lang="en-US" dirty="0" smtClean="0"/>
          </a:p>
          <a:p>
            <a:r>
              <a:rPr lang="en-US" dirty="0" smtClean="0"/>
              <a:t>Their priests were called </a:t>
            </a:r>
            <a:r>
              <a:rPr lang="en-US" b="1" u="sng" dirty="0" smtClean="0"/>
              <a:t>druids</a:t>
            </a:r>
            <a:r>
              <a:rPr lang="en-US" dirty="0" smtClean="0"/>
              <a:t>, who acted as intermediaries between the gods / spirits and people.</a:t>
            </a:r>
          </a:p>
          <a:p>
            <a:endParaRPr lang="en-US" dirty="0" smtClean="0"/>
          </a:p>
          <a:p>
            <a:r>
              <a:rPr lang="en-US" dirty="0" smtClean="0"/>
              <a:t>Their religious practices included such things as ritual dances and human sacrifices.</a:t>
            </a:r>
          </a:p>
        </p:txBody>
      </p:sp>
      <p:sp>
        <p:nvSpPr>
          <p:cNvPr id="2" name="Title 1"/>
          <p:cNvSpPr>
            <a:spLocks noGrp="1"/>
          </p:cNvSpPr>
          <p:nvPr>
            <p:ph type="title"/>
          </p:nvPr>
        </p:nvSpPr>
        <p:spPr/>
        <p:txBody>
          <a:bodyPr/>
          <a:lstStyle/>
          <a:p>
            <a:r>
              <a:rPr lang="en-US" dirty="0" smtClean="0">
                <a:solidFill>
                  <a:srgbClr val="00B050"/>
                </a:solidFill>
              </a:rPr>
              <a:t>Celtic Culture</a:t>
            </a:r>
            <a:endParaRPr lang="en-US" dirty="0">
              <a:solidFill>
                <a:srgbClr val="00B05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Many Celtic myths became the basis for literature in the Late Middle Ages, especially those of King Arthur.</a:t>
            </a:r>
          </a:p>
          <a:p>
            <a:endParaRPr lang="en-US" dirty="0" smtClean="0"/>
          </a:p>
          <a:p>
            <a:r>
              <a:rPr lang="en-US" dirty="0" smtClean="0"/>
              <a:t>Many legends emphasized female leaders:</a:t>
            </a:r>
          </a:p>
          <a:p>
            <a:pPr lvl="1"/>
            <a:endParaRPr lang="en-US" dirty="0" smtClean="0"/>
          </a:p>
          <a:p>
            <a:pPr lvl="1"/>
            <a:r>
              <a:rPr lang="en-US" dirty="0" smtClean="0"/>
              <a:t>Queen Maeve of Connacht</a:t>
            </a:r>
          </a:p>
          <a:p>
            <a:pPr lvl="2"/>
            <a:r>
              <a:rPr lang="en-US" dirty="0" smtClean="0"/>
              <a:t>Battled over the ownership of a great white bull.</a:t>
            </a:r>
          </a:p>
          <a:p>
            <a:pPr lvl="1"/>
            <a:endParaRPr lang="en-US" dirty="0" smtClean="0"/>
          </a:p>
          <a:p>
            <a:pPr lvl="1"/>
            <a:r>
              <a:rPr lang="en-US" dirty="0" smtClean="0"/>
              <a:t>Queen </a:t>
            </a:r>
            <a:r>
              <a:rPr lang="en-US" dirty="0" err="1" smtClean="0"/>
              <a:t>Boedicea</a:t>
            </a:r>
            <a:r>
              <a:rPr lang="en-US" dirty="0" smtClean="0"/>
              <a:t> of the Britons</a:t>
            </a:r>
          </a:p>
          <a:p>
            <a:pPr lvl="2"/>
            <a:r>
              <a:rPr lang="en-US" dirty="0" smtClean="0"/>
              <a:t>Rebelled against the Romans, who whipped her, killed her husband, and robbed him.</a:t>
            </a:r>
          </a:p>
        </p:txBody>
      </p:sp>
      <p:sp>
        <p:nvSpPr>
          <p:cNvPr id="2" name="Title 1"/>
          <p:cNvSpPr>
            <a:spLocks noGrp="1"/>
          </p:cNvSpPr>
          <p:nvPr>
            <p:ph type="title"/>
          </p:nvPr>
        </p:nvSpPr>
        <p:spPr/>
        <p:txBody>
          <a:bodyPr/>
          <a:lstStyle/>
          <a:p>
            <a:r>
              <a:rPr lang="en-US" dirty="0" smtClean="0"/>
              <a:t>Celtic Myths and Legends</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3301</TotalTime>
  <Words>3063</Words>
  <Application>Microsoft Office PowerPoint</Application>
  <PresentationFormat>On-screen Show (4:3)</PresentationFormat>
  <Paragraphs>263</Paragraphs>
  <Slides>42</Slides>
  <Notes>1</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Paper</vt:lpstr>
      <vt:lpstr>Historical Introduction to the Early Middle Ages</vt:lpstr>
      <vt:lpstr>When English Literature Begins</vt:lpstr>
      <vt:lpstr>Migrations, Invasions, and Missionaries</vt:lpstr>
      <vt:lpstr>The Iberians</vt:lpstr>
      <vt:lpstr>The Celts</vt:lpstr>
      <vt:lpstr>The Celtic Peoples</vt:lpstr>
      <vt:lpstr>The Celts</vt:lpstr>
      <vt:lpstr>Celtic Culture</vt:lpstr>
      <vt:lpstr>Celtic Myths and Legends</vt:lpstr>
      <vt:lpstr>Celtic Myths and Legends</vt:lpstr>
      <vt:lpstr>Celtic Creatures</vt:lpstr>
      <vt:lpstr>Celtic Burials</vt:lpstr>
      <vt:lpstr>Standing Stones</vt:lpstr>
      <vt:lpstr>Stonehenge</vt:lpstr>
      <vt:lpstr>Standing Stones in Popular Culture</vt:lpstr>
      <vt:lpstr>The Romans</vt:lpstr>
      <vt:lpstr>Hadrian’s Wall</vt:lpstr>
      <vt:lpstr>Hadrian’s Wall</vt:lpstr>
      <vt:lpstr>Celtic Culture and Roman Invasion</vt:lpstr>
      <vt:lpstr>Boedicea</vt:lpstr>
      <vt:lpstr>The Anglo-Saxon Invasion</vt:lpstr>
      <vt:lpstr>Map of the Anglo-Saxon Invasion</vt:lpstr>
      <vt:lpstr>The Danes</vt:lpstr>
      <vt:lpstr>The Normans</vt:lpstr>
      <vt:lpstr>To summarize…</vt:lpstr>
      <vt:lpstr>Anglo-Saxon Culture - Religion</vt:lpstr>
      <vt:lpstr>Anglo-Saxon Culture – Values and Virtues</vt:lpstr>
      <vt:lpstr>Anglo-Saxon Culture - Burial</vt:lpstr>
      <vt:lpstr>Anglo-Saxon Burial</vt:lpstr>
      <vt:lpstr>Anglo-Saxon Life – Kings and Thanes</vt:lpstr>
      <vt:lpstr>Anglo-Saxon  Literature –  The Chronicle</vt:lpstr>
      <vt:lpstr>Anglo-Saxon Literature – The Bards</vt:lpstr>
      <vt:lpstr>Historical Jigsaw Activity</vt:lpstr>
      <vt:lpstr>Early Middle Ages - Literary Introduction </vt:lpstr>
      <vt:lpstr>Early Middle Ages – Literary Introduction</vt:lpstr>
      <vt:lpstr>Riddles</vt:lpstr>
      <vt:lpstr>Elegies</vt:lpstr>
      <vt:lpstr>Religious Writings</vt:lpstr>
      <vt:lpstr>War Poems and Pseudo-History</vt:lpstr>
      <vt:lpstr>Folklore and Folktales</vt:lpstr>
      <vt:lpstr>Epics</vt:lpstr>
      <vt:lpstr>Break-Out Session with Short Readings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Lenny Valentine</dc:creator>
  <cp:lastModifiedBy>Lenny Valentine</cp:lastModifiedBy>
  <cp:revision>26</cp:revision>
  <dcterms:created xsi:type="dcterms:W3CDTF">2006-08-16T00:00:00Z</dcterms:created>
  <dcterms:modified xsi:type="dcterms:W3CDTF">2020-01-24T18:24:11Z</dcterms:modified>
</cp:coreProperties>
</file>