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2/25/2016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2/25/2016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2/25/2016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2/25/2016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2/25/2016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2/25/2016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Zy6XilXDZQ"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museum.org.uk/broughttolife/themes/diseases/black_death.aspx" TargetMode="External"/><Relationship Id="rId2" Type="http://schemas.openxmlformats.org/officeDocument/2006/relationships/hyperlink" Target="http://www.tudorbritain.org/joust/index.asp"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Introduction to the Later Middle Ages</a:t>
            </a:r>
            <a:endParaRPr lang="en-US" dirty="0"/>
          </a:p>
        </p:txBody>
      </p:sp>
      <p:sp>
        <p:nvSpPr>
          <p:cNvPr id="3" name="Subtitle 2"/>
          <p:cNvSpPr>
            <a:spLocks noGrp="1"/>
          </p:cNvSpPr>
          <p:nvPr>
            <p:ph type="subTitle" idx="1"/>
          </p:nvPr>
        </p:nvSpPr>
        <p:spPr/>
        <p:txBody>
          <a:bodyPr/>
          <a:lstStyle/>
          <a:p>
            <a:r>
              <a:rPr lang="en-US" i="1" dirty="0" smtClean="0"/>
              <a:t>Based on Elements of Literature – Sixth Edition</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 Important events</a:t>
            </a:r>
            <a:endParaRPr lang="en-US" dirty="0"/>
          </a:p>
        </p:txBody>
      </p:sp>
      <p:pic>
        <p:nvPicPr>
          <p:cNvPr id="5" name="Content Placeholder 4" descr="225953-stranger.jpg"/>
          <p:cNvPicPr>
            <a:picLocks noGrp="1" noChangeAspect="1"/>
          </p:cNvPicPr>
          <p:nvPr>
            <p:ph sz="quarter" idx="1"/>
          </p:nvPr>
        </p:nvPicPr>
        <p:blipFill>
          <a:blip r:embed="rId2" cstate="print"/>
          <a:stretch>
            <a:fillRect/>
          </a:stretch>
        </p:blipFill>
        <p:spPr>
          <a:xfrm>
            <a:off x="457200" y="2423160"/>
            <a:ext cx="3657600" cy="2926080"/>
          </a:xfrm>
        </p:spPr>
      </p:pic>
      <p:sp>
        <p:nvSpPr>
          <p:cNvPr id="4" name="Content Placeholder 3"/>
          <p:cNvSpPr>
            <a:spLocks noGrp="1"/>
          </p:cNvSpPr>
          <p:nvPr>
            <p:ph sz="quarter" idx="2"/>
          </p:nvPr>
        </p:nvSpPr>
        <p:spPr/>
        <p:txBody>
          <a:bodyPr>
            <a:normAutofit fontScale="92500"/>
          </a:bodyPr>
          <a:lstStyle/>
          <a:p>
            <a:r>
              <a:rPr lang="en-US" dirty="0" smtClean="0"/>
              <a:t>A variety of important religious and political events took place in the Later Middle Ages, including the following:</a:t>
            </a:r>
          </a:p>
          <a:p>
            <a:pPr lvl="1"/>
            <a:r>
              <a:rPr lang="en-US" dirty="0" smtClean="0"/>
              <a:t>The Assassination of Archbishop Thomas a Becket</a:t>
            </a:r>
          </a:p>
          <a:p>
            <a:pPr lvl="1"/>
            <a:r>
              <a:rPr lang="en-US" dirty="0" smtClean="0"/>
              <a:t>The Crusades (Christian knights attempting to reclaim the Holy Land)</a:t>
            </a:r>
          </a:p>
          <a:p>
            <a:pPr lvl="1"/>
            <a:r>
              <a:rPr lang="en-US" dirty="0" smtClean="0"/>
              <a:t>The Hundred Years’ War (between England and France)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of Feudalism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Feudalism did not last forever.  However, it’s downfall was not the result of one event, but several:</a:t>
            </a:r>
          </a:p>
          <a:p>
            <a:pPr lvl="1"/>
            <a:r>
              <a:rPr lang="en-US" dirty="0" smtClean="0"/>
              <a:t>The </a:t>
            </a:r>
            <a:r>
              <a:rPr lang="en-US" dirty="0" err="1" smtClean="0"/>
              <a:t>smithing</a:t>
            </a:r>
            <a:r>
              <a:rPr lang="en-US" dirty="0" smtClean="0"/>
              <a:t> of a universal coin system</a:t>
            </a:r>
          </a:p>
          <a:p>
            <a:pPr lvl="1"/>
            <a:r>
              <a:rPr lang="en-US" dirty="0" smtClean="0"/>
              <a:t>The use of long-bows, black-powder weapons, and canons, all of which could pierce knights’ armor.</a:t>
            </a:r>
          </a:p>
          <a:p>
            <a:pPr lvl="1"/>
            <a:r>
              <a:rPr lang="en-US" dirty="0" smtClean="0"/>
              <a:t>And finally, the Black Plague</a:t>
            </a:r>
          </a:p>
          <a:p>
            <a:endParaRPr lang="en-US" dirty="0"/>
          </a:p>
        </p:txBody>
      </p:sp>
      <p:pic>
        <p:nvPicPr>
          <p:cNvPr id="5" name="Content Placeholder 4" descr="forest outlaws-2.gif"/>
          <p:cNvPicPr>
            <a:picLocks noGrp="1" noChangeAspect="1"/>
          </p:cNvPicPr>
          <p:nvPr>
            <p:ph sz="quarter" idx="2"/>
          </p:nvPr>
        </p:nvPicPr>
        <p:blipFill>
          <a:blip r:embed="rId2" cstate="print"/>
          <a:stretch>
            <a:fillRect/>
          </a:stretch>
        </p:blipFill>
        <p:spPr>
          <a:xfrm>
            <a:off x="4270375" y="1600200"/>
            <a:ext cx="3657600" cy="4724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Plague</a:t>
            </a:r>
            <a:endParaRPr lang="en-US" dirty="0"/>
          </a:p>
        </p:txBody>
      </p:sp>
      <p:pic>
        <p:nvPicPr>
          <p:cNvPr id="5" name="Content Placeholder 4" descr="19dyk92jx7orzjpg.jpg"/>
          <p:cNvPicPr>
            <a:picLocks noGrp="1" noChangeAspect="1"/>
          </p:cNvPicPr>
          <p:nvPr>
            <p:ph sz="quarter" idx="1"/>
          </p:nvPr>
        </p:nvPicPr>
        <p:blipFill>
          <a:blip r:embed="rId2" cstate="print"/>
          <a:stretch>
            <a:fillRect/>
          </a:stretch>
        </p:blipFill>
        <p:spPr>
          <a:xfrm>
            <a:off x="457200" y="1600200"/>
            <a:ext cx="3657600" cy="4419600"/>
          </a:xfrm>
        </p:spPr>
      </p:pic>
      <p:sp>
        <p:nvSpPr>
          <p:cNvPr id="4" name="Content Placeholder 3"/>
          <p:cNvSpPr>
            <a:spLocks noGrp="1"/>
          </p:cNvSpPr>
          <p:nvPr>
            <p:ph sz="quarter" idx="2"/>
          </p:nvPr>
        </p:nvSpPr>
        <p:spPr/>
        <p:txBody>
          <a:bodyPr>
            <a:normAutofit fontScale="70000" lnSpcReduction="20000"/>
          </a:bodyPr>
          <a:lstStyle/>
          <a:p>
            <a:r>
              <a:rPr lang="en-US" dirty="0" smtClean="0"/>
              <a:t>Also known as the black death or bubonic plague, this disease swept across Europe in the Later Middle Ages, killing 1/3 of Britain.</a:t>
            </a:r>
          </a:p>
          <a:p>
            <a:r>
              <a:rPr lang="en-US" dirty="0" smtClean="0"/>
              <a:t>Dominant theories suggest fleas on migrating rats were responsible for the spread of the disease.</a:t>
            </a:r>
          </a:p>
          <a:p>
            <a:r>
              <a:rPr lang="en-US" dirty="0" smtClean="0"/>
              <a:t>However, a combination of bad hygiene, poor living conditions, and a very limited knowledge of medicine certainly didn’t help.</a:t>
            </a:r>
          </a:p>
          <a:p>
            <a:r>
              <a:rPr lang="en-US" dirty="0" smtClean="0"/>
              <a:t>The following is a music video based on the Black Plague:</a:t>
            </a:r>
          </a:p>
          <a:p>
            <a:r>
              <a:rPr lang="en-US" dirty="0" smtClean="0">
                <a:hlinkClick r:id="rId3"/>
              </a:rPr>
              <a:t>https://www.youtube.com/watch?v=rZy6XilXDZQ</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a:t>
            </a:r>
            <a:endParaRPr lang="en-US" dirty="0"/>
          </a:p>
        </p:txBody>
      </p:sp>
      <p:sp>
        <p:nvSpPr>
          <p:cNvPr id="3" name="Content Placeholder 2"/>
          <p:cNvSpPr>
            <a:spLocks noGrp="1"/>
          </p:cNvSpPr>
          <p:nvPr>
            <p:ph sz="quarter" idx="1"/>
          </p:nvPr>
        </p:nvSpPr>
        <p:spPr/>
        <p:txBody>
          <a:bodyPr/>
          <a:lstStyle/>
          <a:p>
            <a:r>
              <a:rPr lang="en-US" dirty="0" smtClean="0"/>
              <a:t>The following link provides a game of knights and jousting:</a:t>
            </a:r>
          </a:p>
          <a:p>
            <a:r>
              <a:rPr lang="en-US" dirty="0" smtClean="0">
                <a:hlinkClick r:id="rId2"/>
              </a:rPr>
              <a:t>http://www.tudorbritain.org/joust/index.asp</a:t>
            </a:r>
            <a:endParaRPr lang="en-US" dirty="0"/>
          </a:p>
        </p:txBody>
      </p:sp>
      <p:sp>
        <p:nvSpPr>
          <p:cNvPr id="4" name="Content Placeholder 3"/>
          <p:cNvSpPr>
            <a:spLocks noGrp="1"/>
          </p:cNvSpPr>
          <p:nvPr>
            <p:ph sz="quarter" idx="2"/>
          </p:nvPr>
        </p:nvSpPr>
        <p:spPr/>
        <p:txBody>
          <a:bodyPr/>
          <a:lstStyle/>
          <a:p>
            <a:r>
              <a:rPr lang="en-US" dirty="0" smtClean="0"/>
              <a:t>The following link provides an animated trivia game about the black plague:</a:t>
            </a:r>
          </a:p>
          <a:p>
            <a:r>
              <a:rPr lang="en-US" dirty="0" smtClean="0">
                <a:hlinkClick r:id="rId3"/>
              </a:rPr>
              <a:t>http://www.sciencemuseum.org.uk/broughttolife/themes/diseases/black_death.aspx</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1066 to 1485</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Later Middle Ages begins with the invasion of the Normans (from Normandy, France) at the end of the Early Middle Ages.</a:t>
            </a:r>
          </a:p>
          <a:p>
            <a:r>
              <a:rPr lang="en-US" dirty="0" smtClean="0"/>
              <a:t>Their armies were led by a man named William the </a:t>
            </a:r>
            <a:r>
              <a:rPr lang="en-US" dirty="0" smtClean="0"/>
              <a:t>Conqueror </a:t>
            </a:r>
            <a:r>
              <a:rPr lang="en-US" dirty="0" smtClean="0"/>
              <a:t>(i.e. William of Normandy, or William the B-word).</a:t>
            </a:r>
          </a:p>
          <a:p>
            <a:r>
              <a:rPr lang="en-US" dirty="0" smtClean="0"/>
              <a:t>William felt he had a right to the throne of England for two reasons:</a:t>
            </a:r>
          </a:p>
          <a:p>
            <a:pPr lvl="1"/>
            <a:r>
              <a:rPr lang="en-US" dirty="0" smtClean="0"/>
              <a:t>The former king told him once, verbally.</a:t>
            </a:r>
          </a:p>
          <a:p>
            <a:pPr lvl="1"/>
            <a:r>
              <a:rPr lang="en-US" dirty="0" smtClean="0"/>
              <a:t>He is the illegitimate son of the cousin of the late king.</a:t>
            </a:r>
          </a:p>
          <a:p>
            <a:pPr lvl="2"/>
            <a:r>
              <a:rPr lang="en-US" dirty="0" smtClean="0"/>
              <a:t>In this context, illegitimate means born outside of marriage, hence the reason for one of his names.</a:t>
            </a:r>
          </a:p>
          <a:p>
            <a:pPr lvl="2"/>
            <a:endParaRPr lang="en-US" dirty="0" smtClean="0"/>
          </a:p>
        </p:txBody>
      </p:sp>
      <p:pic>
        <p:nvPicPr>
          <p:cNvPr id="6" name="Content Placeholder 5" descr="William_the_Conqueror-painted_ca_1620_Annonymous.jpg"/>
          <p:cNvPicPr>
            <a:picLocks noGrp="1" noChangeAspect="1"/>
          </p:cNvPicPr>
          <p:nvPr>
            <p:ph sz="quarter" idx="2"/>
          </p:nvPr>
        </p:nvPicPr>
        <p:blipFill>
          <a:blip r:embed="rId2" cstate="print"/>
          <a:stretch>
            <a:fillRect/>
          </a:stretch>
        </p:blipFill>
        <p:spPr>
          <a:xfrm>
            <a:off x="4475979" y="1600200"/>
            <a:ext cx="3246391"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Resistance Is Feudal</a:t>
            </a:r>
            <a:endParaRPr lang="en-US" dirty="0"/>
          </a:p>
        </p:txBody>
      </p:sp>
      <p:pic>
        <p:nvPicPr>
          <p:cNvPr id="7" name="Content Placeholder 6" descr="Bayeux_Tapestry_scene51_Battle_of_Hastings_Norman_knights_and_archers.jpg"/>
          <p:cNvPicPr>
            <a:picLocks noGrp="1" noChangeAspect="1"/>
          </p:cNvPicPr>
          <p:nvPr>
            <p:ph sz="quarter" idx="1"/>
          </p:nvPr>
        </p:nvPicPr>
        <p:blipFill>
          <a:blip r:embed="rId2" cstate="print"/>
          <a:stretch>
            <a:fillRect/>
          </a:stretch>
        </p:blipFill>
        <p:spPr>
          <a:xfrm>
            <a:off x="457200" y="1676400"/>
            <a:ext cx="3657600" cy="4495800"/>
          </a:xfrm>
        </p:spPr>
      </p:pic>
      <p:sp>
        <p:nvSpPr>
          <p:cNvPr id="6" name="Content Placeholder 5"/>
          <p:cNvSpPr>
            <a:spLocks noGrp="1"/>
          </p:cNvSpPr>
          <p:nvPr>
            <p:ph sz="quarter" idx="2"/>
          </p:nvPr>
        </p:nvSpPr>
        <p:spPr/>
        <p:txBody>
          <a:bodyPr>
            <a:normAutofit lnSpcReduction="10000"/>
          </a:bodyPr>
          <a:lstStyle/>
          <a:p>
            <a:r>
              <a:rPr lang="en-US" dirty="0" smtClean="0"/>
              <a:t>When William of Normandy conquered England, he brought several aspects of French culture with him:</a:t>
            </a:r>
          </a:p>
          <a:p>
            <a:pPr lvl="1"/>
            <a:r>
              <a:rPr lang="en-US" dirty="0" smtClean="0"/>
              <a:t>The Feudal System</a:t>
            </a:r>
          </a:p>
          <a:p>
            <a:pPr lvl="1"/>
            <a:r>
              <a:rPr lang="en-US" dirty="0" smtClean="0"/>
              <a:t>The Concepts of Chivalry and Courtly Love</a:t>
            </a:r>
          </a:p>
          <a:p>
            <a:pPr lvl="1"/>
            <a:r>
              <a:rPr lang="en-US" dirty="0" smtClean="0"/>
              <a:t>More King Arthur legends to combine with those England already had.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Feudal System</a:t>
            </a:r>
            <a:endParaRPr lang="en-US" dirty="0">
              <a:solidFill>
                <a:schemeClr val="tx1"/>
              </a:solidFill>
            </a:endParaRPr>
          </a:p>
        </p:txBody>
      </p:sp>
      <p:sp>
        <p:nvSpPr>
          <p:cNvPr id="3" name="Content Placeholder 2"/>
          <p:cNvSpPr>
            <a:spLocks noGrp="1"/>
          </p:cNvSpPr>
          <p:nvPr>
            <p:ph sz="quarter" idx="1"/>
          </p:nvPr>
        </p:nvSpPr>
        <p:spPr/>
        <p:txBody>
          <a:bodyPr>
            <a:normAutofit fontScale="70000" lnSpcReduction="20000"/>
          </a:bodyPr>
          <a:lstStyle/>
          <a:p>
            <a:r>
              <a:rPr lang="en-US" dirty="0" smtClean="0"/>
              <a:t>Unlike the warrior clans of the Anglo-Saxons, Feudalism is a rigid class system comprised of the king, lords, vassals, and serfs.</a:t>
            </a:r>
          </a:p>
          <a:p>
            <a:r>
              <a:rPr lang="en-US" dirty="0" smtClean="0"/>
              <a:t>The king divides his land up to the lords, who rule in his stead. </a:t>
            </a:r>
          </a:p>
          <a:p>
            <a:r>
              <a:rPr lang="en-US" dirty="0" smtClean="0"/>
              <a:t> The lords do the same with their land, dividing it up amongst their vassals. </a:t>
            </a:r>
          </a:p>
          <a:p>
            <a:r>
              <a:rPr lang="en-US" dirty="0" smtClean="0"/>
              <a:t>In exchange, vassals must give their lords military service (as knights).</a:t>
            </a:r>
          </a:p>
          <a:p>
            <a:r>
              <a:rPr lang="en-US" dirty="0" smtClean="0"/>
              <a:t>At the bottom of the social structure, serfs (or peasants) did most of the manual labor (growing crops, building structures, etc).</a:t>
            </a:r>
            <a:endParaRPr lang="en-US" dirty="0"/>
          </a:p>
        </p:txBody>
      </p:sp>
      <p:grpSp>
        <p:nvGrpSpPr>
          <p:cNvPr id="5" name="Group 104"/>
          <p:cNvGrpSpPr>
            <a:grpSpLocks noGrp="1"/>
          </p:cNvGrpSpPr>
          <p:nvPr>
            <p:ph sz="quarter" idx="2"/>
          </p:nvPr>
        </p:nvGrpSpPr>
        <p:grpSpPr bwMode="auto">
          <a:xfrm>
            <a:off x="4270375" y="1600200"/>
            <a:ext cx="4721226" cy="4572000"/>
            <a:chOff x="1440" y="672"/>
            <a:chExt cx="3120" cy="2976"/>
          </a:xfrm>
        </p:grpSpPr>
        <p:sp>
          <p:nvSpPr>
            <p:cNvPr id="6" name="AutoShape 93"/>
            <p:cNvSpPr>
              <a:spLocks noChangeArrowheads="1"/>
            </p:cNvSpPr>
            <p:nvPr/>
          </p:nvSpPr>
          <p:spPr bwMode="auto">
            <a:xfrm>
              <a:off x="1440" y="672"/>
              <a:ext cx="3120" cy="2976"/>
            </a:xfrm>
            <a:prstGeom prst="triangle">
              <a:avLst>
                <a:gd name="adj" fmla="val 50000"/>
              </a:avLst>
            </a:prstGeom>
            <a:solidFill>
              <a:srgbClr val="336633"/>
            </a:solidFill>
            <a:ln w="9525">
              <a:noFill/>
              <a:miter lim="800000"/>
              <a:headEnd/>
              <a:tailEnd/>
            </a:ln>
            <a:effectLst/>
          </p:spPr>
          <p:txBody>
            <a:bodyPr wrap="none" anchor="ctr"/>
            <a:lstStyle/>
            <a:p>
              <a:endParaRPr lang="en-US"/>
            </a:p>
          </p:txBody>
        </p:sp>
        <p:sp>
          <p:nvSpPr>
            <p:cNvPr id="7" name="Text Box 97"/>
            <p:cNvSpPr txBox="1">
              <a:spLocks noChangeArrowheads="1"/>
            </p:cNvSpPr>
            <p:nvPr/>
          </p:nvSpPr>
          <p:spPr bwMode="auto">
            <a:xfrm>
              <a:off x="2544" y="1056"/>
              <a:ext cx="928" cy="461"/>
            </a:xfrm>
            <a:prstGeom prst="rect">
              <a:avLst/>
            </a:prstGeom>
            <a:noFill/>
            <a:ln w="9525">
              <a:noFill/>
              <a:miter lim="800000"/>
              <a:headEnd/>
              <a:tailEnd/>
            </a:ln>
            <a:effectLst/>
          </p:spPr>
          <p:txBody>
            <a:bodyPr>
              <a:spAutoFit/>
            </a:bodyPr>
            <a:lstStyle/>
            <a:p>
              <a:pPr algn="ctr">
                <a:spcBef>
                  <a:spcPct val="50000"/>
                </a:spcBef>
              </a:pPr>
              <a:r>
                <a:rPr lang="en-US" sz="2000" b="1" dirty="0">
                  <a:latin typeface="Arial" charset="0"/>
                </a:rPr>
                <a:t>King </a:t>
              </a:r>
              <a:br>
                <a:rPr lang="en-US" sz="2000" b="1" dirty="0">
                  <a:latin typeface="Arial" charset="0"/>
                </a:rPr>
              </a:br>
              <a:endParaRPr lang="en-US" sz="2000" dirty="0">
                <a:latin typeface="Arial" charset="0"/>
              </a:endParaRPr>
            </a:p>
          </p:txBody>
        </p:sp>
        <p:sp>
          <p:nvSpPr>
            <p:cNvPr id="8" name="Text Box 98"/>
            <p:cNvSpPr txBox="1">
              <a:spLocks noChangeArrowheads="1"/>
            </p:cNvSpPr>
            <p:nvPr/>
          </p:nvSpPr>
          <p:spPr bwMode="auto">
            <a:xfrm>
              <a:off x="2256" y="1440"/>
              <a:ext cx="1447" cy="661"/>
            </a:xfrm>
            <a:prstGeom prst="rect">
              <a:avLst/>
            </a:prstGeom>
            <a:noFill/>
            <a:ln w="9525">
              <a:noFill/>
              <a:miter lim="800000"/>
              <a:headEnd/>
              <a:tailEnd/>
            </a:ln>
            <a:effectLst/>
          </p:spPr>
          <p:txBody>
            <a:bodyPr>
              <a:spAutoFit/>
            </a:bodyPr>
            <a:lstStyle/>
            <a:p>
              <a:pPr algn="ctr">
                <a:spcBef>
                  <a:spcPct val="50000"/>
                </a:spcBef>
              </a:pPr>
              <a:r>
                <a:rPr lang="en-US" sz="2000" b="1" dirty="0">
                  <a:latin typeface="Arial" charset="0"/>
                </a:rPr>
                <a:t>Lords</a:t>
              </a:r>
              <a:r>
                <a:rPr lang="en-US" sz="2000" dirty="0">
                  <a:latin typeface="Arial" charset="0"/>
                </a:rPr>
                <a:t/>
              </a:r>
              <a:br>
                <a:rPr lang="en-US" sz="2000" dirty="0">
                  <a:latin typeface="Arial" charset="0"/>
                </a:rPr>
              </a:br>
              <a:r>
                <a:rPr lang="en-US" sz="2000" dirty="0">
                  <a:latin typeface="Arial" charset="0"/>
                </a:rPr>
                <a:t>powerful </a:t>
              </a:r>
              <a:br>
                <a:rPr lang="en-US" sz="2000" dirty="0">
                  <a:latin typeface="Arial" charset="0"/>
                </a:rPr>
              </a:br>
              <a:r>
                <a:rPr lang="en-US" sz="2000" dirty="0">
                  <a:latin typeface="Arial" charset="0"/>
                </a:rPr>
                <a:t>landowners</a:t>
              </a:r>
            </a:p>
          </p:txBody>
        </p:sp>
        <p:sp>
          <p:nvSpPr>
            <p:cNvPr id="9" name="Text Box 99"/>
            <p:cNvSpPr txBox="1">
              <a:spLocks noChangeArrowheads="1"/>
            </p:cNvSpPr>
            <p:nvPr/>
          </p:nvSpPr>
          <p:spPr bwMode="auto">
            <a:xfrm>
              <a:off x="2016" y="2112"/>
              <a:ext cx="1958" cy="861"/>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Vassals</a:t>
              </a:r>
              <a:br>
                <a:rPr lang="en-US" sz="2000" b="1">
                  <a:latin typeface="Arial" charset="0"/>
                </a:rPr>
              </a:br>
              <a:r>
                <a:rPr lang="en-US" sz="2000">
                  <a:latin typeface="Arial" charset="0"/>
                </a:rPr>
                <a:t>did work or military </a:t>
              </a:r>
              <a:br>
                <a:rPr lang="en-US" sz="2000">
                  <a:latin typeface="Arial" charset="0"/>
                </a:rPr>
              </a:br>
              <a:r>
                <a:rPr lang="en-US" sz="2000">
                  <a:latin typeface="Arial" charset="0"/>
                </a:rPr>
                <a:t>service for feudal lords in exchange for land</a:t>
              </a:r>
            </a:p>
          </p:txBody>
        </p:sp>
        <p:sp>
          <p:nvSpPr>
            <p:cNvPr id="10" name="Text Box 100"/>
            <p:cNvSpPr txBox="1">
              <a:spLocks noChangeArrowheads="1"/>
            </p:cNvSpPr>
            <p:nvPr/>
          </p:nvSpPr>
          <p:spPr bwMode="auto">
            <a:xfrm>
              <a:off x="1728" y="2976"/>
              <a:ext cx="2396" cy="661"/>
            </a:xfrm>
            <a:prstGeom prst="rect">
              <a:avLst/>
            </a:prstGeom>
            <a:noFill/>
            <a:ln w="9525">
              <a:noFill/>
              <a:miter lim="800000"/>
              <a:headEnd/>
              <a:tailEnd/>
            </a:ln>
            <a:effectLst/>
          </p:spPr>
          <p:txBody>
            <a:bodyPr>
              <a:spAutoFit/>
            </a:bodyPr>
            <a:lstStyle/>
            <a:p>
              <a:pPr algn="ctr">
                <a:spcBef>
                  <a:spcPct val="50000"/>
                </a:spcBef>
              </a:pPr>
              <a:r>
                <a:rPr lang="en-US" sz="2000" b="1" dirty="0">
                  <a:latin typeface="Arial" charset="0"/>
                </a:rPr>
                <a:t>Serfs</a:t>
              </a:r>
              <a:br>
                <a:rPr lang="en-US" sz="2000" b="1" dirty="0">
                  <a:latin typeface="Arial" charset="0"/>
                </a:rPr>
              </a:br>
              <a:r>
                <a:rPr lang="en-US" sz="2000" dirty="0">
                  <a:latin typeface="Arial" charset="0"/>
                </a:rPr>
                <a:t>servants to lords and vassals, </a:t>
              </a:r>
              <a:br>
                <a:rPr lang="en-US" sz="2000" dirty="0">
                  <a:latin typeface="Arial" charset="0"/>
                </a:rPr>
              </a:br>
              <a:r>
                <a:rPr lang="en-US" sz="2000" dirty="0">
                  <a:latin typeface="Arial" charset="0"/>
                </a:rPr>
                <a:t>bound to their master’s land</a:t>
              </a:r>
            </a:p>
          </p:txBody>
        </p:sp>
        <p:sp>
          <p:nvSpPr>
            <p:cNvPr id="11" name="Line 94"/>
            <p:cNvSpPr>
              <a:spLocks noChangeShapeType="1"/>
            </p:cNvSpPr>
            <p:nvPr/>
          </p:nvSpPr>
          <p:spPr bwMode="auto">
            <a:xfrm>
              <a:off x="2640" y="1392"/>
              <a:ext cx="720" cy="0"/>
            </a:xfrm>
            <a:prstGeom prst="line">
              <a:avLst/>
            </a:prstGeom>
            <a:noFill/>
            <a:ln w="9525">
              <a:solidFill>
                <a:srgbClr val="FFFFCC"/>
              </a:solidFill>
              <a:round/>
              <a:headEnd/>
              <a:tailEnd/>
            </a:ln>
            <a:effectLst/>
          </p:spPr>
          <p:txBody>
            <a:bodyPr wrap="none" anchor="ctr"/>
            <a:lstStyle/>
            <a:p>
              <a:endParaRPr lang="en-US"/>
            </a:p>
          </p:txBody>
        </p:sp>
        <p:sp>
          <p:nvSpPr>
            <p:cNvPr id="12" name="Line 95"/>
            <p:cNvSpPr>
              <a:spLocks noChangeShapeType="1"/>
            </p:cNvSpPr>
            <p:nvPr/>
          </p:nvSpPr>
          <p:spPr bwMode="auto">
            <a:xfrm>
              <a:off x="2256" y="2112"/>
              <a:ext cx="1488" cy="0"/>
            </a:xfrm>
            <a:prstGeom prst="line">
              <a:avLst/>
            </a:prstGeom>
            <a:noFill/>
            <a:ln w="9525">
              <a:solidFill>
                <a:srgbClr val="FFFFCC"/>
              </a:solidFill>
              <a:round/>
              <a:headEnd/>
              <a:tailEnd/>
            </a:ln>
            <a:effectLst/>
          </p:spPr>
          <p:txBody>
            <a:bodyPr wrap="none" anchor="ctr"/>
            <a:lstStyle/>
            <a:p>
              <a:endParaRPr lang="en-US"/>
            </a:p>
          </p:txBody>
        </p:sp>
        <p:sp>
          <p:nvSpPr>
            <p:cNvPr id="13" name="Line 96"/>
            <p:cNvSpPr>
              <a:spLocks noChangeShapeType="1"/>
            </p:cNvSpPr>
            <p:nvPr/>
          </p:nvSpPr>
          <p:spPr bwMode="auto">
            <a:xfrm>
              <a:off x="1776" y="2976"/>
              <a:ext cx="2400" cy="0"/>
            </a:xfrm>
            <a:prstGeom prst="line">
              <a:avLst/>
            </a:prstGeom>
            <a:noFill/>
            <a:ln w="9525">
              <a:solidFill>
                <a:srgbClr val="FFFFCC"/>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Knights and Armor</a:t>
            </a:r>
            <a:endParaRPr lang="en-US" dirty="0"/>
          </a:p>
        </p:txBody>
      </p:sp>
      <p:pic>
        <p:nvPicPr>
          <p:cNvPr id="5" name="Content Placeholder 4" descr="Vintage-Iron-Man-font-b-armor-b-font-font-b-medieval-b-font-warrior-Photography-Props.jpg"/>
          <p:cNvPicPr>
            <a:picLocks noGrp="1" noChangeAspect="1"/>
          </p:cNvPicPr>
          <p:nvPr>
            <p:ph sz="quarter" idx="1"/>
          </p:nvPr>
        </p:nvPicPr>
        <p:blipFill>
          <a:blip r:embed="rId2" cstate="print"/>
          <a:stretch>
            <a:fillRect/>
          </a:stretch>
        </p:blipFill>
        <p:spPr>
          <a:xfrm>
            <a:off x="457200" y="2057400"/>
            <a:ext cx="3657600" cy="3657600"/>
          </a:xfrm>
        </p:spPr>
      </p:pic>
      <p:sp>
        <p:nvSpPr>
          <p:cNvPr id="4" name="Content Placeholder 3"/>
          <p:cNvSpPr>
            <a:spLocks noGrp="1"/>
          </p:cNvSpPr>
          <p:nvPr>
            <p:ph sz="quarter" idx="2"/>
          </p:nvPr>
        </p:nvSpPr>
        <p:spPr/>
        <p:txBody>
          <a:bodyPr/>
          <a:lstStyle/>
          <a:p>
            <a:pPr marL="274320" lvl="1">
              <a:spcBef>
                <a:spcPts val="600"/>
              </a:spcBef>
              <a:buSzPct val="70000"/>
              <a:buFont typeface="Wingdings"/>
              <a:buChar char=""/>
            </a:pPr>
            <a:r>
              <a:rPr lang="en-US" dirty="0" smtClean="0"/>
              <a:t>provided military service to lords </a:t>
            </a:r>
          </a:p>
          <a:p>
            <a:pPr marL="274320" lvl="1">
              <a:spcBef>
                <a:spcPts val="600"/>
              </a:spcBef>
              <a:buSzPct val="70000"/>
              <a:buFont typeface="Wingdings"/>
              <a:buChar char=""/>
            </a:pPr>
            <a:r>
              <a:rPr lang="en-US" dirty="0" smtClean="0"/>
              <a:t>often the sons of nobles </a:t>
            </a:r>
          </a:p>
          <a:p>
            <a:pPr marL="274320" lvl="1">
              <a:spcBef>
                <a:spcPts val="600"/>
              </a:spcBef>
              <a:buSzPct val="70000"/>
              <a:buFont typeface="Wingdings"/>
              <a:buChar char=""/>
            </a:pPr>
            <a:r>
              <a:rPr lang="en-US" dirty="0" smtClean="0"/>
              <a:t>began training at an early age </a:t>
            </a:r>
          </a:p>
          <a:p>
            <a:pPr marL="274320" lvl="1">
              <a:spcBef>
                <a:spcPts val="600"/>
              </a:spcBef>
              <a:buSzPct val="70000"/>
              <a:buFont typeface="Wingdings"/>
              <a:buChar char=""/>
            </a:pPr>
            <a:r>
              <a:rPr lang="en-US" dirty="0" smtClean="0"/>
              <a:t>wore very heavy armor into battle (sometimes over 100 pounds of heavy plate metal, weapons, etc).</a:t>
            </a:r>
          </a:p>
          <a:p>
            <a:pPr marL="274320" lvl="1">
              <a:spcBef>
                <a:spcPts val="600"/>
              </a:spcBef>
              <a:buSzPct val="70000"/>
              <a:buFont typeface="Wingdings"/>
              <a:buChar char=""/>
            </a:pPr>
            <a:r>
              <a:rPr lang="en-US" dirty="0" smtClean="0"/>
              <a:t>followed a code </a:t>
            </a:r>
            <a:br>
              <a:rPr lang="en-US" dirty="0" smtClean="0"/>
            </a:br>
            <a:r>
              <a:rPr lang="en-US" dirty="0" smtClean="0"/>
              <a:t>of chivalry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sz="quarter"/>
          </p:nvPr>
        </p:nvSpPr>
        <p:spPr bwMode="auto">
          <a:xfrm>
            <a:off x="301625" y="382588"/>
            <a:ext cx="8537575" cy="685800"/>
          </a:xfrm>
          <a:noFill/>
          <a:ln cap="flat" algn="ctr">
            <a:miter lim="800000"/>
            <a:headEnd/>
            <a:tailEnd/>
          </a:ln>
        </p:spPr>
        <p:txBody>
          <a:bodyPr vert="horz" wrap="square" lIns="91440" tIns="45720" rIns="91440" bIns="45720" numCol="1" anchor="t" anchorCtr="0" compatLnSpc="1">
            <a:prstTxWarp prst="textNoShape">
              <a:avLst/>
            </a:prstTxWarp>
          </a:bodyPr>
          <a:lstStyle/>
          <a:p>
            <a:r>
              <a:rPr lang="en-US" sz="2500" b="1" dirty="0" smtClean="0">
                <a:solidFill>
                  <a:schemeClr val="tx1"/>
                </a:solidFill>
              </a:rPr>
              <a:t>Chivalry</a:t>
            </a:r>
            <a:endParaRPr lang="en-US" sz="2500" b="1" dirty="0">
              <a:solidFill>
                <a:schemeClr val="tx1"/>
              </a:solidFill>
            </a:endParaRPr>
          </a:p>
        </p:txBody>
      </p:sp>
      <p:sp>
        <p:nvSpPr>
          <p:cNvPr id="20" name="Text Box 4"/>
          <p:cNvSpPr txBox="1">
            <a:spLocks noChangeArrowheads="1"/>
          </p:cNvSpPr>
          <p:nvPr/>
        </p:nvSpPr>
        <p:spPr bwMode="auto">
          <a:xfrm>
            <a:off x="533400" y="1676400"/>
            <a:ext cx="4267200" cy="369332"/>
          </a:xfrm>
          <a:prstGeom prst="rect">
            <a:avLst/>
          </a:prstGeom>
          <a:noFill/>
          <a:ln w="9525" algn="ctr">
            <a:noFill/>
            <a:miter lim="800000"/>
            <a:headEnd/>
            <a:tailEnd/>
          </a:ln>
          <a:effectLst/>
        </p:spPr>
        <p:txBody>
          <a:bodyPr>
            <a:spAutoFit/>
          </a:bodyPr>
          <a:lstStyle/>
          <a:p>
            <a:pPr marL="114300" lvl="1">
              <a:spcBef>
                <a:spcPct val="30000"/>
              </a:spcBef>
            </a:pPr>
            <a:r>
              <a:rPr lang="en-US"/>
              <a:t>A code of conduct that covered</a:t>
            </a:r>
          </a:p>
        </p:txBody>
      </p:sp>
      <p:sp>
        <p:nvSpPr>
          <p:cNvPr id="21" name="Text Box 5"/>
          <p:cNvSpPr txBox="1">
            <a:spLocks noChangeArrowheads="1"/>
          </p:cNvSpPr>
          <p:nvPr/>
        </p:nvSpPr>
        <p:spPr bwMode="auto">
          <a:xfrm>
            <a:off x="609600" y="2514600"/>
            <a:ext cx="4800600" cy="646331"/>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whom to defend</a:t>
            </a:r>
            <a:r>
              <a:rPr lang="en-US">
                <a:latin typeface="Courier New" pitchFamily="49" charset="0"/>
                <a:cs typeface="Courier New" pitchFamily="49" charset="0"/>
              </a:rPr>
              <a:t>—</a:t>
            </a:r>
            <a:r>
              <a:rPr lang="en-US"/>
              <a:t>knight’s lord, the king, and the Christian faith</a:t>
            </a:r>
          </a:p>
        </p:txBody>
      </p:sp>
      <p:sp>
        <p:nvSpPr>
          <p:cNvPr id="22" name="Text Box 6"/>
          <p:cNvSpPr txBox="1">
            <a:spLocks noChangeArrowheads="1"/>
          </p:cNvSpPr>
          <p:nvPr/>
        </p:nvSpPr>
        <p:spPr bwMode="auto">
          <a:xfrm>
            <a:off x="533400" y="3733800"/>
            <a:ext cx="4343400" cy="646331"/>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how to treat a lady—</a:t>
            </a:r>
            <a:br>
              <a:rPr lang="en-US"/>
            </a:br>
            <a:r>
              <a:rPr lang="en-US"/>
              <a:t>courtly love </a:t>
            </a:r>
          </a:p>
        </p:txBody>
      </p:sp>
      <p:sp>
        <p:nvSpPr>
          <p:cNvPr id="23" name="Text Box 12"/>
          <p:cNvSpPr txBox="1">
            <a:spLocks noChangeArrowheads="1"/>
          </p:cNvSpPr>
          <p:nvPr/>
        </p:nvSpPr>
        <p:spPr bwMode="auto">
          <a:xfrm>
            <a:off x="609600" y="1828800"/>
            <a:ext cx="184731" cy="369332"/>
          </a:xfrm>
          <a:prstGeom prst="rect">
            <a:avLst/>
          </a:prstGeom>
          <a:noFill/>
          <a:ln w="9525">
            <a:noFill/>
            <a:miter lim="800000"/>
            <a:headEnd/>
            <a:tailEnd/>
          </a:ln>
          <a:effectLst/>
        </p:spPr>
        <p:txBody>
          <a:bodyPr wrap="none">
            <a:spAutoFit/>
          </a:bodyPr>
          <a:lstStyle/>
          <a:p>
            <a:endParaRPr lang="en-US"/>
          </a:p>
        </p:txBody>
      </p:sp>
      <p:sp>
        <p:nvSpPr>
          <p:cNvPr id="24" name="Text Box 15"/>
          <p:cNvSpPr txBox="1">
            <a:spLocks noChangeArrowheads="1"/>
          </p:cNvSpPr>
          <p:nvPr/>
        </p:nvSpPr>
        <p:spPr bwMode="auto">
          <a:xfrm>
            <a:off x="533400" y="4572000"/>
            <a:ext cx="5410200" cy="369332"/>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how to help others </a:t>
            </a:r>
          </a:p>
        </p:txBody>
      </p:sp>
      <p:sp>
        <p:nvSpPr>
          <p:cNvPr id="25" name="Text Box 16"/>
          <p:cNvSpPr txBox="1">
            <a:spLocks noChangeArrowheads="1"/>
          </p:cNvSpPr>
          <p:nvPr/>
        </p:nvSpPr>
        <p:spPr bwMode="auto">
          <a:xfrm>
            <a:off x="533400" y="5105400"/>
            <a:ext cx="4800600" cy="646331"/>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how to resist the urge to run away if captured </a:t>
            </a:r>
          </a:p>
        </p:txBody>
      </p:sp>
      <p:pic>
        <p:nvPicPr>
          <p:cNvPr id="32" name="Content Placeholder 31" descr="pent.gif"/>
          <p:cNvPicPr>
            <a:picLocks noGrp="1" noChangeAspect="1"/>
          </p:cNvPicPr>
          <p:nvPr>
            <p:ph sz="quarter" idx="1"/>
          </p:nvPr>
        </p:nvPicPr>
        <p:blipFill>
          <a:blip r:embed="rId2" cstate="print"/>
          <a:stretch>
            <a:fillRect/>
          </a:stretch>
        </p:blipFill>
        <p:spPr>
          <a:xfrm>
            <a:off x="5257800" y="1728787"/>
            <a:ext cx="3200400" cy="43148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par>
                                <p:cTn id="8" presetID="12" presetClass="entr" presetSubtype="4" fill="hold" grpId="0"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slide(fromBottom)">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lide(fromBottom)">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Bottom)">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lide(fromBottom)">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Courtly Love</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Knights also practiced a concept called courtly love.</a:t>
            </a:r>
          </a:p>
          <a:p>
            <a:r>
              <a:rPr lang="en-US" dirty="0" smtClean="0"/>
              <a:t>Therein, knights would admire a noble lady in a completely pure and non-physical / non-romantic way.</a:t>
            </a:r>
          </a:p>
          <a:p>
            <a:endParaRPr lang="en-US" dirty="0"/>
          </a:p>
        </p:txBody>
      </p:sp>
      <p:sp>
        <p:nvSpPr>
          <p:cNvPr id="11" name="Text Box 13"/>
          <p:cNvSpPr txBox="1">
            <a:spLocks noChangeArrowheads="1"/>
          </p:cNvSpPr>
          <p:nvPr/>
        </p:nvSpPr>
        <p:spPr bwMode="auto">
          <a:xfrm>
            <a:off x="4572000" y="1600200"/>
            <a:ext cx="5410200" cy="369332"/>
          </a:xfrm>
          <a:prstGeom prst="rect">
            <a:avLst/>
          </a:prstGeom>
          <a:noFill/>
          <a:ln w="9525" algn="ctr">
            <a:noFill/>
            <a:miter lim="800000"/>
            <a:headEnd/>
            <a:tailEnd/>
          </a:ln>
          <a:effectLst/>
        </p:spPr>
        <p:txBody>
          <a:bodyPr>
            <a:spAutoFit/>
          </a:bodyPr>
          <a:lstStyle/>
          <a:p>
            <a:pPr marL="461963" lvl="1" indent="-347663">
              <a:spcBef>
                <a:spcPct val="30000"/>
              </a:spcBef>
            </a:pPr>
            <a:r>
              <a:rPr lang="en-US" dirty="0"/>
              <a:t>The knight</a:t>
            </a:r>
          </a:p>
        </p:txBody>
      </p:sp>
      <p:sp>
        <p:nvSpPr>
          <p:cNvPr id="12" name="Text Box 14"/>
          <p:cNvSpPr txBox="1">
            <a:spLocks noChangeArrowheads="1"/>
          </p:cNvSpPr>
          <p:nvPr/>
        </p:nvSpPr>
        <p:spPr bwMode="auto">
          <a:xfrm>
            <a:off x="4572000" y="2895600"/>
            <a:ext cx="4419600" cy="369332"/>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glorified the lady in words  </a:t>
            </a:r>
          </a:p>
        </p:txBody>
      </p:sp>
      <p:sp>
        <p:nvSpPr>
          <p:cNvPr id="13" name="Text Box 15"/>
          <p:cNvSpPr txBox="1">
            <a:spLocks noChangeArrowheads="1"/>
          </p:cNvSpPr>
          <p:nvPr/>
        </p:nvSpPr>
        <p:spPr bwMode="auto">
          <a:xfrm>
            <a:off x="4572000" y="2057400"/>
            <a:ext cx="4419600" cy="646331"/>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adored the lady and was inspired by her   </a:t>
            </a:r>
          </a:p>
        </p:txBody>
      </p:sp>
      <p:sp>
        <p:nvSpPr>
          <p:cNvPr id="14" name="Text Box 16"/>
          <p:cNvSpPr txBox="1">
            <a:spLocks noChangeArrowheads="1"/>
          </p:cNvSpPr>
          <p:nvPr/>
        </p:nvSpPr>
        <p:spPr bwMode="auto">
          <a:xfrm>
            <a:off x="4572000" y="3810000"/>
            <a:ext cx="5410200" cy="369332"/>
          </a:xfrm>
          <a:prstGeom prst="rect">
            <a:avLst/>
          </a:prstGeom>
          <a:noFill/>
          <a:ln w="9525" algn="ctr">
            <a:noFill/>
            <a:miter lim="800000"/>
            <a:headEnd/>
            <a:tailEnd/>
          </a:ln>
          <a:effectLst/>
        </p:spPr>
        <p:txBody>
          <a:bodyPr>
            <a:spAutoFit/>
          </a:bodyPr>
          <a:lstStyle/>
          <a:p>
            <a:pPr marL="461963" lvl="1" indent="-347663">
              <a:spcBef>
                <a:spcPct val="30000"/>
              </a:spcBef>
            </a:pPr>
            <a:r>
              <a:rPr lang="en-US"/>
              <a:t>The lady</a:t>
            </a:r>
          </a:p>
        </p:txBody>
      </p:sp>
      <p:sp>
        <p:nvSpPr>
          <p:cNvPr id="15" name="Text Box 17"/>
          <p:cNvSpPr txBox="1">
            <a:spLocks noChangeArrowheads="1"/>
          </p:cNvSpPr>
          <p:nvPr/>
        </p:nvSpPr>
        <p:spPr bwMode="auto">
          <a:xfrm>
            <a:off x="4572000" y="5181600"/>
            <a:ext cx="4953000" cy="369332"/>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was set above her admirer  </a:t>
            </a:r>
          </a:p>
        </p:txBody>
      </p:sp>
      <p:sp>
        <p:nvSpPr>
          <p:cNvPr id="16" name="Text Box 18"/>
          <p:cNvSpPr txBox="1">
            <a:spLocks noChangeArrowheads="1"/>
          </p:cNvSpPr>
          <p:nvPr/>
        </p:nvSpPr>
        <p:spPr bwMode="auto">
          <a:xfrm>
            <a:off x="4572000" y="4343400"/>
            <a:ext cx="4114800" cy="369332"/>
          </a:xfrm>
          <a:prstGeom prst="rect">
            <a:avLst/>
          </a:prstGeom>
          <a:noFill/>
          <a:ln w="9525" algn="ctr">
            <a:noFill/>
            <a:miter lim="800000"/>
            <a:headEnd/>
            <a:tailEnd/>
          </a:ln>
          <a:effectLst/>
        </p:spPr>
        <p:txBody>
          <a:bodyPr>
            <a:spAutoFit/>
          </a:bodyPr>
          <a:lstStyle/>
          <a:p>
            <a:pPr marL="461963" lvl="1" indent="-347663">
              <a:spcBef>
                <a:spcPct val="30000"/>
              </a:spcBef>
              <a:buFontTx/>
              <a:buChar char="•"/>
            </a:pPr>
            <a:r>
              <a:rPr lang="en-US"/>
              <a:t>remained pure and out of reach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par>
                          <p:cTn id="12" fill="hold">
                            <p:stCondLst>
                              <p:cond delay="3000"/>
                            </p:stCondLst>
                            <p:childTnLst>
                              <p:par>
                                <p:cTn id="13" presetID="12" presetClass="entr" presetSubtype="4"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Left)">
                                      <p:cBhvr>
                                        <p:cTn id="20" dur="500"/>
                                        <p:tgtEl>
                                          <p:spTgt spid="14"/>
                                        </p:tgtEl>
                                      </p:cBhvr>
                                    </p:animEffect>
                                  </p:childTnLst>
                                </p:cTn>
                              </p:par>
                            </p:childTnLst>
                          </p:cTn>
                        </p:par>
                        <p:par>
                          <p:cTn id="21" fill="hold">
                            <p:stCondLst>
                              <p:cond delay="500"/>
                            </p:stCondLst>
                            <p:childTnLst>
                              <p:par>
                                <p:cTn id="22" presetID="12" presetClass="entr" presetSubtype="4" fill="hold" grpId="0" nodeType="after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childTnLst>
                          </p:cTn>
                        </p:par>
                        <p:par>
                          <p:cTn id="25" fill="hold">
                            <p:stCondLst>
                              <p:cond delay="2000"/>
                            </p:stCondLst>
                            <p:childTnLst>
                              <p:par>
                                <p:cTn id="26" presetID="12" presetClass="entr" presetSubtype="4" fill="hold" grpId="0" nodeType="after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slide(fromBottom)">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romance</a:t>
            </a:r>
            <a:endParaRPr lang="en-US" dirty="0"/>
          </a:p>
        </p:txBody>
      </p:sp>
      <p:pic>
        <p:nvPicPr>
          <p:cNvPr id="5" name="Content Placeholder 4" descr="tumblr_mety6cjvNg1r8xssuo1_500.jpg"/>
          <p:cNvPicPr>
            <a:picLocks noGrp="1" noChangeAspect="1"/>
          </p:cNvPicPr>
          <p:nvPr>
            <p:ph sz="quarter" idx="1"/>
          </p:nvPr>
        </p:nvPicPr>
        <p:blipFill>
          <a:blip r:embed="rId2" cstate="print"/>
          <a:stretch>
            <a:fillRect/>
          </a:stretch>
        </p:blipFill>
        <p:spPr>
          <a:xfrm>
            <a:off x="996950" y="1600200"/>
            <a:ext cx="2578100" cy="4572000"/>
          </a:xfrm>
        </p:spPr>
      </p:pic>
      <p:sp>
        <p:nvSpPr>
          <p:cNvPr id="4" name="Content Placeholder 3"/>
          <p:cNvSpPr>
            <a:spLocks noGrp="1"/>
          </p:cNvSpPr>
          <p:nvPr>
            <p:ph sz="quarter" idx="2"/>
          </p:nvPr>
        </p:nvSpPr>
        <p:spPr>
          <a:xfrm>
            <a:off x="4270248" y="1600200"/>
            <a:ext cx="3657600" cy="4953000"/>
          </a:xfrm>
        </p:spPr>
        <p:txBody>
          <a:bodyPr>
            <a:normAutofit fontScale="55000" lnSpcReduction="20000"/>
          </a:bodyPr>
          <a:lstStyle/>
          <a:p>
            <a:r>
              <a:rPr lang="en-US" dirty="0" smtClean="0"/>
              <a:t>One very popular genre of literature at this time is the medieval romance.</a:t>
            </a:r>
          </a:p>
          <a:p>
            <a:r>
              <a:rPr lang="en-US" dirty="0" smtClean="0"/>
              <a:t>In a medieval romance, “romance” does not necessarily mean love.</a:t>
            </a:r>
          </a:p>
          <a:p>
            <a:r>
              <a:rPr lang="en-US" dirty="0" smtClean="0"/>
              <a:t>Instead, </a:t>
            </a:r>
            <a:r>
              <a:rPr lang="en-US" b="1" dirty="0" smtClean="0"/>
              <a:t>medieval romances </a:t>
            </a:r>
            <a:r>
              <a:rPr lang="en-US" dirty="0" smtClean="0"/>
              <a:t>are stories of knights going on adventures, often to rescue a damsel, obtain a magical item, overcome evil, etc.</a:t>
            </a:r>
          </a:p>
          <a:p>
            <a:r>
              <a:rPr lang="en-US" dirty="0" smtClean="0"/>
              <a:t>The </a:t>
            </a:r>
            <a:r>
              <a:rPr lang="en-US" b="1" dirty="0" smtClean="0"/>
              <a:t>romance hero </a:t>
            </a:r>
            <a:r>
              <a:rPr lang="en-US" dirty="0" smtClean="0"/>
              <a:t>is often born under mysterious circumstances, undergoes a rite of passage in his youth involving a magical weapon, takes advice from a wise old man, goes on a quest to overcome evil, and has both his skill in combat as well as his morals and principles tested.</a:t>
            </a:r>
          </a:p>
          <a:p>
            <a:r>
              <a:rPr lang="en-US" dirty="0" smtClean="0"/>
              <a:t>Though the romance hero occasionally dies at the end of his story, sometimes this is purposefully left vague to suggest that he may return again, someday.</a:t>
            </a:r>
          </a:p>
          <a:p>
            <a:r>
              <a:rPr lang="en-US" dirty="0" smtClean="0"/>
              <a:t>A romance hero must do more than the epic heroes – they must not only have their virtues, but must uphold the code of chivalry and, oftentimes, the guidelines of Christianity.  This combination makes for several rules and values the romance hero must live up to.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Stories and Vignettes</a:t>
            </a:r>
            <a:endParaRPr lang="en-US" dirty="0"/>
          </a:p>
        </p:txBody>
      </p:sp>
      <p:sp>
        <p:nvSpPr>
          <p:cNvPr id="3" name="Content Placeholder 2"/>
          <p:cNvSpPr>
            <a:spLocks noGrp="1"/>
          </p:cNvSpPr>
          <p:nvPr>
            <p:ph sz="quarter" idx="1"/>
          </p:nvPr>
        </p:nvSpPr>
        <p:spPr>
          <a:xfrm>
            <a:off x="457200" y="1447800"/>
            <a:ext cx="3657600" cy="5029200"/>
          </a:xfrm>
        </p:spPr>
        <p:txBody>
          <a:bodyPr>
            <a:normAutofit fontScale="85000" lnSpcReduction="20000"/>
          </a:bodyPr>
          <a:lstStyle/>
          <a:p>
            <a:r>
              <a:rPr lang="en-US" dirty="0" smtClean="0"/>
              <a:t>Aside from medieval romances, another popular literary genre at the time is the frame story.</a:t>
            </a:r>
          </a:p>
          <a:p>
            <a:r>
              <a:rPr lang="en-US" b="1" dirty="0" smtClean="0"/>
              <a:t>Frame stories </a:t>
            </a:r>
            <a:r>
              <a:rPr lang="en-US" dirty="0" smtClean="0"/>
              <a:t>are large stories that contain little stories.</a:t>
            </a:r>
          </a:p>
          <a:p>
            <a:r>
              <a:rPr lang="en-US" dirty="0" smtClean="0"/>
              <a:t>The little stories are called </a:t>
            </a:r>
            <a:r>
              <a:rPr lang="en-US" b="1" dirty="0" smtClean="0"/>
              <a:t>vignettes</a:t>
            </a:r>
            <a:r>
              <a:rPr lang="en-US" dirty="0" smtClean="0"/>
              <a:t>.</a:t>
            </a:r>
          </a:p>
          <a:p>
            <a:r>
              <a:rPr lang="en-US" dirty="0" smtClean="0"/>
              <a:t>The most famous frame-story writer in Britain, Geoffrey Chaucer, wrote a book called </a:t>
            </a:r>
            <a:r>
              <a:rPr lang="en-US" i="1" dirty="0" smtClean="0"/>
              <a:t>The Canterbury Tales</a:t>
            </a:r>
            <a:r>
              <a:rPr lang="en-US" dirty="0" smtClean="0"/>
              <a:t>, in which a group of travelers take a holy pilgrimage to Canterbury Cathedral, each telling stories to pass the time on their journey.</a:t>
            </a:r>
          </a:p>
        </p:txBody>
      </p:sp>
      <p:pic>
        <p:nvPicPr>
          <p:cNvPr id="5" name="Content Placeholder 4" descr="lydgatepilgrims.jpg"/>
          <p:cNvPicPr>
            <a:picLocks noGrp="1" noChangeAspect="1"/>
          </p:cNvPicPr>
          <p:nvPr>
            <p:ph sz="quarter" idx="2"/>
          </p:nvPr>
        </p:nvPicPr>
        <p:blipFill>
          <a:blip r:embed="rId2" cstate="print"/>
          <a:stretch>
            <a:fillRect/>
          </a:stretch>
        </p:blipFill>
        <p:spPr>
          <a:xfrm>
            <a:off x="4270375" y="1447800"/>
            <a:ext cx="3657600" cy="4953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TotalTime>
  <Words>915</Words>
  <Application>Microsoft Office PowerPoint</Application>
  <PresentationFormat>On-screen Show (4:3)</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Historical Introduction to the Later Middle Ages</vt:lpstr>
      <vt:lpstr>From 1066 to 1485</vt:lpstr>
      <vt:lpstr>Resistance Is Feudal</vt:lpstr>
      <vt:lpstr>The Feudal System</vt:lpstr>
      <vt:lpstr>Knights and Armor</vt:lpstr>
      <vt:lpstr>Chivalry</vt:lpstr>
      <vt:lpstr>Courtly Love</vt:lpstr>
      <vt:lpstr>Medieval romance</vt:lpstr>
      <vt:lpstr>Frame Stories and Vignettes</vt:lpstr>
      <vt:lpstr>Misc. Important events</vt:lpstr>
      <vt:lpstr>The Decline of Feudalism</vt:lpstr>
      <vt:lpstr>The Black Plague</vt:lpstr>
      <vt:lpstr>Games!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Introduction to the Later Middle Ages</dc:title>
  <dc:creator>Lenny Valentine</dc:creator>
  <cp:lastModifiedBy>Lenny Valentine</cp:lastModifiedBy>
  <cp:revision>18</cp:revision>
  <dcterms:created xsi:type="dcterms:W3CDTF">2006-08-16T00:00:00Z</dcterms:created>
  <dcterms:modified xsi:type="dcterms:W3CDTF">2016-02-25T23:44:23Z</dcterms:modified>
</cp:coreProperties>
</file>