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Grammar Lessons – Week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review of nouns and pronouns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3 -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Correct the problem, or say it’s correct, as is.</a:t>
            </a:r>
          </a:p>
          <a:p>
            <a:endParaRPr lang="en-US" dirty="0" smtClean="0"/>
          </a:p>
          <a:p>
            <a:r>
              <a:rPr lang="en-US" u="sng" dirty="0" smtClean="0"/>
              <a:t>Cheese</a:t>
            </a:r>
            <a:r>
              <a:rPr lang="en-US" dirty="0" smtClean="0"/>
              <a:t> is good.  </a:t>
            </a:r>
            <a:r>
              <a:rPr lang="en-US" b="1" dirty="0" smtClean="0"/>
              <a:t>They</a:t>
            </a:r>
            <a:r>
              <a:rPr lang="en-US" dirty="0" smtClean="0"/>
              <a:t> go on everything.</a:t>
            </a:r>
          </a:p>
          <a:p>
            <a:r>
              <a:rPr lang="en-US" u="sng" dirty="0" smtClean="0"/>
              <a:t>Bubba</a:t>
            </a:r>
            <a:r>
              <a:rPr lang="en-US" dirty="0" smtClean="0"/>
              <a:t> is happy.  </a:t>
            </a:r>
            <a:r>
              <a:rPr lang="en-US" b="1" dirty="0" smtClean="0"/>
              <a:t>They </a:t>
            </a:r>
            <a:r>
              <a:rPr lang="en-US" dirty="0" smtClean="0"/>
              <a:t>just won a car.</a:t>
            </a:r>
          </a:p>
          <a:p>
            <a:r>
              <a:rPr lang="en-US" u="sng" dirty="0" smtClean="0"/>
              <a:t>Someone</a:t>
            </a:r>
            <a:r>
              <a:rPr lang="en-US" dirty="0" smtClean="0"/>
              <a:t> threw trash all over the floor.  </a:t>
            </a:r>
            <a:r>
              <a:rPr lang="en-US" b="1" dirty="0" smtClean="0"/>
              <a:t>They </a:t>
            </a:r>
            <a:r>
              <a:rPr lang="en-US" dirty="0" smtClean="0"/>
              <a:t>should come clean it up.</a:t>
            </a:r>
          </a:p>
          <a:p>
            <a:r>
              <a:rPr lang="en-US" u="sng" dirty="0" smtClean="0"/>
              <a:t>Everyone</a:t>
            </a:r>
            <a:r>
              <a:rPr lang="en-US" dirty="0" smtClean="0"/>
              <a:t> performs at </a:t>
            </a:r>
            <a:r>
              <a:rPr lang="en-US" b="1" dirty="0" smtClean="0"/>
              <a:t>his or her</a:t>
            </a:r>
            <a:r>
              <a:rPr lang="en-US" dirty="0" smtClean="0"/>
              <a:t> own fitness level.</a:t>
            </a:r>
            <a:endParaRPr lang="en-US" u="sng" dirty="0" smtClean="0"/>
          </a:p>
          <a:p>
            <a:endParaRPr lang="en-US" dirty="0" smtClean="0"/>
          </a:p>
          <a:p>
            <a:r>
              <a:rPr lang="en-US" dirty="0" smtClean="0"/>
              <a:t>TIP:  It’s never in the prep phrase.</a:t>
            </a:r>
          </a:p>
          <a:p>
            <a:r>
              <a:rPr lang="en-US" u="sng" dirty="0" smtClean="0"/>
              <a:t>One</a:t>
            </a:r>
            <a:r>
              <a:rPr lang="en-US" dirty="0" smtClean="0"/>
              <a:t> of these men wants pie.  </a:t>
            </a:r>
            <a:r>
              <a:rPr lang="en-US" b="1" dirty="0" smtClean="0"/>
              <a:t>They</a:t>
            </a:r>
            <a:r>
              <a:rPr lang="en-US" dirty="0" smtClean="0"/>
              <a:t> should have some.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4 – Tricky Antecedents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Sometimes you’re not sure whether to use the singular or plural pronouns – especially with tricky antecedents:</a:t>
            </a:r>
          </a:p>
          <a:p>
            <a:pPr lvl="1"/>
            <a:r>
              <a:rPr lang="en-US" dirty="0" smtClean="0"/>
              <a:t>Either </a:t>
            </a:r>
            <a:r>
              <a:rPr lang="en-US" u="sng" dirty="0" smtClean="0"/>
              <a:t>Gilbert</a:t>
            </a:r>
            <a:r>
              <a:rPr lang="en-US" dirty="0" smtClean="0"/>
              <a:t> or </a:t>
            </a:r>
            <a:r>
              <a:rPr lang="en-US" u="sng" dirty="0" smtClean="0"/>
              <a:t>Bubba</a:t>
            </a:r>
            <a:r>
              <a:rPr lang="en-US" dirty="0" smtClean="0"/>
              <a:t> should get a prize for </a:t>
            </a:r>
            <a:r>
              <a:rPr lang="en-US" b="1" dirty="0" smtClean="0"/>
              <a:t>his</a:t>
            </a:r>
            <a:r>
              <a:rPr lang="en-US" dirty="0" smtClean="0"/>
              <a:t> project.</a:t>
            </a:r>
            <a:endParaRPr lang="en-US" dirty="0" smtClean="0"/>
          </a:p>
          <a:p>
            <a:pPr lvl="1"/>
            <a:r>
              <a:rPr lang="en-US" dirty="0" smtClean="0"/>
              <a:t>Neither </a:t>
            </a:r>
            <a:r>
              <a:rPr lang="en-US" u="sng" dirty="0" smtClean="0"/>
              <a:t>Joe-Bob</a:t>
            </a:r>
            <a:r>
              <a:rPr lang="en-US" dirty="0" smtClean="0"/>
              <a:t> nor his </a:t>
            </a:r>
            <a:r>
              <a:rPr lang="en-US" u="sng" dirty="0" smtClean="0"/>
              <a:t>friends</a:t>
            </a:r>
            <a:r>
              <a:rPr lang="en-US" dirty="0" smtClean="0"/>
              <a:t> found the right cheese, so </a:t>
            </a:r>
            <a:r>
              <a:rPr lang="en-US" b="1" dirty="0" smtClean="0"/>
              <a:t>they</a:t>
            </a:r>
            <a:r>
              <a:rPr lang="en-US" dirty="0" smtClean="0"/>
              <a:t> went to another store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When there are two antecedents, and one of them is plural (like the last example), always put the plural one last in the sentence to avoid confusion and awkwardness.</a:t>
            </a:r>
          </a:p>
          <a:p>
            <a:pPr lvl="1"/>
            <a:r>
              <a:rPr lang="en-US" dirty="0" smtClean="0"/>
              <a:t>AVOID:  Neither the </a:t>
            </a:r>
            <a:r>
              <a:rPr lang="en-US" u="sng" dirty="0" smtClean="0"/>
              <a:t>friends</a:t>
            </a:r>
            <a:r>
              <a:rPr lang="en-US" dirty="0" smtClean="0"/>
              <a:t> nor </a:t>
            </a:r>
            <a:r>
              <a:rPr lang="en-US" u="sng" dirty="0" smtClean="0"/>
              <a:t>Joe-Bob</a:t>
            </a:r>
            <a:r>
              <a:rPr lang="en-US" dirty="0" smtClean="0"/>
              <a:t> found the cheese </a:t>
            </a:r>
            <a:r>
              <a:rPr lang="en-US" b="1" dirty="0" smtClean="0"/>
              <a:t>they</a:t>
            </a:r>
            <a:r>
              <a:rPr lang="en-US" dirty="0" smtClean="0"/>
              <a:t> were looking for.</a:t>
            </a:r>
          </a:p>
          <a:p>
            <a:pPr lvl="1"/>
            <a:r>
              <a:rPr lang="en-US" dirty="0" smtClean="0"/>
              <a:t>USE:  Neither </a:t>
            </a:r>
            <a:r>
              <a:rPr lang="en-US" u="sng" dirty="0" smtClean="0"/>
              <a:t>Joe-Bob</a:t>
            </a:r>
            <a:r>
              <a:rPr lang="en-US" dirty="0" smtClean="0"/>
              <a:t> nor his </a:t>
            </a:r>
            <a:r>
              <a:rPr lang="en-US" u="sng" dirty="0" smtClean="0"/>
              <a:t>friends</a:t>
            </a:r>
            <a:r>
              <a:rPr lang="en-US" dirty="0" smtClean="0"/>
              <a:t> found the cheese </a:t>
            </a:r>
            <a:r>
              <a:rPr lang="en-US" b="1" dirty="0" smtClean="0"/>
              <a:t>they</a:t>
            </a:r>
            <a:r>
              <a:rPr lang="en-US" dirty="0" smtClean="0"/>
              <a:t> were looking for.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1 -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noun is a person, place, thing, or concept:</a:t>
            </a:r>
          </a:p>
          <a:p>
            <a:pPr lvl="1"/>
            <a:r>
              <a:rPr lang="en-US" dirty="0" smtClean="0"/>
              <a:t>Mr. Valentine</a:t>
            </a:r>
          </a:p>
          <a:p>
            <a:pPr lvl="1"/>
            <a:r>
              <a:rPr lang="en-US" dirty="0" smtClean="0"/>
              <a:t>Florida</a:t>
            </a:r>
          </a:p>
          <a:p>
            <a:pPr lvl="1"/>
            <a:r>
              <a:rPr lang="en-US" dirty="0" smtClean="0"/>
              <a:t>Coffee</a:t>
            </a:r>
          </a:p>
          <a:p>
            <a:pPr lvl="1"/>
            <a:r>
              <a:rPr lang="en-US" dirty="0" smtClean="0"/>
              <a:t>Cheese</a:t>
            </a:r>
          </a:p>
          <a:p>
            <a:pPr lvl="1"/>
            <a:r>
              <a:rPr lang="en-US" dirty="0" smtClean="0"/>
              <a:t>Truth</a:t>
            </a:r>
          </a:p>
          <a:p>
            <a:pPr lvl="1"/>
            <a:r>
              <a:rPr lang="en-US" dirty="0" smtClean="0"/>
              <a:t>Justice</a:t>
            </a:r>
          </a:p>
          <a:p>
            <a:pPr lvl="1"/>
            <a:r>
              <a:rPr lang="en-US" dirty="0" smtClean="0"/>
              <a:t>Love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1 -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Nouns can also function like </a:t>
            </a:r>
            <a:r>
              <a:rPr lang="en-US" u="sng" dirty="0" smtClean="0"/>
              <a:t>adjectives</a:t>
            </a:r>
            <a:r>
              <a:rPr lang="en-US" dirty="0" smtClean="0"/>
              <a:t> when placed beside other nouns:</a:t>
            </a:r>
          </a:p>
          <a:p>
            <a:pPr lvl="1"/>
            <a:r>
              <a:rPr lang="en-US" dirty="0" smtClean="0"/>
              <a:t>High School vs. </a:t>
            </a:r>
            <a:r>
              <a:rPr lang="en-US" u="sng" dirty="0" smtClean="0"/>
              <a:t>High School </a:t>
            </a:r>
            <a:r>
              <a:rPr lang="en-US" dirty="0" smtClean="0"/>
              <a:t>Student</a:t>
            </a:r>
          </a:p>
          <a:p>
            <a:pPr lvl="1"/>
            <a:r>
              <a:rPr lang="en-US" dirty="0" smtClean="0"/>
              <a:t>Star vs. </a:t>
            </a:r>
            <a:r>
              <a:rPr lang="en-US" u="sng" dirty="0" smtClean="0"/>
              <a:t>Star</a:t>
            </a:r>
            <a:r>
              <a:rPr lang="en-US" dirty="0" smtClean="0"/>
              <a:t> Light</a:t>
            </a:r>
          </a:p>
          <a:p>
            <a:pPr lvl="1"/>
            <a:r>
              <a:rPr lang="en-US" dirty="0" smtClean="0"/>
              <a:t>Computer vs. </a:t>
            </a:r>
            <a:r>
              <a:rPr lang="en-US" u="sng" dirty="0" smtClean="0"/>
              <a:t>Computer</a:t>
            </a:r>
            <a:r>
              <a:rPr lang="en-US" dirty="0" smtClean="0"/>
              <a:t> Program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1 - Proper vs. Common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Proper  nouns are the names of specific persons, places, or things (including ethnic / nation words).  They are usually capitalized:</a:t>
            </a:r>
          </a:p>
          <a:p>
            <a:pPr lvl="1"/>
            <a:r>
              <a:rPr lang="en-US" dirty="0" smtClean="0"/>
              <a:t>The Lord of the Rings</a:t>
            </a:r>
          </a:p>
          <a:p>
            <a:pPr lvl="1"/>
            <a:r>
              <a:rPr lang="en-US" dirty="0" smtClean="0"/>
              <a:t>Father (used as a name)</a:t>
            </a:r>
          </a:p>
          <a:p>
            <a:pPr lvl="1"/>
            <a:r>
              <a:rPr lang="en-US" dirty="0" smtClean="0"/>
              <a:t>Lake Superior</a:t>
            </a:r>
          </a:p>
          <a:p>
            <a:pPr lvl="1"/>
            <a:r>
              <a:rPr lang="en-US" dirty="0" smtClean="0"/>
              <a:t>Algebra 1</a:t>
            </a:r>
          </a:p>
          <a:p>
            <a:pPr lvl="1"/>
            <a:r>
              <a:rPr lang="en-US" dirty="0" smtClean="0"/>
              <a:t>English class</a:t>
            </a:r>
          </a:p>
          <a:p>
            <a:r>
              <a:rPr lang="en-US" dirty="0" smtClean="0"/>
              <a:t>Common nouns are all other nouns (not names of specific persons, places, or things):</a:t>
            </a:r>
          </a:p>
          <a:p>
            <a:pPr lvl="1"/>
            <a:r>
              <a:rPr lang="en-US" dirty="0" smtClean="0"/>
              <a:t>a book</a:t>
            </a:r>
          </a:p>
          <a:p>
            <a:pPr lvl="1"/>
            <a:r>
              <a:rPr lang="en-US" dirty="0" smtClean="0"/>
              <a:t>my father</a:t>
            </a:r>
          </a:p>
          <a:p>
            <a:pPr lvl="1"/>
            <a:r>
              <a:rPr lang="en-US" dirty="0" smtClean="0"/>
              <a:t>the lake</a:t>
            </a:r>
          </a:p>
          <a:p>
            <a:pPr lvl="1"/>
            <a:r>
              <a:rPr lang="en-US" dirty="0" smtClean="0"/>
              <a:t>math </a:t>
            </a:r>
          </a:p>
          <a:p>
            <a:pPr lvl="1"/>
            <a:r>
              <a:rPr lang="en-US" dirty="0" smtClean="0"/>
              <a:t>science class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2 -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pronoun</a:t>
            </a:r>
            <a:r>
              <a:rPr lang="en-US" dirty="0" smtClean="0"/>
              <a:t> is a word used in place of a noun.</a:t>
            </a:r>
          </a:p>
          <a:p>
            <a:r>
              <a:rPr lang="en-US" dirty="0" smtClean="0"/>
              <a:t>Usually the pronoun substitutes for a specific noun, known as its </a:t>
            </a:r>
            <a:r>
              <a:rPr lang="en-US" u="sng" dirty="0" smtClean="0"/>
              <a:t>antecedent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When the </a:t>
            </a:r>
            <a:r>
              <a:rPr lang="en-US" u="sng" dirty="0" smtClean="0"/>
              <a:t>wheel</a:t>
            </a:r>
            <a:r>
              <a:rPr lang="en-US" dirty="0" smtClean="0"/>
              <a:t> squeaks, </a:t>
            </a:r>
            <a:r>
              <a:rPr lang="en-US" b="1" dirty="0" smtClean="0"/>
              <a:t>it</a:t>
            </a:r>
            <a:r>
              <a:rPr lang="en-US" dirty="0" smtClean="0"/>
              <a:t> is greased.</a:t>
            </a:r>
          </a:p>
          <a:p>
            <a:pPr lvl="1"/>
            <a:r>
              <a:rPr lang="en-US" u="sng" dirty="0" smtClean="0"/>
              <a:t>Joe-Bob</a:t>
            </a:r>
            <a:r>
              <a:rPr lang="en-US" dirty="0" smtClean="0"/>
              <a:t> went to the store.  </a:t>
            </a:r>
            <a:r>
              <a:rPr lang="en-US" b="1" dirty="0" smtClean="0"/>
              <a:t>He </a:t>
            </a:r>
            <a:r>
              <a:rPr lang="en-US" dirty="0" smtClean="0"/>
              <a:t>bought some bread.</a:t>
            </a:r>
          </a:p>
          <a:p>
            <a:pPr lvl="1"/>
            <a:r>
              <a:rPr lang="en-US" dirty="0" smtClean="0"/>
              <a:t>I love Italian and Mexican </a:t>
            </a:r>
            <a:r>
              <a:rPr lang="en-US" u="sng" dirty="0" smtClean="0"/>
              <a:t>dishes</a:t>
            </a:r>
            <a:r>
              <a:rPr lang="en-US" dirty="0" smtClean="0"/>
              <a:t>.  </a:t>
            </a:r>
            <a:r>
              <a:rPr lang="en-US" b="1" dirty="0" smtClean="0"/>
              <a:t>They</a:t>
            </a:r>
            <a:r>
              <a:rPr lang="en-US" dirty="0" smtClean="0"/>
              <a:t> are my favorite foods.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2 – Antecedents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antecedents in the following sentences?</a:t>
            </a:r>
          </a:p>
          <a:p>
            <a:pPr lvl="1"/>
            <a:r>
              <a:rPr lang="en-US" dirty="0" smtClean="0"/>
              <a:t>Cheeseburgers are tasty.  They are one of my favorite foods.</a:t>
            </a:r>
          </a:p>
          <a:p>
            <a:pPr lvl="1"/>
            <a:r>
              <a:rPr lang="en-US" dirty="0" smtClean="0"/>
              <a:t>Cheddars in Greenville used to serve chicken and waffles.  Now, it does not.</a:t>
            </a:r>
          </a:p>
          <a:p>
            <a:pPr lvl="1"/>
            <a:r>
              <a:rPr lang="en-US" dirty="0" smtClean="0"/>
              <a:t>Mr. Valentine was very happy about La </a:t>
            </a:r>
            <a:r>
              <a:rPr lang="en-US" dirty="0" err="1" smtClean="0"/>
              <a:t>Rancherita</a:t>
            </a:r>
            <a:r>
              <a:rPr lang="en-US" dirty="0" smtClean="0"/>
              <a:t> opening in Wilson.  He really wants to go back and have some more flan.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2 -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Personal Pronouns – Refer to specific persons or things.  They function as noun equivalents:</a:t>
            </a:r>
          </a:p>
          <a:p>
            <a:pPr lvl="1"/>
            <a:r>
              <a:rPr lang="en-US" dirty="0" smtClean="0"/>
              <a:t>Singular – I, me, you, she, her, he, him, it.</a:t>
            </a:r>
          </a:p>
          <a:p>
            <a:pPr lvl="2"/>
            <a:r>
              <a:rPr lang="en-US" dirty="0" smtClean="0"/>
              <a:t>Ex:  My father’s name is also </a:t>
            </a:r>
            <a:r>
              <a:rPr lang="en-US" u="sng" dirty="0" smtClean="0"/>
              <a:t>Lenny Valentine</a:t>
            </a:r>
            <a:r>
              <a:rPr lang="en-US" dirty="0" smtClean="0"/>
              <a:t>.  </a:t>
            </a:r>
            <a:r>
              <a:rPr lang="en-US" b="1" dirty="0" smtClean="0"/>
              <a:t>He</a:t>
            </a:r>
            <a:r>
              <a:rPr lang="en-US" dirty="0" smtClean="0"/>
              <a:t> is a great dad.</a:t>
            </a:r>
          </a:p>
          <a:p>
            <a:pPr lvl="1"/>
            <a:r>
              <a:rPr lang="en-US" dirty="0" smtClean="0"/>
              <a:t>Plural – we, us, you, they, them.</a:t>
            </a:r>
          </a:p>
          <a:p>
            <a:pPr lvl="2"/>
            <a:r>
              <a:rPr lang="en-US" dirty="0" smtClean="0"/>
              <a:t>Ex:  </a:t>
            </a:r>
            <a:r>
              <a:rPr lang="en-US" u="sng" dirty="0" smtClean="0"/>
              <a:t>Dad</a:t>
            </a:r>
            <a:r>
              <a:rPr lang="en-US" dirty="0" smtClean="0"/>
              <a:t> used to play video games with </a:t>
            </a:r>
            <a:r>
              <a:rPr lang="en-US" u="sng" dirty="0" smtClean="0"/>
              <a:t>me</a:t>
            </a:r>
            <a:r>
              <a:rPr lang="en-US" dirty="0" smtClean="0"/>
              <a:t> all the time, growing up  </a:t>
            </a:r>
            <a:r>
              <a:rPr lang="en-US" b="1" dirty="0" smtClean="0"/>
              <a:t>We</a:t>
            </a:r>
            <a:r>
              <a:rPr lang="en-US" dirty="0" smtClean="0"/>
              <a:t> would play on the Nintendo Entertainment System and the Commodore 64.</a:t>
            </a:r>
          </a:p>
          <a:p>
            <a:r>
              <a:rPr lang="en-US" dirty="0" smtClean="0"/>
              <a:t>Possessive Pronouns – Indicate ownership.</a:t>
            </a:r>
          </a:p>
          <a:p>
            <a:pPr lvl="1"/>
            <a:r>
              <a:rPr lang="en-US" dirty="0" smtClean="0"/>
              <a:t>Singular – My, mine, your, yours, her, hers, its</a:t>
            </a:r>
          </a:p>
          <a:p>
            <a:pPr lvl="2"/>
            <a:r>
              <a:rPr lang="en-US" dirty="0" smtClean="0"/>
              <a:t>Ex:  </a:t>
            </a:r>
            <a:r>
              <a:rPr lang="en-US" b="1" dirty="0" smtClean="0"/>
              <a:t>My</a:t>
            </a:r>
            <a:r>
              <a:rPr lang="en-US" dirty="0" smtClean="0"/>
              <a:t> favorite video game, as far as story goes, is </a:t>
            </a:r>
            <a:r>
              <a:rPr lang="en-US" i="1" dirty="0" err="1" smtClean="0"/>
              <a:t>Planescape</a:t>
            </a:r>
            <a:r>
              <a:rPr lang="en-US" i="1" dirty="0" smtClean="0"/>
              <a:t>:  Torment</a:t>
            </a:r>
            <a:r>
              <a:rPr lang="en-US" dirty="0" smtClean="0"/>
              <a:t> for the PC.</a:t>
            </a:r>
          </a:p>
          <a:p>
            <a:pPr lvl="1"/>
            <a:r>
              <a:rPr lang="en-US" dirty="0" smtClean="0"/>
              <a:t>Plural – Our, ours, your, yours, their, theirs</a:t>
            </a:r>
          </a:p>
          <a:p>
            <a:pPr lvl="2"/>
            <a:r>
              <a:rPr lang="en-US" dirty="0" smtClean="0"/>
              <a:t>Ex:  </a:t>
            </a:r>
            <a:r>
              <a:rPr lang="en-US" b="1" dirty="0" smtClean="0"/>
              <a:t>Our </a:t>
            </a:r>
            <a:r>
              <a:rPr lang="en-US" dirty="0" smtClean="0"/>
              <a:t>family watched a lot of 80s and 90s sci-fi movies, when I was growing up.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3 – Pronouns and Antecedents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Pronouns replace nouns.</a:t>
            </a:r>
          </a:p>
          <a:p>
            <a:r>
              <a:rPr lang="en-US" dirty="0" smtClean="0"/>
              <a:t>The specific noun that a pronoun replaces, or refers back to, is an antecedent.</a:t>
            </a:r>
          </a:p>
          <a:p>
            <a:r>
              <a:rPr lang="en-US" dirty="0" smtClean="0"/>
              <a:t>Pronouns and antecedents </a:t>
            </a:r>
            <a:r>
              <a:rPr lang="en-US" b="1" u="sng" dirty="0" smtClean="0"/>
              <a:t>must</a:t>
            </a:r>
            <a:r>
              <a:rPr lang="en-US" dirty="0" smtClean="0"/>
              <a:t> agree in number:</a:t>
            </a:r>
          </a:p>
          <a:p>
            <a:pPr lvl="1"/>
            <a:r>
              <a:rPr lang="en-US" dirty="0" smtClean="0"/>
              <a:t>Both must be singular, or</a:t>
            </a:r>
          </a:p>
          <a:p>
            <a:pPr lvl="1"/>
            <a:r>
              <a:rPr lang="en-US" dirty="0" smtClean="0"/>
              <a:t>Both must be plural.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Indefinite Pronouns</a:t>
            </a:r>
            <a:r>
              <a:rPr lang="en-US" dirty="0" smtClean="0"/>
              <a:t> are always singular:</a:t>
            </a:r>
          </a:p>
          <a:p>
            <a:pPr lvl="1"/>
            <a:r>
              <a:rPr lang="en-US" dirty="0" smtClean="0"/>
              <a:t>Anybody  Each 	Everyone	Nobody	Somebody</a:t>
            </a:r>
          </a:p>
          <a:p>
            <a:pPr lvl="1"/>
            <a:r>
              <a:rPr lang="en-US" dirty="0" smtClean="0"/>
              <a:t>Anyone	  Either	Everything	No one		Someone</a:t>
            </a:r>
          </a:p>
          <a:p>
            <a:pPr lvl="1"/>
            <a:r>
              <a:rPr lang="en-US" dirty="0" smtClean="0"/>
              <a:t>Anything  Everybody	Neither  Nothing	Something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Day 3 – Pronoun / Antecedent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WRONG:  </a:t>
            </a:r>
            <a:r>
              <a:rPr lang="en-US" u="sng" dirty="0" smtClean="0"/>
              <a:t>Joe-Bob</a:t>
            </a:r>
            <a:r>
              <a:rPr lang="en-US" dirty="0" smtClean="0"/>
              <a:t> went to the store.  </a:t>
            </a:r>
            <a:r>
              <a:rPr lang="en-US" b="1" dirty="0" smtClean="0"/>
              <a:t>They</a:t>
            </a:r>
            <a:r>
              <a:rPr lang="en-US" dirty="0" smtClean="0"/>
              <a:t> bought some bread.</a:t>
            </a:r>
            <a:endParaRPr lang="en-US" dirty="0" smtClean="0"/>
          </a:p>
          <a:p>
            <a:r>
              <a:rPr lang="en-US" dirty="0" smtClean="0"/>
              <a:t>RIGHT:  </a:t>
            </a:r>
            <a:r>
              <a:rPr lang="en-US" u="sng" dirty="0" smtClean="0"/>
              <a:t>Joe-Bob</a:t>
            </a:r>
            <a:r>
              <a:rPr lang="en-US" dirty="0" smtClean="0"/>
              <a:t> went to the store.  </a:t>
            </a:r>
            <a:r>
              <a:rPr lang="en-US" b="1" dirty="0" smtClean="0"/>
              <a:t>He</a:t>
            </a:r>
            <a:r>
              <a:rPr lang="en-US" dirty="0" smtClean="0"/>
              <a:t> bought some bread.</a:t>
            </a:r>
          </a:p>
          <a:p>
            <a:endParaRPr lang="en-US" dirty="0" smtClean="0"/>
          </a:p>
          <a:p>
            <a:r>
              <a:rPr lang="en-US" dirty="0" smtClean="0"/>
              <a:t>WRONG:  When </a:t>
            </a:r>
            <a:r>
              <a:rPr lang="en-US" u="sng" dirty="0" smtClean="0"/>
              <a:t>someone</a:t>
            </a:r>
            <a:r>
              <a:rPr lang="en-US" dirty="0" smtClean="0"/>
              <a:t> has been drinking, </a:t>
            </a:r>
            <a:r>
              <a:rPr lang="en-US" b="1" dirty="0" smtClean="0"/>
              <a:t>they</a:t>
            </a:r>
            <a:r>
              <a:rPr lang="en-US" dirty="0" smtClean="0"/>
              <a:t> are likely to speed.</a:t>
            </a:r>
          </a:p>
          <a:p>
            <a:r>
              <a:rPr lang="en-US" dirty="0" smtClean="0"/>
              <a:t>RIGHT:  When </a:t>
            </a:r>
            <a:r>
              <a:rPr lang="en-US" u="sng" dirty="0" smtClean="0"/>
              <a:t>drivers</a:t>
            </a:r>
            <a:r>
              <a:rPr lang="en-US" dirty="0" smtClean="0"/>
              <a:t> have been drinking, </a:t>
            </a:r>
            <a:r>
              <a:rPr lang="en-US" b="1" dirty="0" smtClean="0"/>
              <a:t>they</a:t>
            </a:r>
            <a:r>
              <a:rPr lang="en-US" dirty="0" smtClean="0"/>
              <a:t> are likely to speed.</a:t>
            </a:r>
          </a:p>
          <a:p>
            <a:r>
              <a:rPr lang="en-US" dirty="0" smtClean="0"/>
              <a:t>RIGHT:  When </a:t>
            </a:r>
            <a:r>
              <a:rPr lang="en-US" u="sng" dirty="0" smtClean="0"/>
              <a:t>someone</a:t>
            </a:r>
            <a:r>
              <a:rPr lang="en-US" dirty="0" smtClean="0"/>
              <a:t> has been drinking, </a:t>
            </a:r>
            <a:r>
              <a:rPr lang="en-US" b="1" dirty="0" smtClean="0"/>
              <a:t>he or she </a:t>
            </a:r>
            <a:r>
              <a:rPr lang="en-US" dirty="0" smtClean="0"/>
              <a:t>is likely to speed.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774</Words>
  <Application>Microsoft Office PowerPoint</Application>
  <PresentationFormat>On-screen Show (4:3)</PresentationFormat>
  <Paragraphs>89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Grammar Lessons – Week 1</vt:lpstr>
      <vt:lpstr>Day 1 - Nouns</vt:lpstr>
      <vt:lpstr>Day 1 - Nouns</vt:lpstr>
      <vt:lpstr>Day 1 - Proper vs. Common</vt:lpstr>
      <vt:lpstr>Day 2 - Pronouns</vt:lpstr>
      <vt:lpstr>Day 2 – Antecedents Practice</vt:lpstr>
      <vt:lpstr>Day 2 - Pronouns</vt:lpstr>
      <vt:lpstr>Day 3 – Pronouns and Antecedents</vt:lpstr>
      <vt:lpstr>Day 3 – Pronoun / Antecedent Agreement</vt:lpstr>
      <vt:lpstr>Day 3 - Practice</vt:lpstr>
      <vt:lpstr>Day 4 – Tricky Antecedents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Lessons – Week 1</dc:title>
  <dc:creator/>
  <cp:lastModifiedBy>Lenny Valentine</cp:lastModifiedBy>
  <cp:revision>17</cp:revision>
  <dcterms:created xsi:type="dcterms:W3CDTF">2006-08-16T00:00:00Z</dcterms:created>
  <dcterms:modified xsi:type="dcterms:W3CDTF">2016-08-31T22:24:51Z</dcterms:modified>
</cp:coreProperties>
</file>