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2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Lessons –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review of adjectives, adverbs, and articles.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3 – Comparatives and Superlatives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Superlatives state what is the best</a:t>
            </a:r>
          </a:p>
          <a:p>
            <a:pPr lvl="1"/>
            <a:r>
              <a:rPr lang="en-US" dirty="0" smtClean="0"/>
              <a:t>(Two or fewer syllables) - Best, greatest, greenest, smartest, tallest, shortest.</a:t>
            </a:r>
          </a:p>
          <a:p>
            <a:pPr lvl="1"/>
            <a:r>
              <a:rPr lang="en-US" dirty="0" smtClean="0"/>
              <a:t>(Three or more syllables) – Most complicated, most flamboyant, most excited.</a:t>
            </a:r>
          </a:p>
          <a:p>
            <a:pPr lvl="1"/>
            <a:r>
              <a:rPr lang="en-US" dirty="0" smtClean="0"/>
              <a:t>There are exceptions.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– Exceptions and Irregulars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Usually, when making comparatives or superlatives, the rule is this:  two syllables or less, add </a:t>
            </a:r>
            <a:r>
              <a:rPr lang="en-US" dirty="0" err="1" smtClean="0"/>
              <a:t>er</a:t>
            </a:r>
            <a:r>
              <a:rPr lang="en-US" dirty="0" smtClean="0"/>
              <a:t>; three or more, add the adverb more or most, instead.</a:t>
            </a:r>
          </a:p>
          <a:p>
            <a:r>
              <a:rPr lang="en-US" dirty="0" smtClean="0"/>
              <a:t>There ar</a:t>
            </a:r>
            <a:r>
              <a:rPr lang="en-US" dirty="0" smtClean="0"/>
              <a:t>e exceptions.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4 -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Famous</a:t>
            </a:r>
          </a:p>
          <a:p>
            <a:pPr lvl="1"/>
            <a:r>
              <a:rPr lang="en-US" dirty="0" smtClean="0"/>
              <a:t>More famous or most famous</a:t>
            </a:r>
          </a:p>
          <a:p>
            <a:pPr lvl="1"/>
            <a:r>
              <a:rPr lang="en-US" dirty="0" smtClean="0"/>
              <a:t>NOT </a:t>
            </a:r>
            <a:r>
              <a:rPr lang="en-US" dirty="0" err="1" smtClean="0"/>
              <a:t>famouser</a:t>
            </a:r>
            <a:r>
              <a:rPr lang="en-US" dirty="0" smtClean="0"/>
              <a:t> or </a:t>
            </a:r>
            <a:r>
              <a:rPr lang="en-US" dirty="0" err="1" smtClean="0"/>
              <a:t>famousest</a:t>
            </a:r>
            <a:endParaRPr lang="en-US" dirty="0" smtClean="0"/>
          </a:p>
          <a:p>
            <a:r>
              <a:rPr lang="en-US" dirty="0" smtClean="0"/>
              <a:t>The same may be said for the following two syllable adjectives:</a:t>
            </a:r>
          </a:p>
          <a:p>
            <a:pPr lvl="1"/>
            <a:r>
              <a:rPr lang="en-US" dirty="0" smtClean="0"/>
              <a:t>Peaceful</a:t>
            </a:r>
          </a:p>
          <a:p>
            <a:pPr lvl="1"/>
            <a:r>
              <a:rPr lang="en-US" dirty="0" smtClean="0"/>
              <a:t>Pleasant</a:t>
            </a:r>
          </a:p>
          <a:p>
            <a:pPr lvl="1"/>
            <a:r>
              <a:rPr lang="en-US" dirty="0" smtClean="0"/>
              <a:t>Careful</a:t>
            </a:r>
          </a:p>
          <a:p>
            <a:pPr lvl="1"/>
            <a:r>
              <a:rPr lang="en-US" dirty="0" smtClean="0"/>
              <a:t>Thoughtful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4 - Irregulars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English adjectives also do their own thing; they’re irregular.</a:t>
            </a:r>
          </a:p>
          <a:p>
            <a:pPr lvl="1"/>
            <a:r>
              <a:rPr lang="en-US" dirty="0" smtClean="0"/>
              <a:t>Good – better – best</a:t>
            </a:r>
          </a:p>
          <a:p>
            <a:pPr lvl="1"/>
            <a:r>
              <a:rPr lang="en-US" dirty="0" smtClean="0"/>
              <a:t>Bad – worse – worst</a:t>
            </a:r>
          </a:p>
          <a:p>
            <a:pPr lvl="1"/>
            <a:r>
              <a:rPr lang="en-US" dirty="0" smtClean="0"/>
              <a:t>Far – farther – farthest</a:t>
            </a:r>
          </a:p>
          <a:p>
            <a:pPr lvl="1"/>
            <a:r>
              <a:rPr lang="en-US" dirty="0" smtClean="0"/>
              <a:t>Little – less – least</a:t>
            </a:r>
          </a:p>
          <a:p>
            <a:pPr lvl="1"/>
            <a:r>
              <a:rPr lang="en-US" dirty="0" smtClean="0"/>
              <a:t>Many – more – most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you’re uncertain whether a word follows the pattern or is an exception / irregular, sound it out and hope for </a:t>
            </a:r>
            <a:r>
              <a:rPr lang="en-US" smtClean="0"/>
              <a:t>the best.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 – Adjectives, Adverbs, and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Adjectives, Adverbs, and Articles all describe things.</a:t>
            </a:r>
          </a:p>
          <a:p>
            <a:r>
              <a:rPr lang="en-US" u="sng" dirty="0" smtClean="0"/>
              <a:t>Adjectives</a:t>
            </a:r>
            <a:r>
              <a:rPr lang="en-US" dirty="0" smtClean="0"/>
              <a:t> describe nouns and pronouns:</a:t>
            </a:r>
          </a:p>
          <a:p>
            <a:pPr lvl="1"/>
            <a:r>
              <a:rPr lang="en-US" dirty="0" smtClean="0"/>
              <a:t>1.	The </a:t>
            </a:r>
            <a:r>
              <a:rPr lang="en-US" u="sng" dirty="0" smtClean="0"/>
              <a:t>blue</a:t>
            </a:r>
            <a:r>
              <a:rPr lang="en-US" dirty="0" smtClean="0"/>
              <a:t> boat sailed into the </a:t>
            </a:r>
            <a:r>
              <a:rPr lang="en-US" u="sng" dirty="0" smtClean="0"/>
              <a:t>busy </a:t>
            </a:r>
            <a:r>
              <a:rPr lang="en-US" dirty="0" smtClean="0"/>
              <a:t>harbor.</a:t>
            </a:r>
          </a:p>
          <a:p>
            <a:pPr lvl="1"/>
            <a:r>
              <a:rPr lang="en-US" dirty="0" smtClean="0"/>
              <a:t>2.	The sky is </a:t>
            </a:r>
            <a:r>
              <a:rPr lang="en-US" u="sng" dirty="0" smtClean="0"/>
              <a:t>blue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3.	He’s waiting for his </a:t>
            </a:r>
            <a:r>
              <a:rPr lang="en-US" u="sng" dirty="0" smtClean="0"/>
              <a:t>special</a:t>
            </a:r>
            <a:r>
              <a:rPr lang="en-US" i="1" u="sng" dirty="0" smtClean="0"/>
              <a:t> </a:t>
            </a:r>
            <a:r>
              <a:rPr lang="en-US" dirty="0" smtClean="0"/>
              <a:t> someone.</a:t>
            </a:r>
          </a:p>
          <a:p>
            <a:pPr lvl="1"/>
            <a:r>
              <a:rPr lang="en-US" dirty="0" smtClean="0"/>
              <a:t>4.	I am </a:t>
            </a:r>
            <a:r>
              <a:rPr lang="en-US" u="sng" dirty="0" smtClean="0"/>
              <a:t>hungry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Notice how an adjective can be right beside the thing it’s describing, as in examples one and three.</a:t>
            </a:r>
          </a:p>
          <a:p>
            <a:r>
              <a:rPr lang="en-US" dirty="0" smtClean="0"/>
              <a:t>However, it can also be on the other side of a linking verb, as in examples two and four.</a:t>
            </a:r>
          </a:p>
          <a:p>
            <a:pPr lvl="1"/>
            <a:endParaRPr lang="en-US" u="sng" dirty="0" smtClean="0"/>
          </a:p>
          <a:p>
            <a:pPr lvl="1"/>
            <a:endParaRPr lang="en-US" u="sng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 – Adjectives, Adverbs, and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Adverbs</a:t>
            </a:r>
            <a:r>
              <a:rPr lang="en-US" dirty="0" smtClean="0"/>
              <a:t> describe verbs, adjectives, and other adverbs.  Regular adverbs end in –</a:t>
            </a:r>
            <a:r>
              <a:rPr lang="en-US" dirty="0" err="1" smtClean="0"/>
              <a:t>ly</a:t>
            </a:r>
            <a:r>
              <a:rPr lang="en-US" dirty="0" smtClean="0"/>
              <a:t>.  Irregular adverbs have their own special form.</a:t>
            </a:r>
          </a:p>
          <a:p>
            <a:pPr lvl="1"/>
            <a:r>
              <a:rPr lang="en-US" dirty="0" smtClean="0"/>
              <a:t>REGULAR - I walked </a:t>
            </a:r>
            <a:r>
              <a:rPr lang="en-US" u="sng" dirty="0" smtClean="0"/>
              <a:t>blissfully</a:t>
            </a:r>
            <a:r>
              <a:rPr lang="en-US" dirty="0" smtClean="0"/>
              <a:t> through the garden.</a:t>
            </a:r>
          </a:p>
          <a:p>
            <a:pPr lvl="1"/>
            <a:r>
              <a:rPr lang="en-US" dirty="0" smtClean="0"/>
              <a:t>REGULAR – I</a:t>
            </a:r>
            <a:r>
              <a:rPr lang="en-US" u="sng" dirty="0" smtClean="0"/>
              <a:t> truly </a:t>
            </a:r>
            <a:r>
              <a:rPr lang="en-US" dirty="0" smtClean="0"/>
              <a:t>wanted to go for a steak.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IRREGULAR – Joe-Bob is </a:t>
            </a:r>
            <a:r>
              <a:rPr lang="en-US" u="sng" dirty="0" smtClean="0"/>
              <a:t>very</a:t>
            </a:r>
            <a:r>
              <a:rPr lang="en-US" dirty="0" smtClean="0"/>
              <a:t> thirsty.</a:t>
            </a:r>
          </a:p>
          <a:p>
            <a:pPr lvl="1"/>
            <a:r>
              <a:rPr lang="en-US" dirty="0" smtClean="0"/>
              <a:t>IRREGULAR – Gilbert </a:t>
            </a:r>
            <a:r>
              <a:rPr lang="en-US" u="sng" dirty="0" smtClean="0"/>
              <a:t>never</a:t>
            </a:r>
            <a:r>
              <a:rPr lang="en-US" dirty="0" smtClean="0"/>
              <a:t> eats cabbage.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 – Adjectives, Adverbs, and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Articles are really a type of adjective.  They’re just a bit more specific.</a:t>
            </a:r>
          </a:p>
          <a:p>
            <a:r>
              <a:rPr lang="en-US" dirty="0" smtClean="0"/>
              <a:t>Articles are words like a, an, and the.</a:t>
            </a:r>
          </a:p>
          <a:p>
            <a:r>
              <a:rPr lang="en-US" dirty="0" smtClean="0"/>
              <a:t>That’s pretty much it.</a:t>
            </a:r>
          </a:p>
          <a:p>
            <a:pPr lvl="1"/>
            <a:r>
              <a:rPr lang="en-US" dirty="0" smtClean="0"/>
              <a:t>A wheel of cheese.</a:t>
            </a:r>
          </a:p>
          <a:p>
            <a:pPr lvl="1"/>
            <a:r>
              <a:rPr lang="en-US" dirty="0" smtClean="0"/>
              <a:t>An apple.</a:t>
            </a:r>
          </a:p>
          <a:p>
            <a:pPr lvl="1"/>
            <a:r>
              <a:rPr lang="en-US" dirty="0" smtClean="0"/>
              <a:t>The chosen one.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They still describe nouns and pronouns, like adjectives do, but in a very subtle way.</a:t>
            </a:r>
          </a:p>
          <a:p>
            <a:pPr lvl="1"/>
            <a:r>
              <a:rPr lang="en-US" dirty="0" smtClean="0"/>
              <a:t>A – singular, but not specific.</a:t>
            </a:r>
          </a:p>
          <a:p>
            <a:pPr lvl="1"/>
            <a:r>
              <a:rPr lang="en-US" dirty="0" smtClean="0"/>
              <a:t>An – singular, but not specific</a:t>
            </a:r>
          </a:p>
          <a:p>
            <a:pPr lvl="1"/>
            <a:r>
              <a:rPr lang="en-US" dirty="0" smtClean="0"/>
              <a:t>The – singular and specific.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– Recapping AAA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Adjectives describe nouns and pronouns.</a:t>
            </a:r>
          </a:p>
          <a:p>
            <a:r>
              <a:rPr lang="en-US" dirty="0" smtClean="0"/>
              <a:t>Adverbs describe verbs, adjectives, and other adverbs.</a:t>
            </a:r>
          </a:p>
          <a:p>
            <a:r>
              <a:rPr lang="en-US" dirty="0" smtClean="0"/>
              <a:t>Articles are a subset of adjectives – a, an, and the.</a:t>
            </a:r>
          </a:p>
          <a:p>
            <a:endParaRPr lang="en-US" dirty="0" smtClean="0"/>
          </a:p>
          <a:p>
            <a:r>
              <a:rPr lang="en-US" dirty="0" smtClean="0"/>
              <a:t>Today, we’re going to get a little more advanced with adjectives.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– Predicate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Adjectives can be right beside the noun they’re describing.</a:t>
            </a:r>
          </a:p>
          <a:p>
            <a:r>
              <a:rPr lang="en-US" dirty="0" smtClean="0"/>
              <a:t>However, they can also be on the other side of a linking verb, opposite the subject.</a:t>
            </a:r>
          </a:p>
          <a:p>
            <a:r>
              <a:rPr lang="en-US" dirty="0" smtClean="0"/>
              <a:t>Think of these sentences as the following:</a:t>
            </a:r>
          </a:p>
          <a:p>
            <a:pPr lvl="1"/>
            <a:r>
              <a:rPr lang="en-US" dirty="0" smtClean="0"/>
              <a:t>Subject = </a:t>
            </a:r>
            <a:r>
              <a:rPr lang="en-US" b="1" u="sng" dirty="0" smtClean="0"/>
              <a:t>Adjective</a:t>
            </a:r>
            <a:r>
              <a:rPr lang="en-US" dirty="0" smtClean="0"/>
              <a:t>  or Subject = </a:t>
            </a:r>
            <a:r>
              <a:rPr lang="en-US" u="sng" dirty="0" smtClean="0"/>
              <a:t>Noun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 am</a:t>
            </a:r>
            <a:r>
              <a:rPr lang="en-US" u="sng" dirty="0" smtClean="0"/>
              <a:t> </a:t>
            </a:r>
            <a:r>
              <a:rPr lang="en-US" b="1" u="sng" dirty="0" smtClean="0"/>
              <a:t>tired</a:t>
            </a:r>
            <a:r>
              <a:rPr lang="en-US" u="sng" dirty="0" smtClean="0"/>
              <a:t>.</a:t>
            </a:r>
            <a:r>
              <a:rPr lang="en-US" dirty="0" smtClean="0"/>
              <a:t>			It is a </a:t>
            </a:r>
            <a:r>
              <a:rPr lang="en-US" u="sng" dirty="0" smtClean="0"/>
              <a:t>tomato</a:t>
            </a:r>
            <a:r>
              <a:rPr lang="en-US" dirty="0" smtClean="0"/>
              <a:t>.</a:t>
            </a:r>
            <a:endParaRPr lang="en-US" u="sng" dirty="0" smtClean="0"/>
          </a:p>
          <a:p>
            <a:pPr lvl="1"/>
            <a:r>
              <a:rPr lang="en-US" dirty="0" smtClean="0"/>
              <a:t>I am </a:t>
            </a:r>
            <a:r>
              <a:rPr lang="en-US" b="1" u="sng" dirty="0" smtClean="0"/>
              <a:t>green</a:t>
            </a:r>
            <a:r>
              <a:rPr lang="en-US" dirty="0" smtClean="0"/>
              <a:t>.			This sandwich is </a:t>
            </a:r>
            <a:r>
              <a:rPr lang="en-US" u="sng" dirty="0" smtClean="0"/>
              <a:t>dinner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 is </a:t>
            </a:r>
            <a:r>
              <a:rPr lang="en-US" b="1" u="sng" dirty="0" smtClean="0"/>
              <a:t>grouchy</a:t>
            </a:r>
            <a:r>
              <a:rPr lang="en-US" dirty="0" smtClean="0"/>
              <a:t>.			She is a </a:t>
            </a:r>
            <a:r>
              <a:rPr lang="en-US" u="sng" dirty="0" smtClean="0"/>
              <a:t>nurse.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Subject = Adjective, it’s called a Predicate Adjective.</a:t>
            </a:r>
          </a:p>
          <a:p>
            <a:r>
              <a:rPr lang="en-US" dirty="0" smtClean="0"/>
              <a:t>When Subject = Noun, it’s called a Predicate Nominative.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–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of these are adjectives?  Which are adverbs?  Which are articles?</a:t>
            </a:r>
          </a:p>
          <a:p>
            <a:pPr lvl="1"/>
            <a:r>
              <a:rPr lang="en-US" dirty="0" smtClean="0"/>
              <a:t>The fisherman walked slowly to the cool lake.</a:t>
            </a:r>
          </a:p>
          <a:p>
            <a:pPr lvl="1"/>
            <a:r>
              <a:rPr lang="en-US" dirty="0" smtClean="0"/>
              <a:t>The plastic fish sang merrily on the wall.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of these are predicate adjectives?  Which are predicate nominatives?</a:t>
            </a:r>
          </a:p>
          <a:p>
            <a:pPr lvl="1"/>
            <a:r>
              <a:rPr lang="en-US" dirty="0" smtClean="0"/>
              <a:t>The man is </a:t>
            </a:r>
            <a:r>
              <a:rPr lang="en-US" u="sng" dirty="0" smtClean="0"/>
              <a:t>tired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fruit is </a:t>
            </a:r>
            <a:r>
              <a:rPr lang="en-US" u="sng" dirty="0" smtClean="0"/>
              <a:t>orange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fruit is a </a:t>
            </a:r>
            <a:r>
              <a:rPr lang="en-US" u="sng" dirty="0" smtClean="0"/>
              <a:t>banana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man is a </a:t>
            </a:r>
            <a:r>
              <a:rPr lang="en-US" u="sng" dirty="0" smtClean="0"/>
              <a:t>dentist.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– Recapping AAA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far, we’ve talked about</a:t>
            </a:r>
          </a:p>
          <a:p>
            <a:pPr lvl="1"/>
            <a:r>
              <a:rPr lang="en-US" dirty="0" smtClean="0"/>
              <a:t>Adjectives – describe nouns and pronouns</a:t>
            </a:r>
          </a:p>
          <a:p>
            <a:pPr lvl="2"/>
            <a:r>
              <a:rPr lang="en-US" dirty="0" smtClean="0"/>
              <a:t>If they’re on the other side of a linking verb, they’re predicate adjectives.</a:t>
            </a:r>
          </a:p>
          <a:p>
            <a:pPr lvl="1"/>
            <a:r>
              <a:rPr lang="en-US" dirty="0" smtClean="0"/>
              <a:t>Adverbs – describe verbs, adjectives, and adverbs</a:t>
            </a:r>
          </a:p>
          <a:p>
            <a:pPr lvl="2"/>
            <a:r>
              <a:rPr lang="en-US" dirty="0" smtClean="0"/>
              <a:t>Sometimes with –</a:t>
            </a:r>
            <a:r>
              <a:rPr lang="en-US" dirty="0" err="1" smtClean="0"/>
              <a:t>ly</a:t>
            </a:r>
            <a:r>
              <a:rPr lang="en-US" dirty="0" smtClean="0"/>
              <a:t>, sometimes not.</a:t>
            </a:r>
          </a:p>
          <a:p>
            <a:pPr lvl="1"/>
            <a:r>
              <a:rPr lang="en-US" dirty="0" smtClean="0"/>
              <a:t>Articles – Just the, a, an.  Technically, they’re a type of adjective.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3 – Comparatives and Superlatives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another type of adjective you use all the time – comparatives and superlatives.</a:t>
            </a:r>
          </a:p>
          <a:p>
            <a:r>
              <a:rPr lang="en-US" dirty="0" smtClean="0"/>
              <a:t>Comparatives compare </a:t>
            </a:r>
          </a:p>
          <a:p>
            <a:pPr lvl="1"/>
            <a:r>
              <a:rPr lang="en-US" dirty="0" smtClean="0"/>
              <a:t> (Two or fewer syllables) - Better, greater, greener, smarter, taller, shorter.</a:t>
            </a:r>
          </a:p>
          <a:p>
            <a:pPr lvl="1"/>
            <a:r>
              <a:rPr lang="en-US" dirty="0" smtClean="0"/>
              <a:t>(Three or more syllables) - More complicated.  More flamboyant.  More exciting.</a:t>
            </a:r>
          </a:p>
          <a:p>
            <a:pPr lvl="1"/>
            <a:r>
              <a:rPr lang="en-US" dirty="0" smtClean="0"/>
              <a:t>There are always exceptions.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693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Grammar Lessons – Week 3</vt:lpstr>
      <vt:lpstr>Day 1 – Adjectives, Adverbs, and Articles</vt:lpstr>
      <vt:lpstr>Day 1 – Adjectives, Adverbs, and Articles</vt:lpstr>
      <vt:lpstr>Day 1 – Adjectives, Adverbs, and Articles</vt:lpstr>
      <vt:lpstr>Day 2 – Recapping AAA</vt:lpstr>
      <vt:lpstr>Day 2 – Predicate Adjectives</vt:lpstr>
      <vt:lpstr>Day 2 – Practice</vt:lpstr>
      <vt:lpstr>Day 3 – Recapping AAA</vt:lpstr>
      <vt:lpstr>Day 3 – Comparatives and Superlatives</vt:lpstr>
      <vt:lpstr>Day 3 – Comparatives and Superlatives</vt:lpstr>
      <vt:lpstr>Day 4 – Exceptions and Irregulars</vt:lpstr>
      <vt:lpstr>Day 4 - Exceptions</vt:lpstr>
      <vt:lpstr>Day 4 - Irregulars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Lessons – Week 1</dc:title>
  <dc:creator/>
  <cp:lastModifiedBy>Lenny Valentine</cp:lastModifiedBy>
  <cp:revision>41</cp:revision>
  <dcterms:created xsi:type="dcterms:W3CDTF">2006-08-16T00:00:00Z</dcterms:created>
  <dcterms:modified xsi:type="dcterms:W3CDTF">2016-09-15T11:47:22Z</dcterms:modified>
</cp:coreProperties>
</file>