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7" r:id="rId7"/>
    <p:sldId id="262" r:id="rId8"/>
    <p:sldId id="268" r:id="rId9"/>
    <p:sldId id="269" r:id="rId10"/>
    <p:sldId id="270" r:id="rId11"/>
    <p:sldId id="271" r:id="rId12"/>
    <p:sldId id="272" r:id="rId13"/>
    <p:sldId id="2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Grammar Lessons – Week 4</a:t>
            </a:r>
            <a:endParaRPr lang="en-US" dirty="0"/>
          </a:p>
        </p:txBody>
      </p:sp>
      <p:sp>
        <p:nvSpPr>
          <p:cNvPr id="3" name="Subtitle 2"/>
          <p:cNvSpPr>
            <a:spLocks noGrp="1"/>
          </p:cNvSpPr>
          <p:nvPr>
            <p:ph type="subTitle" idx="1"/>
          </p:nvPr>
        </p:nvSpPr>
        <p:spPr/>
        <p:txBody>
          <a:bodyPr/>
          <a:lstStyle/>
          <a:p>
            <a:r>
              <a:rPr lang="en-US" dirty="0" smtClean="0"/>
              <a:t>A review of prepositions, conjunctions, and interjections.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Day 3 </a:t>
            </a:r>
            <a:r>
              <a:rPr lang="en-US" dirty="0" smtClean="0"/>
              <a:t>– Interjections </a:t>
            </a:r>
            <a:endParaRPr lang="en-US" dirty="0"/>
          </a:p>
        </p:txBody>
      </p:sp>
      <p:sp>
        <p:nvSpPr>
          <p:cNvPr id="3" name="Content Placeholder 2"/>
          <p:cNvSpPr>
            <a:spLocks noGrp="1"/>
          </p:cNvSpPr>
          <p:nvPr>
            <p:ph idx="1"/>
          </p:nvPr>
        </p:nvSpPr>
        <p:spPr/>
        <p:txBody>
          <a:bodyPr>
            <a:normAutofit/>
          </a:bodyPr>
          <a:lstStyle/>
          <a:p>
            <a:r>
              <a:rPr lang="en-US" dirty="0" smtClean="0"/>
              <a:t>Examples of Interjections:</a:t>
            </a:r>
          </a:p>
          <a:p>
            <a:pPr lvl="1"/>
            <a:r>
              <a:rPr lang="en-US" dirty="0" smtClean="0"/>
              <a:t>Hello, my name is Inigo Montoya.</a:t>
            </a:r>
          </a:p>
          <a:p>
            <a:pPr lvl="1"/>
            <a:r>
              <a:rPr lang="en-US" dirty="0" smtClean="0"/>
              <a:t>Yes, I would like some cheese.</a:t>
            </a:r>
          </a:p>
          <a:p>
            <a:pPr lvl="1"/>
            <a:r>
              <a:rPr lang="en-US" dirty="0" smtClean="0"/>
              <a:t>No, I could always use more cheese.</a:t>
            </a:r>
          </a:p>
          <a:p>
            <a:pPr lvl="1"/>
            <a:r>
              <a:rPr lang="en-US" dirty="0" smtClean="0"/>
              <a:t>Crap!  I’m out of cheese.</a:t>
            </a:r>
          </a:p>
          <a:p>
            <a:pPr lvl="1"/>
            <a:r>
              <a:rPr lang="en-US" dirty="0" smtClean="0"/>
              <a:t>Darn.  I forgot to buy cheese.</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 – Recapping</a:t>
            </a:r>
            <a:endParaRPr lang="en-US" dirty="0"/>
          </a:p>
        </p:txBody>
      </p:sp>
      <p:sp>
        <p:nvSpPr>
          <p:cNvPr id="3" name="Content Placeholder 2"/>
          <p:cNvSpPr>
            <a:spLocks noGrp="1"/>
          </p:cNvSpPr>
          <p:nvPr>
            <p:ph idx="1"/>
          </p:nvPr>
        </p:nvSpPr>
        <p:spPr/>
        <p:txBody>
          <a:bodyPr/>
          <a:lstStyle/>
          <a:p>
            <a:r>
              <a:rPr lang="en-US" dirty="0" smtClean="0"/>
              <a:t>This week, we’ve discussed:</a:t>
            </a:r>
          </a:p>
          <a:p>
            <a:pPr lvl="1"/>
            <a:r>
              <a:rPr lang="en-US" dirty="0" smtClean="0"/>
              <a:t>Prepositions</a:t>
            </a:r>
          </a:p>
          <a:p>
            <a:pPr lvl="1"/>
            <a:r>
              <a:rPr lang="en-US" dirty="0" smtClean="0"/>
              <a:t>Coordinating conjunctions</a:t>
            </a:r>
          </a:p>
          <a:p>
            <a:pPr lvl="1"/>
            <a:r>
              <a:rPr lang="en-US" dirty="0" smtClean="0"/>
              <a:t>Subordinating conjunctions</a:t>
            </a:r>
          </a:p>
          <a:p>
            <a:pPr lvl="1"/>
            <a:r>
              <a:rPr lang="en-US" dirty="0" smtClean="0"/>
              <a:t>Interjections</a:t>
            </a:r>
          </a:p>
          <a:p>
            <a:pPr lvl="1"/>
            <a:endParaRPr lang="en-US" dirty="0" smtClean="0"/>
          </a:p>
          <a:p>
            <a:r>
              <a:rPr lang="en-US" dirty="0" smtClean="0"/>
              <a:t>Today, we’re going to talk about a special type of conjunction, called </a:t>
            </a:r>
            <a:r>
              <a:rPr lang="en-US" u="sng" dirty="0" smtClean="0"/>
              <a:t>correlative conjunctions</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 – Correlative Conjunctions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Correlative conjunctions come in pairs:</a:t>
            </a:r>
          </a:p>
          <a:p>
            <a:pPr lvl="1"/>
            <a:r>
              <a:rPr lang="en-US" dirty="0" smtClean="0"/>
              <a:t>Either…or…</a:t>
            </a:r>
          </a:p>
          <a:p>
            <a:pPr lvl="1"/>
            <a:r>
              <a:rPr lang="en-US" dirty="0" smtClean="0"/>
              <a:t>Neither…nor…</a:t>
            </a:r>
          </a:p>
          <a:p>
            <a:pPr lvl="1"/>
            <a:r>
              <a:rPr lang="en-US" dirty="0" smtClean="0"/>
              <a:t>Both…and…</a:t>
            </a:r>
          </a:p>
          <a:p>
            <a:pPr lvl="1"/>
            <a:r>
              <a:rPr lang="en-US" dirty="0" smtClean="0"/>
              <a:t>Not only…but also…</a:t>
            </a:r>
          </a:p>
          <a:p>
            <a:pPr lvl="1"/>
            <a:r>
              <a:rPr lang="en-US" dirty="0" smtClean="0"/>
              <a:t>Whether…or…</a:t>
            </a:r>
          </a:p>
          <a:p>
            <a:pPr lvl="1"/>
            <a:endParaRPr lang="en-US" dirty="0" smtClean="0"/>
          </a:p>
          <a:p>
            <a:r>
              <a:rPr lang="en-US" dirty="0" smtClean="0"/>
              <a:t>Examples</a:t>
            </a:r>
          </a:p>
          <a:p>
            <a:pPr lvl="1"/>
            <a:r>
              <a:rPr lang="en-US" u="sng" dirty="0" smtClean="0"/>
              <a:t>Either</a:t>
            </a:r>
            <a:r>
              <a:rPr lang="en-US" dirty="0" smtClean="0"/>
              <a:t> the milk is spoiled </a:t>
            </a:r>
            <a:r>
              <a:rPr lang="en-US" u="sng" dirty="0" smtClean="0"/>
              <a:t>or</a:t>
            </a:r>
            <a:r>
              <a:rPr lang="en-US" dirty="0" smtClean="0"/>
              <a:t> my nose isn’t working right, today.</a:t>
            </a:r>
          </a:p>
          <a:p>
            <a:pPr lvl="1"/>
            <a:r>
              <a:rPr lang="en-US" u="sng" dirty="0" smtClean="0"/>
              <a:t>Neither</a:t>
            </a:r>
            <a:r>
              <a:rPr lang="en-US" dirty="0" smtClean="0"/>
              <a:t> Joe-Bob </a:t>
            </a:r>
            <a:r>
              <a:rPr lang="en-US" u="sng" dirty="0" smtClean="0"/>
              <a:t>nor</a:t>
            </a:r>
            <a:r>
              <a:rPr lang="en-US" dirty="0" smtClean="0"/>
              <a:t> Bobby-Jo wanted to go out to eat, that night.</a:t>
            </a:r>
          </a:p>
          <a:p>
            <a:pPr lvl="1"/>
            <a:r>
              <a:rPr lang="en-US" u="sng" dirty="0" smtClean="0"/>
              <a:t>Both </a:t>
            </a:r>
            <a:r>
              <a:rPr lang="en-US" dirty="0" smtClean="0"/>
              <a:t>chocolates </a:t>
            </a:r>
            <a:r>
              <a:rPr lang="en-US" u="sng" dirty="0" smtClean="0"/>
              <a:t>and</a:t>
            </a:r>
            <a:r>
              <a:rPr lang="en-US" dirty="0" smtClean="0"/>
              <a:t> roses make great gifts.</a:t>
            </a:r>
          </a:p>
          <a:p>
            <a:pPr lvl="1"/>
            <a:r>
              <a:rPr lang="en-US" u="sng" dirty="0" smtClean="0"/>
              <a:t>Not only</a:t>
            </a:r>
            <a:r>
              <a:rPr lang="en-US" dirty="0" smtClean="0"/>
              <a:t> was the statement false, </a:t>
            </a:r>
            <a:r>
              <a:rPr lang="en-US" u="sng" dirty="0" smtClean="0"/>
              <a:t>but also </a:t>
            </a:r>
            <a:r>
              <a:rPr lang="en-US" dirty="0" smtClean="0"/>
              <a:t>the clues all said otherwise.</a:t>
            </a:r>
          </a:p>
          <a:p>
            <a:pPr lvl="1"/>
            <a:r>
              <a:rPr lang="en-US" u="sng" dirty="0" smtClean="0"/>
              <a:t>Whether</a:t>
            </a:r>
            <a:r>
              <a:rPr lang="en-US" dirty="0" smtClean="0"/>
              <a:t> we go out tonight </a:t>
            </a:r>
            <a:r>
              <a:rPr lang="en-US" u="sng" dirty="0" smtClean="0"/>
              <a:t>or</a:t>
            </a:r>
            <a:r>
              <a:rPr lang="en-US" dirty="0" smtClean="0"/>
              <a:t> eat in, I’m having cheese on something.</a:t>
            </a:r>
          </a:p>
          <a:p>
            <a:pPr lvl="1"/>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4 - Practice</a:t>
            </a:r>
            <a:endParaRPr lang="en-US" dirty="0"/>
          </a:p>
        </p:txBody>
      </p:sp>
      <p:sp>
        <p:nvSpPr>
          <p:cNvPr id="3" name="Content Placeholder 2"/>
          <p:cNvSpPr>
            <a:spLocks noGrp="1"/>
          </p:cNvSpPr>
          <p:nvPr>
            <p:ph idx="1"/>
          </p:nvPr>
        </p:nvSpPr>
        <p:spPr/>
        <p:txBody>
          <a:bodyPr>
            <a:normAutofit/>
          </a:bodyPr>
          <a:lstStyle/>
          <a:p>
            <a:r>
              <a:rPr lang="en-US" dirty="0" smtClean="0"/>
              <a:t>Let’s try finding them, together:</a:t>
            </a:r>
          </a:p>
          <a:p>
            <a:pPr lvl="1"/>
            <a:r>
              <a:rPr lang="en-US" dirty="0" smtClean="0"/>
              <a:t>When Gilbert sat in his comfy chair, he wanted both a book and a cup of coffee.</a:t>
            </a:r>
          </a:p>
          <a:p>
            <a:pPr lvl="1"/>
            <a:r>
              <a:rPr lang="en-US" dirty="0" smtClean="0"/>
              <a:t>Whether you use Italian dressing or balsamic vinaigrette, the salad will still be tasty.</a:t>
            </a:r>
          </a:p>
          <a:p>
            <a:pPr lvl="1"/>
            <a:r>
              <a:rPr lang="en-US" dirty="0" smtClean="0"/>
              <a:t>Neither the pig nor the sheep knew what to say.</a:t>
            </a:r>
          </a:p>
          <a:p>
            <a:pPr lvl="1"/>
            <a:r>
              <a:rPr lang="en-US" dirty="0" smtClean="0"/>
              <a:t>When you get to the castle, you’ll either have to open the draw-bridge or scale </a:t>
            </a:r>
            <a:r>
              <a:rPr lang="en-US" smtClean="0"/>
              <a:t>the walls.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Day 1 – Prepositions, Conjunctions, and Interjections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preposition is a word placed before a noun or pronoun to form a phrase modifying another word in the sentence.</a:t>
            </a:r>
          </a:p>
          <a:p>
            <a:r>
              <a:rPr lang="en-US" dirty="0" smtClean="0"/>
              <a:t>The phrase always functions as an adjective or an adverb, in that it often describes where / when the other thing is happening.</a:t>
            </a:r>
          </a:p>
          <a:p>
            <a:r>
              <a:rPr lang="en-US" dirty="0" smtClean="0"/>
              <a:t>Example:</a:t>
            </a:r>
          </a:p>
          <a:p>
            <a:pPr lvl="1"/>
            <a:r>
              <a:rPr lang="en-US" dirty="0" smtClean="0"/>
              <a:t>I went </a:t>
            </a:r>
            <a:r>
              <a:rPr lang="en-US" u="sng" dirty="0" smtClean="0"/>
              <a:t>to</a:t>
            </a:r>
            <a:r>
              <a:rPr lang="en-US" dirty="0" smtClean="0"/>
              <a:t> the store.  (To the store is a prep phrase, describes the verb went.)</a:t>
            </a:r>
          </a:p>
          <a:p>
            <a:pPr lvl="1"/>
            <a:r>
              <a:rPr lang="en-US" dirty="0" smtClean="0"/>
              <a:t>The garden </a:t>
            </a:r>
            <a:r>
              <a:rPr lang="en-US" u="sng" dirty="0" smtClean="0"/>
              <a:t>of</a:t>
            </a:r>
            <a:r>
              <a:rPr lang="en-US" dirty="0" smtClean="0"/>
              <a:t> flowers (Of flowers is a prep phrase, describing the noun garden).</a:t>
            </a:r>
          </a:p>
          <a:p>
            <a:pPr lvl="1"/>
            <a:endParaRPr lang="en-US" u="sng"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Day 1 – Prepositions, Conjunctions, and Interjections</a:t>
            </a:r>
            <a:endParaRPr lang="en-US" dirty="0"/>
          </a:p>
        </p:txBody>
      </p:sp>
      <p:sp>
        <p:nvSpPr>
          <p:cNvPr id="3" name="Content Placeholder 2"/>
          <p:cNvSpPr>
            <a:spLocks noGrp="1"/>
          </p:cNvSpPr>
          <p:nvPr>
            <p:ph idx="1"/>
          </p:nvPr>
        </p:nvSpPr>
        <p:spPr>
          <a:xfrm>
            <a:off x="228600" y="1600200"/>
            <a:ext cx="8686800" cy="4525963"/>
          </a:xfrm>
        </p:spPr>
        <p:txBody>
          <a:bodyPr>
            <a:normAutofit lnSpcReduction="10000"/>
          </a:bodyPr>
          <a:lstStyle/>
          <a:p>
            <a:r>
              <a:rPr lang="en-US" dirty="0" smtClean="0"/>
              <a:t>Note that most prepositions describe where or when something is:</a:t>
            </a:r>
          </a:p>
          <a:p>
            <a:r>
              <a:rPr lang="en-US" dirty="0" smtClean="0"/>
              <a:t>About	before	considering	like	over</a:t>
            </a:r>
          </a:p>
          <a:p>
            <a:r>
              <a:rPr lang="en-US" dirty="0" smtClean="0"/>
              <a:t>Above	behind	despite		near	past</a:t>
            </a:r>
          </a:p>
          <a:p>
            <a:r>
              <a:rPr lang="en-US" dirty="0" smtClean="0"/>
              <a:t>Across	below	down		next	plus</a:t>
            </a:r>
          </a:p>
          <a:p>
            <a:r>
              <a:rPr lang="en-US" dirty="0" smtClean="0"/>
              <a:t>After	beside	down		next	for</a:t>
            </a:r>
          </a:p>
          <a:p>
            <a:r>
              <a:rPr lang="en-US" dirty="0" smtClean="0"/>
              <a:t>Around	from		to			onto	into</a:t>
            </a:r>
          </a:p>
          <a:p>
            <a:r>
              <a:rPr lang="en-US" dirty="0" smtClean="0"/>
              <a:t>As		by		inside		till	unto</a:t>
            </a:r>
          </a:p>
          <a:p>
            <a:pPr lvl="1"/>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Day 1 – Prepositions, Conjunctions, and Interjections</a:t>
            </a:r>
            <a:endParaRPr lang="en-US" dirty="0"/>
          </a:p>
        </p:txBody>
      </p:sp>
      <p:sp>
        <p:nvSpPr>
          <p:cNvPr id="3" name="Content Placeholder 2"/>
          <p:cNvSpPr>
            <a:spLocks noGrp="1"/>
          </p:cNvSpPr>
          <p:nvPr>
            <p:ph idx="1"/>
          </p:nvPr>
        </p:nvSpPr>
        <p:spPr/>
        <p:txBody>
          <a:bodyPr>
            <a:normAutofit lnSpcReduction="10000"/>
          </a:bodyPr>
          <a:lstStyle/>
          <a:p>
            <a:r>
              <a:rPr lang="en-US" dirty="0" smtClean="0"/>
              <a:t>Let’s try finding the prepositions (and their phrases) in the following sentences:</a:t>
            </a:r>
          </a:p>
          <a:p>
            <a:pPr lvl="1"/>
            <a:r>
              <a:rPr lang="en-US" dirty="0" smtClean="0"/>
              <a:t>I went to the store.</a:t>
            </a:r>
          </a:p>
          <a:p>
            <a:pPr lvl="1"/>
            <a:r>
              <a:rPr lang="en-US" dirty="0" smtClean="0"/>
              <a:t>The rabbit jumped into the hole.</a:t>
            </a:r>
          </a:p>
          <a:p>
            <a:pPr lvl="1"/>
            <a:r>
              <a:rPr lang="en-US" dirty="0" smtClean="0"/>
              <a:t>The dog hid under the table.</a:t>
            </a:r>
          </a:p>
          <a:p>
            <a:pPr lvl="1"/>
            <a:r>
              <a:rPr lang="en-US" dirty="0" smtClean="0"/>
              <a:t>The door of the gate was open.</a:t>
            </a:r>
          </a:p>
          <a:p>
            <a:pPr lvl="1"/>
            <a:r>
              <a:rPr lang="en-US" dirty="0" smtClean="0"/>
              <a:t>The key went into the lock, but did not turn.</a:t>
            </a:r>
          </a:p>
          <a:p>
            <a:pPr lvl="1"/>
            <a:r>
              <a:rPr lang="en-US" dirty="0" smtClean="0"/>
              <a:t>The headphone cords were tangled </a:t>
            </a:r>
            <a:r>
              <a:rPr lang="en-US" smtClean="0"/>
              <a:t>around my keys.</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 – Recapping Prepositions</a:t>
            </a:r>
            <a:endParaRPr lang="en-US" dirty="0"/>
          </a:p>
        </p:txBody>
      </p:sp>
      <p:sp>
        <p:nvSpPr>
          <p:cNvPr id="3" name="Content Placeholder 2"/>
          <p:cNvSpPr>
            <a:spLocks noGrp="1"/>
          </p:cNvSpPr>
          <p:nvPr>
            <p:ph idx="1"/>
          </p:nvPr>
        </p:nvSpPr>
        <p:spPr/>
        <p:txBody>
          <a:bodyPr/>
          <a:lstStyle/>
          <a:p>
            <a:r>
              <a:rPr lang="en-US" dirty="0" smtClean="0"/>
              <a:t>Prepositions, typically words that suggest a time or space relationship, start a phrase that modifies another word in the sentence.  They may act like adjectives (modifying nouns) or like adverbs (modifying verbs).  They are often words like on, under, around, through, of, etc.</a:t>
            </a:r>
          </a:p>
          <a:p>
            <a:r>
              <a:rPr lang="en-US" dirty="0" smtClean="0"/>
              <a:t>Today, we’re going to focus on conjunctions.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 –Conjunctions Overview</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are two types of conjunctions:  coordinating and subordinating.</a:t>
            </a:r>
          </a:p>
          <a:p>
            <a:r>
              <a:rPr lang="en-US" dirty="0" smtClean="0"/>
              <a:t>Coordinating keeps things on equal level; subordinating renders one thing beneath (sub) another thing.</a:t>
            </a:r>
          </a:p>
          <a:p>
            <a:r>
              <a:rPr lang="en-US" dirty="0" smtClean="0"/>
              <a:t>Examples of coordinating conjunctions:</a:t>
            </a:r>
          </a:p>
          <a:p>
            <a:pPr lvl="1"/>
            <a:r>
              <a:rPr lang="en-US" dirty="0" smtClean="0"/>
              <a:t>For, and, nor, but, or, yet, so.</a:t>
            </a:r>
          </a:p>
          <a:p>
            <a:pPr lvl="1"/>
            <a:r>
              <a:rPr lang="en-US" dirty="0" smtClean="0"/>
              <a:t>Jack </a:t>
            </a:r>
            <a:r>
              <a:rPr lang="en-US" u="sng" dirty="0" smtClean="0"/>
              <a:t>and</a:t>
            </a:r>
            <a:r>
              <a:rPr lang="en-US" dirty="0" smtClean="0"/>
              <a:t> Jill went  up the hill, </a:t>
            </a:r>
            <a:r>
              <a:rPr lang="en-US" u="sng" dirty="0" smtClean="0"/>
              <a:t>but</a:t>
            </a:r>
            <a:r>
              <a:rPr lang="en-US" dirty="0" smtClean="0"/>
              <a:t> they forgot the pail </a:t>
            </a:r>
            <a:r>
              <a:rPr lang="en-US" u="sng" dirty="0" smtClean="0"/>
              <a:t>so</a:t>
            </a:r>
            <a:r>
              <a:rPr lang="en-US" dirty="0" smtClean="0"/>
              <a:t> they couldn’t get any water.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Day 2 – Subordinating Conjunctions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Subordinating conjunctions join unequal things.  Often times, they’re used to join an independent clause and a dependent clause (we’ll discuss those, later).  Examples:</a:t>
            </a:r>
          </a:p>
          <a:p>
            <a:pPr lvl="1"/>
            <a:r>
              <a:rPr lang="en-US" u="sng" dirty="0" smtClean="0"/>
              <a:t>Because </a:t>
            </a:r>
            <a:r>
              <a:rPr lang="en-US" dirty="0" smtClean="0"/>
              <a:t>they forgot the pail, Jack and Jill couldn’t get the water.</a:t>
            </a:r>
          </a:p>
          <a:p>
            <a:pPr lvl="1"/>
            <a:r>
              <a:rPr lang="en-US" u="sng" dirty="0" smtClean="0"/>
              <a:t>Since</a:t>
            </a:r>
            <a:r>
              <a:rPr lang="en-US" dirty="0" smtClean="0"/>
              <a:t> they had no water, they freaked out.</a:t>
            </a:r>
          </a:p>
          <a:p>
            <a:pPr lvl="1"/>
            <a:r>
              <a:rPr lang="en-US" u="sng" dirty="0" smtClean="0"/>
              <a:t>After </a:t>
            </a:r>
            <a:r>
              <a:rPr lang="en-US" dirty="0" smtClean="0"/>
              <a:t> they freaked out, they turned on one another.</a:t>
            </a:r>
          </a:p>
          <a:p>
            <a:pPr lvl="1"/>
            <a:r>
              <a:rPr lang="en-US" u="sng" dirty="0" smtClean="0"/>
              <a:t>Although</a:t>
            </a:r>
            <a:r>
              <a:rPr lang="en-US" dirty="0" smtClean="0"/>
              <a:t> they were friends, they became bitter enemies.</a:t>
            </a:r>
          </a:p>
          <a:p>
            <a:pPr lvl="1"/>
            <a:r>
              <a:rPr lang="en-US" u="sng" dirty="0" smtClean="0"/>
              <a:t>Unless </a:t>
            </a:r>
            <a:r>
              <a:rPr lang="en-US" dirty="0" smtClean="0"/>
              <a:t>you want to end up like Jack and Jill, always bring a pail in your </a:t>
            </a:r>
            <a:r>
              <a:rPr lang="en-US" smtClean="0"/>
              <a:t>nursery rhyme.</a:t>
            </a:r>
            <a:endParaRPr lang="en-US" u="sng"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 – Recapping</a:t>
            </a:r>
            <a:endParaRPr lang="en-US" dirty="0"/>
          </a:p>
        </p:txBody>
      </p:sp>
      <p:sp>
        <p:nvSpPr>
          <p:cNvPr id="3" name="Content Placeholder 2"/>
          <p:cNvSpPr>
            <a:spLocks noGrp="1"/>
          </p:cNvSpPr>
          <p:nvPr>
            <p:ph idx="1"/>
          </p:nvPr>
        </p:nvSpPr>
        <p:spPr/>
        <p:txBody>
          <a:bodyPr>
            <a:normAutofit/>
          </a:bodyPr>
          <a:lstStyle/>
          <a:p>
            <a:r>
              <a:rPr lang="en-US" dirty="0" smtClean="0"/>
              <a:t>So far, we’ve talked about prepositions, coordinating conjunctions, and subordinating conjunctions.</a:t>
            </a:r>
          </a:p>
          <a:p>
            <a:r>
              <a:rPr lang="en-US" dirty="0" smtClean="0"/>
              <a:t>Today, we’ll talk about interjections.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Day 3 – </a:t>
            </a:r>
            <a:r>
              <a:rPr lang="en-US" dirty="0" smtClean="0"/>
              <a:t>Interjections</a:t>
            </a:r>
            <a:endParaRPr lang="en-US" dirty="0"/>
          </a:p>
        </p:txBody>
      </p:sp>
      <p:sp>
        <p:nvSpPr>
          <p:cNvPr id="3" name="Content Placeholder 2"/>
          <p:cNvSpPr>
            <a:spLocks noGrp="1"/>
          </p:cNvSpPr>
          <p:nvPr>
            <p:ph idx="1"/>
          </p:nvPr>
        </p:nvSpPr>
        <p:spPr/>
        <p:txBody>
          <a:bodyPr>
            <a:normAutofit/>
          </a:bodyPr>
          <a:lstStyle/>
          <a:p>
            <a:r>
              <a:rPr lang="en-US" dirty="0" smtClean="0"/>
              <a:t>Yes.  No.  Crap!  Darn.  Geez.  Hello!</a:t>
            </a:r>
          </a:p>
          <a:p>
            <a:r>
              <a:rPr lang="en-US" dirty="0" smtClean="0"/>
              <a:t>The above are all examples of interjections.</a:t>
            </a:r>
          </a:p>
          <a:p>
            <a:r>
              <a:rPr lang="en-US" dirty="0" smtClean="0"/>
              <a:t>Interjections are one-word interruptions to the flow of a sentence, usually found at the beginning, and usually set off by either a comma, period, or exclamation point.</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3256</TotalTime>
  <Words>837</Words>
  <Application>Microsoft Office PowerPoint</Application>
  <PresentationFormat>On-screen Show (4:3)</PresentationFormat>
  <Paragraphs>82</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Grammar Lessons – Week 4</vt:lpstr>
      <vt:lpstr>Day 1 – Prepositions, Conjunctions, and Interjections</vt:lpstr>
      <vt:lpstr>Day 1 – Prepositions, Conjunctions, and Interjections</vt:lpstr>
      <vt:lpstr>Day 1 – Prepositions, Conjunctions, and Interjections</vt:lpstr>
      <vt:lpstr>Day 2 – Recapping Prepositions</vt:lpstr>
      <vt:lpstr>Day 2 –Conjunctions Overview</vt:lpstr>
      <vt:lpstr>Day 2 – Subordinating Conjunctions</vt:lpstr>
      <vt:lpstr>Day 3 – Recapping</vt:lpstr>
      <vt:lpstr>Day 3 – Interjections</vt:lpstr>
      <vt:lpstr>Day 3 – Interjections </vt:lpstr>
      <vt:lpstr>Day 4 – Recapping</vt:lpstr>
      <vt:lpstr>Day 4 – Correlative Conjunctions</vt:lpstr>
      <vt:lpstr>Day 4 -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Lessons – Week 1</dc:title>
  <dc:creator/>
  <cp:lastModifiedBy>Windows User</cp:lastModifiedBy>
  <cp:revision>74</cp:revision>
  <dcterms:created xsi:type="dcterms:W3CDTF">2006-08-16T00:00:00Z</dcterms:created>
  <dcterms:modified xsi:type="dcterms:W3CDTF">2020-03-09T12:17:40Z</dcterms:modified>
</cp:coreProperties>
</file>