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9" r:id="rId7"/>
    <p:sldId id="270" r:id="rId8"/>
    <p:sldId id="261" r:id="rId9"/>
    <p:sldId id="267" r:id="rId10"/>
    <p:sldId id="262" r:id="rId11"/>
    <p:sldId id="271"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43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Lessons – Week 5</a:t>
            </a:r>
            <a:endParaRPr lang="en-US" dirty="0"/>
          </a:p>
        </p:txBody>
      </p:sp>
      <p:sp>
        <p:nvSpPr>
          <p:cNvPr id="3" name="Subtitle 2"/>
          <p:cNvSpPr>
            <a:spLocks noGrp="1"/>
          </p:cNvSpPr>
          <p:nvPr>
            <p:ph type="subTitle" idx="1"/>
          </p:nvPr>
        </p:nvSpPr>
        <p:spPr/>
        <p:txBody>
          <a:bodyPr/>
          <a:lstStyle/>
          <a:p>
            <a:r>
              <a:rPr lang="en-US" dirty="0" smtClean="0"/>
              <a:t>A review of clauses – their parts and their types.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3 – Direct and Indirect Objects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Objects can be </a:t>
            </a:r>
            <a:r>
              <a:rPr lang="en-US" u="sng" dirty="0" smtClean="0"/>
              <a:t>direct</a:t>
            </a:r>
            <a:r>
              <a:rPr lang="en-US" dirty="0" smtClean="0"/>
              <a:t> or </a:t>
            </a:r>
            <a:r>
              <a:rPr lang="en-US" b="1" dirty="0" smtClean="0"/>
              <a:t>indirect</a:t>
            </a:r>
            <a:r>
              <a:rPr lang="en-US" dirty="0" smtClean="0"/>
              <a:t>:</a:t>
            </a:r>
          </a:p>
          <a:p>
            <a:pPr lvl="1"/>
            <a:r>
              <a:rPr lang="en-US" dirty="0" smtClean="0"/>
              <a:t>I gave the </a:t>
            </a:r>
            <a:r>
              <a:rPr lang="en-US" u="sng" dirty="0" smtClean="0"/>
              <a:t>money</a:t>
            </a:r>
            <a:r>
              <a:rPr lang="en-US" dirty="0" smtClean="0"/>
              <a:t> to the </a:t>
            </a:r>
            <a:r>
              <a:rPr lang="en-US" b="1" dirty="0" smtClean="0"/>
              <a:t>cashier</a:t>
            </a:r>
            <a:r>
              <a:rPr lang="en-US" dirty="0" smtClean="0"/>
              <a:t>.</a:t>
            </a:r>
          </a:p>
          <a:p>
            <a:pPr lvl="1"/>
            <a:r>
              <a:rPr lang="en-US" dirty="0" smtClean="0"/>
              <a:t>She gave </a:t>
            </a:r>
            <a:r>
              <a:rPr lang="en-US" b="1" dirty="0" smtClean="0"/>
              <a:t>me</a:t>
            </a:r>
            <a:r>
              <a:rPr lang="en-US" dirty="0" smtClean="0"/>
              <a:t> the </a:t>
            </a:r>
            <a:r>
              <a:rPr lang="en-US" u="sng" dirty="0" smtClean="0"/>
              <a:t>change.</a:t>
            </a:r>
          </a:p>
          <a:p>
            <a:pPr lvl="1"/>
            <a:r>
              <a:rPr lang="en-US" dirty="0" smtClean="0"/>
              <a:t>Note how the sentence does/gives </a:t>
            </a:r>
            <a:r>
              <a:rPr lang="en-US" u="sng" dirty="0" smtClean="0"/>
              <a:t>thing one</a:t>
            </a:r>
            <a:r>
              <a:rPr lang="en-US" dirty="0" smtClean="0"/>
              <a:t> to </a:t>
            </a:r>
            <a:r>
              <a:rPr lang="en-US" b="1" dirty="0" smtClean="0"/>
              <a:t>thing two. </a:t>
            </a:r>
          </a:p>
          <a:p>
            <a:pPr lvl="1"/>
            <a:r>
              <a:rPr lang="en-US" dirty="0" smtClean="0"/>
              <a:t>Thing being given and thing that receives it.</a:t>
            </a:r>
          </a:p>
          <a:p>
            <a:r>
              <a:rPr lang="en-US" dirty="0" smtClean="0"/>
              <a:t>Let’s practice – find the direct and indirect objects:</a:t>
            </a:r>
          </a:p>
          <a:p>
            <a:pPr lvl="1"/>
            <a:r>
              <a:rPr lang="en-US" dirty="0" smtClean="0"/>
              <a:t>Rocky punched the beef.</a:t>
            </a:r>
          </a:p>
          <a:p>
            <a:pPr lvl="1"/>
            <a:r>
              <a:rPr lang="en-US" dirty="0" err="1" smtClean="0"/>
              <a:t>Floober</a:t>
            </a:r>
            <a:r>
              <a:rPr lang="en-US" dirty="0" smtClean="0"/>
              <a:t> gave the steak to the customer.</a:t>
            </a:r>
          </a:p>
          <a:p>
            <a:pPr lvl="1"/>
            <a:r>
              <a:rPr lang="en-US" dirty="0" smtClean="0"/>
              <a:t>Show me the money!</a:t>
            </a:r>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Recapping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Clauses </a:t>
            </a:r>
            <a:r>
              <a:rPr lang="en-US" dirty="0" err="1" smtClean="0"/>
              <a:t>vs</a:t>
            </a:r>
            <a:r>
              <a:rPr lang="en-US" dirty="0" smtClean="0"/>
              <a:t> Phrases</a:t>
            </a:r>
          </a:p>
          <a:p>
            <a:r>
              <a:rPr lang="en-US" dirty="0" smtClean="0"/>
              <a:t>Subjects – Implied and not</a:t>
            </a:r>
          </a:p>
          <a:p>
            <a:r>
              <a:rPr lang="en-US" dirty="0" smtClean="0"/>
              <a:t>Verbs</a:t>
            </a:r>
          </a:p>
          <a:p>
            <a:r>
              <a:rPr lang="en-US" dirty="0" err="1" smtClean="0"/>
              <a:t>Verbals</a:t>
            </a:r>
            <a:endParaRPr lang="en-US" dirty="0" smtClean="0"/>
          </a:p>
          <a:p>
            <a:r>
              <a:rPr lang="en-US" dirty="0" smtClean="0"/>
              <a:t>Direct and Indirect Objects</a:t>
            </a:r>
          </a:p>
          <a:p>
            <a:endParaRPr lang="en-US" dirty="0" smtClean="0"/>
          </a:p>
          <a:p>
            <a:r>
              <a:rPr lang="en-US" dirty="0" smtClean="0"/>
              <a:t>Now, we’re going to bring back something we went over a while ago and add it to the mix:  predicate adjectives and predicate nominatives.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DO, IO, PA, PN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Action verbs take direct objects and, sometimes, indirect objects.</a:t>
            </a:r>
          </a:p>
          <a:p>
            <a:r>
              <a:rPr lang="en-US" dirty="0" smtClean="0"/>
              <a:t>A subject performs an action, and the object receives the action.</a:t>
            </a:r>
          </a:p>
          <a:p>
            <a:pPr lvl="1"/>
            <a:r>
              <a:rPr lang="en-US" dirty="0" smtClean="0"/>
              <a:t>I want cheese.</a:t>
            </a:r>
          </a:p>
          <a:p>
            <a:pPr lvl="1"/>
            <a:r>
              <a:rPr lang="en-US" dirty="0" err="1" smtClean="0"/>
              <a:t>Wumpus</a:t>
            </a:r>
            <a:r>
              <a:rPr lang="en-US" dirty="0" smtClean="0"/>
              <a:t> bites toy burgers.</a:t>
            </a:r>
          </a:p>
          <a:p>
            <a:r>
              <a:rPr lang="en-US" dirty="0" smtClean="0"/>
              <a:t>Linking verbs, however, take predicate adjectives or predicate nominatives.</a:t>
            </a:r>
          </a:p>
          <a:p>
            <a:r>
              <a:rPr lang="en-US" dirty="0" smtClean="0"/>
              <a:t>Here, the subject equals the predicate.  We’re equating the subject with </a:t>
            </a:r>
            <a:r>
              <a:rPr lang="en-US" smtClean="0"/>
              <a:t>a state of being.</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Practice</a:t>
            </a:r>
            <a:endParaRPr lang="en-US" dirty="0"/>
          </a:p>
        </p:txBody>
      </p:sp>
      <p:sp>
        <p:nvSpPr>
          <p:cNvPr id="3" name="Content Placeholder 2"/>
          <p:cNvSpPr>
            <a:spLocks noGrp="1"/>
          </p:cNvSpPr>
          <p:nvPr>
            <p:ph idx="1"/>
          </p:nvPr>
        </p:nvSpPr>
        <p:spPr/>
        <p:txBody>
          <a:bodyPr>
            <a:normAutofit/>
          </a:bodyPr>
          <a:lstStyle/>
          <a:p>
            <a:r>
              <a:rPr lang="en-US" dirty="0" smtClean="0"/>
              <a:t>Let’s try finding them, together:</a:t>
            </a:r>
          </a:p>
          <a:p>
            <a:pPr lvl="1"/>
            <a:r>
              <a:rPr lang="en-US" dirty="0" smtClean="0"/>
              <a:t>I am tired</a:t>
            </a:r>
          </a:p>
          <a:p>
            <a:pPr lvl="1"/>
            <a:r>
              <a:rPr lang="en-US" dirty="0" smtClean="0"/>
              <a:t>I have coffee</a:t>
            </a:r>
          </a:p>
          <a:p>
            <a:pPr lvl="1"/>
            <a:r>
              <a:rPr lang="en-US" dirty="0" smtClean="0"/>
              <a:t>My coffee has sugar and milk</a:t>
            </a:r>
          </a:p>
          <a:p>
            <a:pPr lvl="1"/>
            <a:r>
              <a:rPr lang="en-US" dirty="0" smtClean="0"/>
              <a:t>I do not like black coffee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1 – Parts of a Clause</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two types of word groups in any given sentence:</a:t>
            </a:r>
          </a:p>
          <a:p>
            <a:pPr lvl="1"/>
            <a:r>
              <a:rPr lang="en-US" dirty="0" smtClean="0"/>
              <a:t>Clauses</a:t>
            </a:r>
          </a:p>
          <a:p>
            <a:pPr lvl="1"/>
            <a:r>
              <a:rPr lang="en-US" dirty="0" smtClean="0"/>
              <a:t>Phrases</a:t>
            </a:r>
          </a:p>
          <a:p>
            <a:r>
              <a:rPr lang="en-US" dirty="0" smtClean="0"/>
              <a:t>What makes a clause different from a phrase is that it has both a </a:t>
            </a:r>
            <a:r>
              <a:rPr lang="en-US" u="sng" dirty="0" smtClean="0"/>
              <a:t>subject</a:t>
            </a:r>
            <a:r>
              <a:rPr lang="en-US" dirty="0" smtClean="0"/>
              <a:t> and a </a:t>
            </a:r>
            <a:r>
              <a:rPr lang="en-US" b="1" dirty="0" smtClean="0"/>
              <a:t>verb</a:t>
            </a:r>
            <a:r>
              <a:rPr lang="en-US" dirty="0" smtClean="0"/>
              <a:t>.</a:t>
            </a:r>
          </a:p>
          <a:p>
            <a:r>
              <a:rPr lang="en-US" dirty="0" smtClean="0"/>
              <a:t>When identifying the subject and verb, look for the action, and who / what is performing it.  Usually, these are the subject and verb.</a:t>
            </a:r>
          </a:p>
          <a:p>
            <a:endParaRPr lang="en-US" u="sng"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1 – Parts of a Clause</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lvl="1"/>
            <a:r>
              <a:rPr lang="en-US" dirty="0" smtClean="0"/>
              <a:t>CLAUSE:  The </a:t>
            </a:r>
            <a:r>
              <a:rPr lang="en-US" u="sng" dirty="0" smtClean="0"/>
              <a:t>man</a:t>
            </a:r>
            <a:r>
              <a:rPr lang="en-US" dirty="0" smtClean="0"/>
              <a:t> </a:t>
            </a:r>
            <a:r>
              <a:rPr lang="en-US" b="1" dirty="0" smtClean="0"/>
              <a:t>went</a:t>
            </a:r>
            <a:r>
              <a:rPr lang="en-US" dirty="0" smtClean="0"/>
              <a:t> to the store.</a:t>
            </a:r>
          </a:p>
          <a:p>
            <a:pPr lvl="1"/>
            <a:r>
              <a:rPr lang="en-US" dirty="0" smtClean="0"/>
              <a:t>CLAUSE:  The </a:t>
            </a:r>
            <a:r>
              <a:rPr lang="en-US" u="sng" dirty="0" smtClean="0"/>
              <a:t>lady</a:t>
            </a:r>
            <a:r>
              <a:rPr lang="en-US" dirty="0" smtClean="0"/>
              <a:t> </a:t>
            </a:r>
            <a:r>
              <a:rPr lang="en-US" b="1" dirty="0" smtClean="0"/>
              <a:t>thought</a:t>
            </a:r>
            <a:r>
              <a:rPr lang="en-US" dirty="0" smtClean="0"/>
              <a:t>.</a:t>
            </a:r>
          </a:p>
          <a:p>
            <a:pPr lvl="1"/>
            <a:r>
              <a:rPr lang="en-US" dirty="0" smtClean="0"/>
              <a:t>CLAUSE:  </a:t>
            </a:r>
            <a:r>
              <a:rPr lang="en-US" u="sng" dirty="0" smtClean="0"/>
              <a:t>Gilbert</a:t>
            </a:r>
            <a:r>
              <a:rPr lang="en-US" dirty="0" smtClean="0"/>
              <a:t> </a:t>
            </a:r>
            <a:r>
              <a:rPr lang="en-US" b="1" dirty="0" smtClean="0"/>
              <a:t>ate</a:t>
            </a:r>
            <a:r>
              <a:rPr lang="en-US" dirty="0" smtClean="0"/>
              <a:t> an apple.</a:t>
            </a:r>
          </a:p>
          <a:p>
            <a:pPr lvl="1"/>
            <a:endParaRPr lang="en-US" dirty="0" smtClean="0"/>
          </a:p>
          <a:p>
            <a:pPr lvl="1"/>
            <a:r>
              <a:rPr lang="en-US" dirty="0" smtClean="0"/>
              <a:t>PHRASE:  To the store.  (NO SUBJECT, NO VERB)</a:t>
            </a:r>
          </a:p>
          <a:p>
            <a:pPr lvl="1"/>
            <a:r>
              <a:rPr lang="en-US" dirty="0" smtClean="0"/>
              <a:t>PHRASE:  The big blue boat  (NO VERB)</a:t>
            </a:r>
          </a:p>
          <a:p>
            <a:pPr lvl="1"/>
            <a:r>
              <a:rPr lang="en-US" dirty="0" smtClean="0"/>
              <a:t>PHRASE:  Walking alone  (NO SUBJECT, potential verb if you add a helping verb)</a:t>
            </a:r>
          </a:p>
          <a:p>
            <a:pPr lvl="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1 – Like Verbs, But Not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Exceptions – Some things are built with verbs, but are not verbs anymore.  These things are called </a:t>
            </a:r>
            <a:r>
              <a:rPr lang="en-US" dirty="0" err="1" smtClean="0"/>
              <a:t>verbals</a:t>
            </a:r>
            <a:r>
              <a:rPr lang="en-US" dirty="0" smtClean="0"/>
              <a:t>.  Avoid labeling these the verb of the sentence:</a:t>
            </a:r>
          </a:p>
          <a:p>
            <a:pPr lvl="1"/>
            <a:r>
              <a:rPr lang="en-US" dirty="0" smtClean="0"/>
              <a:t>Gerunds – Verb + </a:t>
            </a:r>
            <a:r>
              <a:rPr lang="en-US" dirty="0" err="1" smtClean="0"/>
              <a:t>ing</a:t>
            </a:r>
            <a:r>
              <a:rPr lang="en-US" dirty="0" smtClean="0"/>
              <a:t> – Acts like a noun.</a:t>
            </a:r>
          </a:p>
          <a:p>
            <a:pPr lvl="2"/>
            <a:r>
              <a:rPr lang="en-US" dirty="0" smtClean="0"/>
              <a:t>Ex:  I like swimming.</a:t>
            </a:r>
          </a:p>
          <a:p>
            <a:pPr lvl="2"/>
            <a:r>
              <a:rPr lang="en-US" dirty="0" smtClean="0"/>
              <a:t>Note here swimming is an activity, an idea, a thing I like, not a thing I’m doing right now.</a:t>
            </a:r>
          </a:p>
          <a:p>
            <a:pPr lvl="1"/>
            <a:r>
              <a:rPr lang="en-US" dirty="0" smtClean="0"/>
              <a:t>Participles – Verb + </a:t>
            </a:r>
            <a:r>
              <a:rPr lang="en-US" dirty="0" err="1" smtClean="0"/>
              <a:t>ing</a:t>
            </a:r>
            <a:r>
              <a:rPr lang="en-US" dirty="0" smtClean="0"/>
              <a:t> or +</a:t>
            </a:r>
            <a:r>
              <a:rPr lang="en-US" dirty="0" err="1" smtClean="0"/>
              <a:t>ed</a:t>
            </a:r>
            <a:r>
              <a:rPr lang="en-US" dirty="0" smtClean="0"/>
              <a:t> – Acts like adjective</a:t>
            </a:r>
          </a:p>
          <a:p>
            <a:pPr lvl="2"/>
            <a:r>
              <a:rPr lang="en-US" dirty="0" smtClean="0"/>
              <a:t>Ex:  My swimming trunks.  </a:t>
            </a:r>
          </a:p>
          <a:p>
            <a:pPr lvl="2"/>
            <a:r>
              <a:rPr lang="en-US" dirty="0" smtClean="0"/>
              <a:t>Obviously, my trunks aren’t performing the action swim all by themselves.  Swimming is the type of trunks they are.  It’s describing them, like an adjective would.</a:t>
            </a:r>
          </a:p>
          <a:p>
            <a:pPr lvl="2"/>
            <a:r>
              <a:rPr lang="en-US" dirty="0" smtClean="0"/>
              <a:t>Ex:  He ate shredded beef.</a:t>
            </a:r>
          </a:p>
          <a:p>
            <a:pPr lvl="2"/>
            <a:r>
              <a:rPr lang="en-US" dirty="0" smtClean="0"/>
              <a:t>What type of beef is it?  It’s shredded.  We’re not performing the action, just describing how the beef looks (by how it got that way).</a:t>
            </a:r>
          </a:p>
          <a:p>
            <a:pPr lvl="1"/>
            <a:r>
              <a:rPr lang="en-US" dirty="0" smtClean="0"/>
              <a:t>Infinitives – To + Verb</a:t>
            </a:r>
          </a:p>
          <a:p>
            <a:pPr lvl="2"/>
            <a:r>
              <a:rPr lang="en-US" dirty="0" smtClean="0"/>
              <a:t>Ex:  To dance, to sing, to jump, to run</a:t>
            </a:r>
          </a:p>
          <a:p>
            <a:pPr lvl="2"/>
            <a:r>
              <a:rPr lang="en-US" dirty="0" smtClean="0"/>
              <a:t>These are never the verb of the sentence.</a:t>
            </a:r>
          </a:p>
          <a:p>
            <a:pPr lvl="2"/>
            <a:r>
              <a:rPr lang="en-US" dirty="0" smtClean="0"/>
              <a:t>These are also easy to confuse with prep phrases, but are not prep phrases.  Always check to see if there’s a </a:t>
            </a:r>
            <a:r>
              <a:rPr lang="en-US" smtClean="0"/>
              <a:t>verb after the to.</a:t>
            </a: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 Recapping</a:t>
            </a:r>
            <a:endParaRPr lang="en-US" dirty="0"/>
          </a:p>
        </p:txBody>
      </p:sp>
      <p:sp>
        <p:nvSpPr>
          <p:cNvPr id="3" name="Content Placeholder 2"/>
          <p:cNvSpPr>
            <a:spLocks noGrp="1"/>
          </p:cNvSpPr>
          <p:nvPr>
            <p:ph idx="1"/>
          </p:nvPr>
        </p:nvSpPr>
        <p:spPr/>
        <p:txBody>
          <a:bodyPr>
            <a:normAutofit/>
          </a:bodyPr>
          <a:lstStyle/>
          <a:p>
            <a:r>
              <a:rPr lang="en-US" dirty="0" smtClean="0"/>
              <a:t>Yesterday, we talked about clauses – word groups that have a subject and a verb.</a:t>
            </a:r>
          </a:p>
          <a:p>
            <a:r>
              <a:rPr lang="en-US" dirty="0" smtClean="0"/>
              <a:t>We also talked about gerunds, participles, and infinitives – built with verbs, but not verbs anymore.  Don’t confuse them for the main verb of the sentence.</a:t>
            </a:r>
          </a:p>
          <a:p>
            <a:r>
              <a:rPr lang="en-US" dirty="0" smtClean="0"/>
              <a:t>Today, we’ll talk about implied subjects.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2 – Implied Subjects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most clauses, the subject and the verb are right there in the sentence.</a:t>
            </a:r>
          </a:p>
          <a:p>
            <a:r>
              <a:rPr lang="en-US" dirty="0" smtClean="0"/>
              <a:t>When you’re directly addressing someone, however, the subject (you) is implied.</a:t>
            </a:r>
          </a:p>
          <a:p>
            <a:r>
              <a:rPr lang="en-US" dirty="0" smtClean="0"/>
              <a:t>Examples</a:t>
            </a:r>
          </a:p>
          <a:p>
            <a:pPr lvl="1"/>
            <a:r>
              <a:rPr lang="en-US" dirty="0" smtClean="0"/>
              <a:t>Go to the store!  (You go to the store!)</a:t>
            </a:r>
          </a:p>
          <a:p>
            <a:pPr lvl="1"/>
            <a:r>
              <a:rPr lang="en-US" dirty="0" smtClean="0"/>
              <a:t>Get me a chicken.  (You get me a chicken.)</a:t>
            </a:r>
          </a:p>
          <a:p>
            <a:pPr lvl="1"/>
            <a:r>
              <a:rPr lang="en-US" dirty="0" smtClean="0"/>
              <a:t>Stop driving so fast!  (You stop driving so fast.)</a:t>
            </a:r>
          </a:p>
          <a:p>
            <a:pPr lvl="1">
              <a:buNone/>
            </a:pPr>
            <a:endParaRPr lang="en-US" dirty="0" smtClean="0"/>
          </a:p>
          <a:p>
            <a:pPr lvl="1">
              <a:buNone/>
            </a:pPr>
            <a:r>
              <a:rPr lang="en-US" dirty="0" smtClean="0"/>
              <a:t>Notice how all of these are obviously to a person (you) but the word is not necessarily there.  You could add the word you and it would still be correct, but we don’t usually do that in actual conversation.  You could also add the person’s name, if you know it.  Again, we don’t always do this.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2 – Practice with S and V</a:t>
            </a:r>
            <a:endParaRPr lang="en-US" dirty="0"/>
          </a:p>
        </p:txBody>
      </p:sp>
      <p:sp>
        <p:nvSpPr>
          <p:cNvPr id="3" name="Content Placeholder 2"/>
          <p:cNvSpPr>
            <a:spLocks noGrp="1"/>
          </p:cNvSpPr>
          <p:nvPr>
            <p:ph idx="1"/>
          </p:nvPr>
        </p:nvSpPr>
        <p:spPr/>
        <p:txBody>
          <a:bodyPr>
            <a:normAutofit/>
          </a:bodyPr>
          <a:lstStyle/>
          <a:p>
            <a:r>
              <a:rPr lang="en-US" dirty="0" smtClean="0"/>
              <a:t>Let’s label the subjects and verbs in these sentences.  If the subject is an implied you, state that instead:</a:t>
            </a:r>
          </a:p>
          <a:p>
            <a:pPr lvl="1"/>
            <a:r>
              <a:rPr lang="en-US" dirty="0" err="1" smtClean="0"/>
              <a:t>Wumpus</a:t>
            </a:r>
            <a:r>
              <a:rPr lang="en-US" dirty="0" smtClean="0"/>
              <a:t> bit the man.</a:t>
            </a:r>
          </a:p>
          <a:p>
            <a:pPr lvl="1"/>
            <a:r>
              <a:rPr lang="en-US" dirty="0" smtClean="0"/>
              <a:t>Flapjack jumped into the pool.</a:t>
            </a:r>
          </a:p>
          <a:p>
            <a:pPr lvl="1"/>
            <a:r>
              <a:rPr lang="en-US" dirty="0" smtClean="0"/>
              <a:t>Get Flapjack out of the pool!</a:t>
            </a:r>
          </a:p>
          <a:p>
            <a:pPr lvl="1"/>
            <a:r>
              <a:rPr lang="en-US" dirty="0" smtClean="0"/>
              <a:t>The pool is not for dogs.</a:t>
            </a:r>
          </a:p>
          <a:p>
            <a:pPr lvl="1"/>
            <a:r>
              <a:rPr lang="en-US" dirty="0" smtClean="0"/>
              <a:t>Clean the pool afterward.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Recap</a:t>
            </a:r>
            <a:endParaRPr lang="en-US" dirty="0"/>
          </a:p>
        </p:txBody>
      </p:sp>
      <p:sp>
        <p:nvSpPr>
          <p:cNvPr id="3" name="Content Placeholder 2"/>
          <p:cNvSpPr>
            <a:spLocks noGrp="1"/>
          </p:cNvSpPr>
          <p:nvPr>
            <p:ph idx="1"/>
          </p:nvPr>
        </p:nvSpPr>
        <p:spPr/>
        <p:txBody>
          <a:bodyPr>
            <a:normAutofit lnSpcReduction="10000"/>
          </a:bodyPr>
          <a:lstStyle/>
          <a:p>
            <a:r>
              <a:rPr lang="en-US" dirty="0" smtClean="0"/>
              <a:t>Yesterday, we talked about clauses – word groups that have a subject and a verb.</a:t>
            </a:r>
          </a:p>
          <a:p>
            <a:r>
              <a:rPr lang="en-US" dirty="0" smtClean="0"/>
              <a:t>We also talked about gerunds, participles, and infinitives – built with verbs, but not verbs anymore.  Don’t confuse them for the main verb of the sentence.</a:t>
            </a:r>
          </a:p>
          <a:p>
            <a:r>
              <a:rPr lang="en-US" dirty="0" smtClean="0"/>
              <a:t>Furthermore, we discussed implied subjects, like you in direct address.</a:t>
            </a:r>
          </a:p>
          <a:p>
            <a:r>
              <a:rPr lang="en-US" dirty="0" smtClean="0"/>
              <a:t>Today, we’ll talk about objects.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3 – Direct Objects and Indirect Objects</a:t>
            </a:r>
            <a:endParaRPr lang="en-US" dirty="0"/>
          </a:p>
        </p:txBody>
      </p:sp>
      <p:sp>
        <p:nvSpPr>
          <p:cNvPr id="3" name="Content Placeholder 2"/>
          <p:cNvSpPr>
            <a:spLocks noGrp="1"/>
          </p:cNvSpPr>
          <p:nvPr>
            <p:ph idx="1"/>
          </p:nvPr>
        </p:nvSpPr>
        <p:spPr/>
        <p:txBody>
          <a:bodyPr>
            <a:normAutofit lnSpcReduction="10000"/>
          </a:bodyPr>
          <a:lstStyle/>
          <a:p>
            <a:r>
              <a:rPr lang="en-US" dirty="0" smtClean="0"/>
              <a:t>Typically, subjects perform the action, and the verb is the action.</a:t>
            </a:r>
          </a:p>
          <a:p>
            <a:r>
              <a:rPr lang="en-US" dirty="0" smtClean="0"/>
              <a:t>When a sentence has an action verb, it will occasionally (but not always) have an </a:t>
            </a:r>
            <a:r>
              <a:rPr lang="en-US" u="sng" dirty="0" smtClean="0"/>
              <a:t>object</a:t>
            </a:r>
            <a:r>
              <a:rPr lang="en-US" dirty="0" smtClean="0"/>
              <a:t> – the thing receiving the action.</a:t>
            </a:r>
          </a:p>
          <a:p>
            <a:r>
              <a:rPr lang="en-US" dirty="0" smtClean="0"/>
              <a:t>Examples:</a:t>
            </a:r>
          </a:p>
          <a:p>
            <a:pPr lvl="1"/>
            <a:r>
              <a:rPr lang="en-US" dirty="0" smtClean="0"/>
              <a:t>I ate the </a:t>
            </a:r>
            <a:r>
              <a:rPr lang="en-US" u="sng" dirty="0" smtClean="0"/>
              <a:t>cheeseburger</a:t>
            </a:r>
            <a:r>
              <a:rPr lang="en-US" dirty="0" smtClean="0"/>
              <a:t>.</a:t>
            </a:r>
          </a:p>
          <a:p>
            <a:pPr lvl="1"/>
            <a:r>
              <a:rPr lang="en-US" dirty="0" err="1" smtClean="0"/>
              <a:t>Wumpus</a:t>
            </a:r>
            <a:r>
              <a:rPr lang="en-US" dirty="0" smtClean="0"/>
              <a:t> caught the </a:t>
            </a:r>
            <a:r>
              <a:rPr lang="en-US" u="sng" dirty="0" smtClean="0"/>
              <a:t>ball</a:t>
            </a:r>
            <a:r>
              <a:rPr lang="en-US" dirty="0" smtClean="0"/>
              <a:t>.</a:t>
            </a:r>
          </a:p>
          <a:p>
            <a:pPr lvl="1"/>
            <a:r>
              <a:rPr lang="en-US" dirty="0" smtClean="0"/>
              <a:t>Flapjack wanted the dog </a:t>
            </a:r>
            <a:r>
              <a:rPr lang="en-US" u="sng" dirty="0" smtClean="0"/>
              <a:t>food</a:t>
            </a:r>
            <a:r>
              <a:rPr lang="en-US" dirty="0" smtClean="0"/>
              <a:t>.</a:t>
            </a:r>
          </a:p>
          <a:p>
            <a:pPr lvl="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7416</TotalTime>
  <Words>994</Words>
  <Application>Microsoft Office PowerPoint</Application>
  <PresentationFormat>On-screen Show (4:3)</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Grammar Lessons – Week 5</vt:lpstr>
      <vt:lpstr>Day 1 – Parts of a Clause</vt:lpstr>
      <vt:lpstr>Day 1 – Parts of a Clause</vt:lpstr>
      <vt:lpstr>Day 1 – Like Verbs, But Not</vt:lpstr>
      <vt:lpstr>Day 2 – Recapping</vt:lpstr>
      <vt:lpstr>Day 2 – Implied Subjects </vt:lpstr>
      <vt:lpstr>Day 2 – Practice with S and V</vt:lpstr>
      <vt:lpstr>Day 3 – Recap</vt:lpstr>
      <vt:lpstr>Day 3 – Direct Objects and Indirect Objects</vt:lpstr>
      <vt:lpstr>Day 3 – Direct and Indirect Objects</vt:lpstr>
      <vt:lpstr>Day 4 – Recapping</vt:lpstr>
      <vt:lpstr>Day 4 – DO, IO, PA, PN</vt:lpstr>
      <vt:lpstr>Day 4 - Practice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
  <cp:lastModifiedBy>Lenny Valentine</cp:lastModifiedBy>
  <cp:revision>62</cp:revision>
  <dcterms:created xsi:type="dcterms:W3CDTF">2006-08-16T00:00:00Z</dcterms:created>
  <dcterms:modified xsi:type="dcterms:W3CDTF">2017-02-23T13:21:38Z</dcterms:modified>
</cp:coreProperties>
</file>