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61" r:id="rId9"/>
    <p:sldId id="267" r:id="rId10"/>
    <p:sldId id="262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Lessons – Week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Clause and Sentence 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3 – Joining Two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Joining two independent clauses has many more options to choose from:</a:t>
            </a:r>
          </a:p>
          <a:p>
            <a:pPr lvl="1"/>
            <a:r>
              <a:rPr lang="en-US" b="1" dirty="0" smtClean="0"/>
              <a:t>A comma plus a coordinating conjunction:</a:t>
            </a:r>
          </a:p>
          <a:p>
            <a:pPr lvl="1"/>
            <a:r>
              <a:rPr lang="en-US" dirty="0" smtClean="0"/>
              <a:t>(CCs include For, And, Nor, But, Or, Yet, So)</a:t>
            </a:r>
          </a:p>
          <a:p>
            <a:pPr lvl="1"/>
            <a:r>
              <a:rPr lang="en-US" dirty="0" smtClean="0"/>
              <a:t>I ordered the steak</a:t>
            </a:r>
            <a:r>
              <a:rPr lang="en-US" b="1" dirty="0" smtClean="0"/>
              <a:t>, and </a:t>
            </a:r>
            <a:r>
              <a:rPr lang="en-US" dirty="0" smtClean="0"/>
              <a:t>she also ordered the steak.</a:t>
            </a:r>
          </a:p>
          <a:p>
            <a:pPr lvl="1"/>
            <a:r>
              <a:rPr lang="en-US" dirty="0" smtClean="0"/>
              <a:t>I ordered the steak</a:t>
            </a:r>
            <a:r>
              <a:rPr lang="en-US" b="1" dirty="0" smtClean="0"/>
              <a:t>, but</a:t>
            </a:r>
            <a:r>
              <a:rPr lang="en-US" dirty="0" smtClean="0"/>
              <a:t> she ordered the salad.</a:t>
            </a:r>
          </a:p>
          <a:p>
            <a:pPr lvl="1"/>
            <a:r>
              <a:rPr lang="en-US" dirty="0" smtClean="0"/>
              <a:t>I could order the steak</a:t>
            </a:r>
            <a:r>
              <a:rPr lang="en-US" b="1" dirty="0" smtClean="0"/>
              <a:t>, or </a:t>
            </a:r>
            <a:r>
              <a:rPr lang="en-US" dirty="0" smtClean="0"/>
              <a:t>I could order the potato skins as an entrée.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OR you could join two </a:t>
            </a:r>
            <a:r>
              <a:rPr lang="en-US" b="1" dirty="0" err="1" smtClean="0"/>
              <a:t>ind</a:t>
            </a:r>
            <a:r>
              <a:rPr lang="en-US" b="1" dirty="0" smtClean="0"/>
              <a:t> </a:t>
            </a:r>
            <a:r>
              <a:rPr lang="en-US" b="1" dirty="0" err="1" smtClean="0"/>
              <a:t>cl</a:t>
            </a:r>
            <a:r>
              <a:rPr lang="en-US" b="1" dirty="0" smtClean="0"/>
              <a:t> with a semi-colon by itself; </a:t>
            </a:r>
          </a:p>
          <a:p>
            <a:pPr lvl="1"/>
            <a:r>
              <a:rPr lang="en-US" dirty="0" smtClean="0"/>
              <a:t>I like cheese</a:t>
            </a:r>
            <a:r>
              <a:rPr lang="en-US" b="1" dirty="0" smtClean="0"/>
              <a:t>;</a:t>
            </a:r>
            <a:r>
              <a:rPr lang="en-US" dirty="0" smtClean="0"/>
              <a:t> I eat it often.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OR with a semi-colon, conjunctive adverb or transitional phrase, and comma</a:t>
            </a:r>
          </a:p>
          <a:p>
            <a:pPr lvl="1"/>
            <a:r>
              <a:rPr lang="en-US" dirty="0" smtClean="0"/>
              <a:t>I like cheese</a:t>
            </a:r>
            <a:r>
              <a:rPr lang="en-US" b="1" dirty="0" smtClean="0"/>
              <a:t>; consequently,</a:t>
            </a:r>
            <a:r>
              <a:rPr lang="en-US" dirty="0" smtClean="0"/>
              <a:t> I eat it often.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OR even with a colon, if the latter defines or expands upon the former</a:t>
            </a:r>
            <a:endParaRPr lang="en-US" dirty="0" smtClean="0"/>
          </a:p>
          <a:p>
            <a:pPr lvl="1"/>
            <a:r>
              <a:rPr lang="en-US" dirty="0" smtClean="0"/>
              <a:t>I like cheese</a:t>
            </a:r>
            <a:r>
              <a:rPr lang="en-US" b="1" dirty="0" smtClean="0"/>
              <a:t>: </a:t>
            </a:r>
            <a:r>
              <a:rPr lang="en-US" dirty="0" smtClean="0"/>
              <a:t> today, I devoured some very delicious provolone.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 – Recapping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Clauses </a:t>
            </a:r>
            <a:r>
              <a:rPr lang="en-US" dirty="0" err="1" smtClean="0"/>
              <a:t>vs</a:t>
            </a:r>
            <a:r>
              <a:rPr lang="en-US" dirty="0" smtClean="0"/>
              <a:t> Phrases</a:t>
            </a:r>
          </a:p>
          <a:p>
            <a:r>
              <a:rPr lang="en-US" dirty="0" smtClean="0"/>
              <a:t>Subjects – Implied and not</a:t>
            </a:r>
          </a:p>
          <a:p>
            <a:r>
              <a:rPr lang="en-US" dirty="0" smtClean="0"/>
              <a:t>Verbs</a:t>
            </a:r>
          </a:p>
          <a:p>
            <a:r>
              <a:rPr lang="en-US" dirty="0" err="1" smtClean="0"/>
              <a:t>Verbals</a:t>
            </a:r>
            <a:endParaRPr lang="en-US" dirty="0" smtClean="0"/>
          </a:p>
          <a:p>
            <a:r>
              <a:rPr lang="en-US" dirty="0" smtClean="0"/>
              <a:t>Direct and Indirect Objects</a:t>
            </a:r>
          </a:p>
          <a:p>
            <a:endParaRPr lang="en-US" dirty="0" smtClean="0"/>
          </a:p>
          <a:p>
            <a:r>
              <a:rPr lang="en-US" dirty="0" smtClean="0"/>
              <a:t>Now, we’re going to bring back something we went over a while ago and add it to the mix:  predicate adjectives and predicate nominatives.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 – DO, IO, PA, PN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Action verbs take direct objects and, sometimes, indirect objects.</a:t>
            </a:r>
          </a:p>
          <a:p>
            <a:r>
              <a:rPr lang="en-US" dirty="0" smtClean="0"/>
              <a:t>A subject performs an action, and the object receives the action.</a:t>
            </a:r>
          </a:p>
          <a:p>
            <a:pPr lvl="1"/>
            <a:r>
              <a:rPr lang="en-US" dirty="0" smtClean="0"/>
              <a:t>I want cheese.</a:t>
            </a:r>
          </a:p>
          <a:p>
            <a:pPr lvl="1"/>
            <a:r>
              <a:rPr lang="en-US" dirty="0" err="1" smtClean="0"/>
              <a:t>Wumpus</a:t>
            </a:r>
            <a:r>
              <a:rPr lang="en-US" dirty="0" smtClean="0"/>
              <a:t> bites toy burgers.</a:t>
            </a:r>
          </a:p>
          <a:p>
            <a:r>
              <a:rPr lang="en-US" dirty="0" smtClean="0"/>
              <a:t>Linking verbs, however, take predicate adjectives or predicate nominatives.</a:t>
            </a:r>
          </a:p>
          <a:p>
            <a:r>
              <a:rPr lang="en-US" dirty="0" smtClean="0"/>
              <a:t>Here, the subject equals the predicate.  We’re equating the subject with </a:t>
            </a:r>
            <a:r>
              <a:rPr lang="en-US" smtClean="0"/>
              <a:t>a state of being.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4 -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try finding them, together:</a:t>
            </a:r>
          </a:p>
          <a:p>
            <a:pPr lvl="1"/>
            <a:r>
              <a:rPr lang="en-US" dirty="0" smtClean="0"/>
              <a:t>When Gilbert sat in his comfy chair, he wanted both a book and a cup of coffee.</a:t>
            </a:r>
          </a:p>
          <a:p>
            <a:pPr lvl="1"/>
            <a:r>
              <a:rPr lang="en-US" dirty="0" smtClean="0"/>
              <a:t>Whether you use Italian dressing or balsamic vinaigrette, the salad will still be tasty.</a:t>
            </a:r>
          </a:p>
          <a:p>
            <a:pPr lvl="1"/>
            <a:r>
              <a:rPr lang="en-US" dirty="0" smtClean="0"/>
              <a:t>Neither the pig nor the sheep knew what to say.</a:t>
            </a:r>
          </a:p>
          <a:p>
            <a:pPr lvl="1"/>
            <a:r>
              <a:rPr lang="en-US" dirty="0" smtClean="0"/>
              <a:t>When you get to the castle, you’ll either have to open the draw-bridge or scale </a:t>
            </a:r>
            <a:r>
              <a:rPr lang="en-US" smtClean="0"/>
              <a:t>the walls.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1 – Types of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be a clause, a group of words must have a </a:t>
            </a:r>
            <a:r>
              <a:rPr lang="en-US" u="sng" dirty="0" smtClean="0"/>
              <a:t>subject </a:t>
            </a:r>
            <a:r>
              <a:rPr lang="en-US" dirty="0" smtClean="0"/>
              <a:t>and a </a:t>
            </a:r>
            <a:r>
              <a:rPr lang="en-US" b="1" dirty="0" smtClean="0"/>
              <a:t>verb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Independent clauses have a subject, a verb, and </a:t>
            </a:r>
            <a:r>
              <a:rPr lang="en-US" u="sng" dirty="0" smtClean="0"/>
              <a:t>can stand alone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Dependent clauses have a subject, a verb, and </a:t>
            </a:r>
            <a:r>
              <a:rPr lang="en-US" u="sng" dirty="0" smtClean="0"/>
              <a:t>cannot stand alone</a:t>
            </a:r>
            <a:r>
              <a:rPr lang="en-US" dirty="0" smtClean="0"/>
              <a:t>.</a:t>
            </a:r>
          </a:p>
          <a:p>
            <a:endParaRPr lang="en-US" u="sng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1 –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Independent Clauses vs. Dependent Clauses</a:t>
            </a:r>
          </a:p>
          <a:p>
            <a:pPr lvl="1"/>
            <a:r>
              <a:rPr lang="en-US" u="sng" dirty="0" smtClean="0"/>
              <a:t>I</a:t>
            </a:r>
            <a:r>
              <a:rPr lang="en-US" dirty="0" smtClean="0"/>
              <a:t> </a:t>
            </a:r>
            <a:r>
              <a:rPr lang="en-US" b="1" dirty="0" smtClean="0"/>
              <a:t>like</a:t>
            </a:r>
            <a:r>
              <a:rPr lang="en-US" dirty="0" smtClean="0"/>
              <a:t> cheese		</a:t>
            </a:r>
            <a:r>
              <a:rPr lang="en-US" dirty="0" err="1" smtClean="0"/>
              <a:t>vs</a:t>
            </a:r>
            <a:endParaRPr lang="en-US" dirty="0" smtClean="0"/>
          </a:p>
          <a:p>
            <a:pPr lvl="1"/>
            <a:r>
              <a:rPr lang="en-US" dirty="0" smtClean="0"/>
              <a:t>While </a:t>
            </a:r>
            <a:r>
              <a:rPr lang="en-US" u="sng" dirty="0" smtClean="0"/>
              <a:t>I</a:t>
            </a:r>
            <a:r>
              <a:rPr lang="en-US" dirty="0" smtClean="0"/>
              <a:t> </a:t>
            </a:r>
            <a:r>
              <a:rPr lang="en-US" b="1" dirty="0" smtClean="0"/>
              <a:t>like</a:t>
            </a:r>
            <a:r>
              <a:rPr lang="en-US" dirty="0" smtClean="0"/>
              <a:t> cheese</a:t>
            </a:r>
          </a:p>
          <a:p>
            <a:pPr lvl="1"/>
            <a:endParaRPr lang="en-US" dirty="0" smtClean="0"/>
          </a:p>
          <a:p>
            <a:pPr lvl="1"/>
            <a:r>
              <a:rPr lang="en-US" u="sng" dirty="0" smtClean="0"/>
              <a:t>Gilber</a:t>
            </a:r>
            <a:r>
              <a:rPr lang="en-US" dirty="0" smtClean="0"/>
              <a:t>t </a:t>
            </a:r>
            <a:r>
              <a:rPr lang="en-US" b="1" dirty="0" smtClean="0"/>
              <a:t>ran</a:t>
            </a:r>
            <a:r>
              <a:rPr lang="en-US" dirty="0" smtClean="0"/>
              <a:t> down the street 	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Although </a:t>
            </a:r>
            <a:r>
              <a:rPr lang="en-US" u="sng" dirty="0" smtClean="0"/>
              <a:t>Gilbert</a:t>
            </a:r>
            <a:r>
              <a:rPr lang="en-US" dirty="0" smtClean="0"/>
              <a:t> </a:t>
            </a:r>
            <a:r>
              <a:rPr lang="en-US" b="1" dirty="0" smtClean="0"/>
              <a:t>ran</a:t>
            </a:r>
            <a:r>
              <a:rPr lang="en-US" dirty="0" smtClean="0"/>
              <a:t> down the street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show</a:t>
            </a:r>
            <a:r>
              <a:rPr lang="en-US" dirty="0" smtClean="0"/>
              <a:t> </a:t>
            </a:r>
            <a:r>
              <a:rPr lang="en-US" b="1" dirty="0" smtClean="0"/>
              <a:t>was</a:t>
            </a:r>
            <a:r>
              <a:rPr lang="en-US" dirty="0" smtClean="0"/>
              <a:t> on	</a:t>
            </a:r>
            <a:r>
              <a:rPr lang="en-US" dirty="0" err="1" smtClean="0"/>
              <a:t>vs</a:t>
            </a:r>
            <a:endParaRPr lang="en-US" dirty="0" smtClean="0"/>
          </a:p>
          <a:p>
            <a:pPr lvl="1"/>
            <a:r>
              <a:rPr lang="en-US" dirty="0" smtClean="0"/>
              <a:t>Unless the </a:t>
            </a:r>
            <a:r>
              <a:rPr lang="en-US" u="sng" dirty="0" smtClean="0"/>
              <a:t>show</a:t>
            </a:r>
            <a:r>
              <a:rPr lang="en-US" dirty="0" smtClean="0"/>
              <a:t> </a:t>
            </a:r>
            <a:r>
              <a:rPr lang="en-US" b="1" dirty="0" smtClean="0"/>
              <a:t>was</a:t>
            </a:r>
            <a:r>
              <a:rPr lang="en-US" dirty="0" smtClean="0"/>
              <a:t> 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u="sng" dirty="0" smtClean="0"/>
              <a:t>cheese</a:t>
            </a:r>
            <a:r>
              <a:rPr lang="en-US" dirty="0" smtClean="0"/>
              <a:t> </a:t>
            </a:r>
            <a:r>
              <a:rPr lang="en-US" b="1" dirty="0" smtClean="0"/>
              <a:t>was</a:t>
            </a:r>
            <a:r>
              <a:rPr lang="en-US" dirty="0" smtClean="0"/>
              <a:t> on the sandwich	</a:t>
            </a:r>
            <a:r>
              <a:rPr lang="en-US" dirty="0" err="1" smtClean="0"/>
              <a:t>vs</a:t>
            </a:r>
            <a:endParaRPr lang="en-US" dirty="0" smtClean="0"/>
          </a:p>
          <a:p>
            <a:pPr lvl="1"/>
            <a:r>
              <a:rPr lang="en-US" dirty="0" smtClean="0"/>
              <a:t>Because no </a:t>
            </a:r>
            <a:r>
              <a:rPr lang="en-US" u="sng" dirty="0" smtClean="0"/>
              <a:t>cheese</a:t>
            </a:r>
            <a:r>
              <a:rPr lang="en-US" dirty="0" smtClean="0"/>
              <a:t> </a:t>
            </a:r>
            <a:r>
              <a:rPr lang="en-US" b="1" dirty="0" smtClean="0"/>
              <a:t>was</a:t>
            </a:r>
            <a:r>
              <a:rPr lang="en-US" dirty="0" smtClean="0"/>
              <a:t> on the sandwich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1 – Practice Identifying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Which types of clauses are these?</a:t>
            </a:r>
          </a:p>
          <a:p>
            <a:pPr lvl="1"/>
            <a:r>
              <a:rPr lang="en-US" dirty="0" smtClean="0"/>
              <a:t>Joe-Bob built a fence.</a:t>
            </a:r>
          </a:p>
          <a:p>
            <a:pPr lvl="1"/>
            <a:r>
              <a:rPr lang="en-US" dirty="0" smtClean="0"/>
              <a:t>While Gilbert complained</a:t>
            </a:r>
          </a:p>
          <a:p>
            <a:pPr lvl="1"/>
            <a:r>
              <a:rPr lang="en-US" dirty="0" smtClean="0"/>
              <a:t>Unless </a:t>
            </a:r>
            <a:r>
              <a:rPr lang="en-US" dirty="0" err="1" smtClean="0"/>
              <a:t>Floober</a:t>
            </a:r>
            <a:r>
              <a:rPr lang="en-US" dirty="0" smtClean="0"/>
              <a:t> misunderstood him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 are two types of clauses in each sentence, here.  Which one is which?</a:t>
            </a:r>
          </a:p>
          <a:p>
            <a:pPr lvl="1"/>
            <a:r>
              <a:rPr lang="en-US" dirty="0" smtClean="0"/>
              <a:t>While Bobbi-Jo likes plaid, </a:t>
            </a:r>
            <a:r>
              <a:rPr lang="en-US" dirty="0" err="1" smtClean="0"/>
              <a:t>Floober</a:t>
            </a:r>
            <a:r>
              <a:rPr lang="en-US" dirty="0" smtClean="0"/>
              <a:t> prefers plain colors.</a:t>
            </a:r>
          </a:p>
          <a:p>
            <a:pPr lvl="1"/>
            <a:r>
              <a:rPr lang="en-US" dirty="0" smtClean="0"/>
              <a:t>I like weekends because I can sleep in.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– Recapping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Yesterday, we talked about clauses – independent and dependent.</a:t>
            </a:r>
          </a:p>
          <a:p>
            <a:r>
              <a:rPr lang="en-US" dirty="0" smtClean="0"/>
              <a:t>Independent clauses can stand alone.</a:t>
            </a:r>
          </a:p>
          <a:p>
            <a:r>
              <a:rPr lang="en-US" dirty="0" smtClean="0"/>
              <a:t>Dependent clauses can’t.</a:t>
            </a:r>
          </a:p>
          <a:p>
            <a:r>
              <a:rPr lang="en-US" dirty="0" smtClean="0"/>
              <a:t>Now let’s talk about what we do with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2 – Clauses to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Each sentence needs, bare minimum, one independent clause.</a:t>
            </a:r>
          </a:p>
          <a:p>
            <a:r>
              <a:rPr lang="en-US" dirty="0" smtClean="0"/>
              <a:t>There are four types of sentences, dependent on what clauses are in them:</a:t>
            </a:r>
          </a:p>
          <a:p>
            <a:pPr lvl="1"/>
            <a:r>
              <a:rPr lang="en-US" dirty="0" smtClean="0"/>
              <a:t>Simple – One independent clause.</a:t>
            </a:r>
          </a:p>
          <a:p>
            <a:pPr lvl="1"/>
            <a:r>
              <a:rPr lang="en-US" dirty="0" smtClean="0"/>
              <a:t>Compound – Two independent clauses (or more).</a:t>
            </a:r>
          </a:p>
          <a:p>
            <a:pPr lvl="1"/>
            <a:r>
              <a:rPr lang="en-US" dirty="0" smtClean="0"/>
              <a:t>Complex – One independent (only) and one (or more) dependent clauses.</a:t>
            </a:r>
          </a:p>
          <a:p>
            <a:pPr lvl="1"/>
            <a:r>
              <a:rPr lang="en-US" dirty="0" smtClean="0"/>
              <a:t>Compound-Complex – Two independent clauses (or more) and one dependent clause (or more).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you want the simple version:</a:t>
            </a:r>
          </a:p>
          <a:p>
            <a:pPr lvl="1"/>
            <a:r>
              <a:rPr lang="en-US" dirty="0" smtClean="0"/>
              <a:t>Simple – One </a:t>
            </a:r>
            <a:r>
              <a:rPr lang="en-US" dirty="0" err="1" smtClean="0"/>
              <a:t>ind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Compound – Two </a:t>
            </a:r>
            <a:r>
              <a:rPr lang="en-US" dirty="0" err="1" smtClean="0"/>
              <a:t>ind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Complex – One </a:t>
            </a:r>
            <a:r>
              <a:rPr lang="en-US" dirty="0" err="1" smtClean="0"/>
              <a:t>ind</a:t>
            </a:r>
            <a:r>
              <a:rPr lang="en-US" dirty="0" smtClean="0"/>
              <a:t>, one dep.</a:t>
            </a:r>
          </a:p>
          <a:p>
            <a:pPr lvl="1"/>
            <a:r>
              <a:rPr lang="en-US" dirty="0" smtClean="0"/>
              <a:t>Compound-Complex – Two </a:t>
            </a:r>
            <a:r>
              <a:rPr lang="en-US" dirty="0" err="1" smtClean="0"/>
              <a:t>ind</a:t>
            </a:r>
            <a:r>
              <a:rPr lang="en-US" dirty="0" smtClean="0"/>
              <a:t>, one dep.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2 – Identifying Sentence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identify the clauses, then the sentence type, in each of these:</a:t>
            </a:r>
          </a:p>
          <a:p>
            <a:pPr lvl="1"/>
            <a:r>
              <a:rPr lang="en-US" dirty="0" err="1" smtClean="0"/>
              <a:t>Floober</a:t>
            </a:r>
            <a:r>
              <a:rPr lang="en-US" dirty="0" smtClean="0"/>
              <a:t> is a stupid name.</a:t>
            </a:r>
          </a:p>
          <a:p>
            <a:pPr lvl="1"/>
            <a:r>
              <a:rPr lang="en-US" dirty="0" smtClean="0"/>
              <a:t>When he heard me call his name stupid, </a:t>
            </a:r>
            <a:r>
              <a:rPr lang="en-US" dirty="0" err="1" smtClean="0"/>
              <a:t>Floober</a:t>
            </a:r>
            <a:r>
              <a:rPr lang="en-US" dirty="0" smtClean="0"/>
              <a:t> was offended.</a:t>
            </a:r>
          </a:p>
          <a:p>
            <a:pPr lvl="1"/>
            <a:r>
              <a:rPr lang="en-US" dirty="0" err="1" smtClean="0"/>
              <a:t>Floober</a:t>
            </a:r>
            <a:r>
              <a:rPr lang="en-US" dirty="0" smtClean="0"/>
              <a:t> is an imaginary person, so I don’t care.</a:t>
            </a:r>
          </a:p>
          <a:p>
            <a:pPr lvl="1"/>
            <a:r>
              <a:rPr lang="en-US" dirty="0" smtClean="0"/>
              <a:t>Joe-Bob cares, and he consoles </a:t>
            </a:r>
            <a:r>
              <a:rPr lang="en-US" dirty="0" err="1" smtClean="0"/>
              <a:t>Floober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Joe-Bob and </a:t>
            </a:r>
            <a:r>
              <a:rPr lang="en-US" dirty="0" err="1" smtClean="0"/>
              <a:t>Floober</a:t>
            </a:r>
            <a:r>
              <a:rPr lang="en-US" dirty="0" smtClean="0"/>
              <a:t> are now friends because I insulted </a:t>
            </a:r>
            <a:r>
              <a:rPr lang="en-US" dirty="0" err="1" smtClean="0"/>
              <a:t>Floober’s</a:t>
            </a:r>
            <a:r>
              <a:rPr lang="en-US" dirty="0" smtClean="0"/>
              <a:t> name.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 –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week, we’ve discussed the following:</a:t>
            </a:r>
          </a:p>
          <a:p>
            <a:pPr lvl="1"/>
            <a:r>
              <a:rPr lang="en-US" dirty="0" smtClean="0"/>
              <a:t>Independent Clauses – Subject, verb, stand alone</a:t>
            </a:r>
          </a:p>
          <a:p>
            <a:pPr lvl="1"/>
            <a:r>
              <a:rPr lang="en-US" dirty="0" smtClean="0"/>
              <a:t>Dependent Clauses – Subject, verb, can’t stand alone</a:t>
            </a:r>
          </a:p>
          <a:p>
            <a:pPr lvl="1"/>
            <a:r>
              <a:rPr lang="en-US" dirty="0" smtClean="0"/>
              <a:t>Simple Sentence – One </a:t>
            </a:r>
            <a:r>
              <a:rPr lang="en-US" dirty="0" err="1" smtClean="0"/>
              <a:t>ind</a:t>
            </a:r>
            <a:r>
              <a:rPr lang="en-US" dirty="0" smtClean="0"/>
              <a:t> </a:t>
            </a:r>
            <a:r>
              <a:rPr lang="en-US" dirty="0" err="1" smtClean="0"/>
              <a:t>cl</a:t>
            </a:r>
            <a:endParaRPr lang="en-US" dirty="0" smtClean="0"/>
          </a:p>
          <a:p>
            <a:pPr lvl="1"/>
            <a:r>
              <a:rPr lang="en-US" dirty="0" smtClean="0"/>
              <a:t>Compound Sentence – Two </a:t>
            </a:r>
            <a:r>
              <a:rPr lang="en-US" dirty="0" err="1" smtClean="0"/>
              <a:t>ind</a:t>
            </a:r>
            <a:r>
              <a:rPr lang="en-US" dirty="0" smtClean="0"/>
              <a:t> </a:t>
            </a:r>
            <a:r>
              <a:rPr lang="en-US" dirty="0" err="1" smtClean="0"/>
              <a:t>cl</a:t>
            </a:r>
            <a:endParaRPr lang="en-US" dirty="0" smtClean="0"/>
          </a:p>
          <a:p>
            <a:pPr lvl="1"/>
            <a:r>
              <a:rPr lang="en-US" dirty="0" smtClean="0"/>
              <a:t>Complex Sentence – One </a:t>
            </a:r>
            <a:r>
              <a:rPr lang="en-US" dirty="0" err="1" smtClean="0"/>
              <a:t>ind</a:t>
            </a:r>
            <a:r>
              <a:rPr lang="en-US" dirty="0" smtClean="0"/>
              <a:t> </a:t>
            </a:r>
            <a:r>
              <a:rPr lang="en-US" dirty="0" err="1" smtClean="0"/>
              <a:t>cl</a:t>
            </a:r>
            <a:r>
              <a:rPr lang="en-US" dirty="0" smtClean="0"/>
              <a:t>, one </a:t>
            </a:r>
            <a:r>
              <a:rPr lang="en-US" dirty="0" err="1" smtClean="0"/>
              <a:t>dep</a:t>
            </a:r>
            <a:r>
              <a:rPr lang="en-US" dirty="0" smtClean="0"/>
              <a:t> </a:t>
            </a:r>
            <a:r>
              <a:rPr lang="en-US" dirty="0" err="1" smtClean="0"/>
              <a:t>cl</a:t>
            </a:r>
            <a:endParaRPr lang="en-US" dirty="0" smtClean="0"/>
          </a:p>
          <a:p>
            <a:pPr lvl="1"/>
            <a:r>
              <a:rPr lang="en-US" dirty="0" smtClean="0"/>
              <a:t>Compound-Complex Sentence – Two </a:t>
            </a:r>
            <a:r>
              <a:rPr lang="en-US" dirty="0" err="1" smtClean="0"/>
              <a:t>ind</a:t>
            </a:r>
            <a:r>
              <a:rPr lang="en-US" dirty="0" smtClean="0"/>
              <a:t> </a:t>
            </a:r>
            <a:r>
              <a:rPr lang="en-US" dirty="0" err="1" smtClean="0"/>
              <a:t>cl</a:t>
            </a:r>
            <a:r>
              <a:rPr lang="en-US" dirty="0" smtClean="0"/>
              <a:t>, one  </a:t>
            </a:r>
            <a:r>
              <a:rPr lang="en-US" dirty="0" err="1" smtClean="0"/>
              <a:t>dep</a:t>
            </a:r>
            <a:r>
              <a:rPr lang="en-US" dirty="0" smtClean="0"/>
              <a:t> </a:t>
            </a:r>
            <a:r>
              <a:rPr lang="en-US" dirty="0" err="1" smtClean="0"/>
              <a:t>cl</a:t>
            </a:r>
            <a:endParaRPr lang="en-US" dirty="0" smtClean="0"/>
          </a:p>
          <a:p>
            <a:r>
              <a:rPr lang="en-US" dirty="0" smtClean="0"/>
              <a:t>Today, let’s discuss how to properly join two clauses.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3 – Joining Two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Joining a dependent clause to an independent clause can happen various ways; here’s two options:</a:t>
            </a:r>
          </a:p>
          <a:p>
            <a:pPr lvl="1"/>
            <a:r>
              <a:rPr lang="en-US" dirty="0" smtClean="0"/>
              <a:t>Start with the dependent clause:</a:t>
            </a:r>
          </a:p>
          <a:p>
            <a:pPr lvl="1"/>
            <a:r>
              <a:rPr lang="en-US" dirty="0" smtClean="0"/>
              <a:t>Because I wanted beef, I ordered the twelve ounce steak.</a:t>
            </a:r>
          </a:p>
          <a:p>
            <a:pPr lvl="1"/>
            <a:r>
              <a:rPr lang="en-US" dirty="0" smtClean="0"/>
              <a:t>Notice the comma between the </a:t>
            </a:r>
            <a:r>
              <a:rPr lang="en-US" dirty="0" err="1" smtClean="0"/>
              <a:t>dep</a:t>
            </a:r>
            <a:r>
              <a:rPr lang="en-US" dirty="0" smtClean="0"/>
              <a:t> </a:t>
            </a:r>
            <a:r>
              <a:rPr lang="en-US" dirty="0" err="1" smtClean="0"/>
              <a:t>cl</a:t>
            </a:r>
            <a:r>
              <a:rPr lang="en-US" dirty="0" smtClean="0"/>
              <a:t> and </a:t>
            </a:r>
            <a:r>
              <a:rPr lang="en-US" dirty="0" err="1" smtClean="0"/>
              <a:t>ind</a:t>
            </a:r>
            <a:r>
              <a:rPr lang="en-US" dirty="0" smtClean="0"/>
              <a:t> cl.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End with the dependent clause:</a:t>
            </a:r>
          </a:p>
          <a:p>
            <a:pPr lvl="1"/>
            <a:r>
              <a:rPr lang="en-US" dirty="0" smtClean="0"/>
              <a:t>I ordered the twelve ounce steak because I wanted beef.</a:t>
            </a:r>
          </a:p>
          <a:p>
            <a:pPr lvl="1"/>
            <a:r>
              <a:rPr lang="en-US" dirty="0" smtClean="0"/>
              <a:t>Notice there’s no comma </a:t>
            </a:r>
            <a:r>
              <a:rPr lang="en-US" dirty="0" smtClean="0"/>
              <a:t>now </a:t>
            </a:r>
            <a:r>
              <a:rPr lang="en-US" dirty="0" smtClean="0"/>
              <a:t>since we ended with the </a:t>
            </a:r>
            <a:r>
              <a:rPr lang="en-US" dirty="0" err="1" smtClean="0"/>
              <a:t>dep</a:t>
            </a:r>
            <a:r>
              <a:rPr lang="en-US" dirty="0" smtClean="0"/>
              <a:t> cl.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5997</TotalTime>
  <Words>859</Words>
  <Application>Microsoft Office PowerPoint</Application>
  <PresentationFormat>On-screen Show (4:3)</PresentationFormat>
  <Paragraphs>110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Grammar Lessons – Week 6</vt:lpstr>
      <vt:lpstr>Day 1 – Types of Clauses</vt:lpstr>
      <vt:lpstr>Day 1 – Examples</vt:lpstr>
      <vt:lpstr>Day 1 – Practice Identifying</vt:lpstr>
      <vt:lpstr>Day 2 – Recapping</vt:lpstr>
      <vt:lpstr>Day 2 – Clauses to Sentences</vt:lpstr>
      <vt:lpstr>Day 2 – Identifying Sentence Types</vt:lpstr>
      <vt:lpstr>Day 3 – Recap</vt:lpstr>
      <vt:lpstr>Day 3 – Joining Two Clauses</vt:lpstr>
      <vt:lpstr>Day 3 – Joining Two Clauses</vt:lpstr>
      <vt:lpstr>Day 4 – Recapping</vt:lpstr>
      <vt:lpstr>Day 4 – DO, IO, PA, PN</vt:lpstr>
      <vt:lpstr>Day 4 - Practice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Lessons – Week 1</dc:title>
  <dc:creator/>
  <cp:lastModifiedBy>Lenny Valentine</cp:lastModifiedBy>
  <cp:revision>71</cp:revision>
  <dcterms:created xsi:type="dcterms:W3CDTF">2006-08-16T00:00:00Z</dcterms:created>
  <dcterms:modified xsi:type="dcterms:W3CDTF">2021-10-13T12:14:52Z</dcterms:modified>
</cp:coreProperties>
</file>